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harts/chart8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9"/>
  </p:notesMasterIdLst>
  <p:sldIdLst>
    <p:sldId id="256" r:id="rId2"/>
    <p:sldId id="259" r:id="rId3"/>
    <p:sldId id="276" r:id="rId4"/>
    <p:sldId id="260" r:id="rId5"/>
    <p:sldId id="268" r:id="rId6"/>
    <p:sldId id="278" r:id="rId7"/>
    <p:sldId id="279" r:id="rId8"/>
    <p:sldId id="280" r:id="rId9"/>
    <p:sldId id="283" r:id="rId10"/>
    <p:sldId id="269" r:id="rId11"/>
    <p:sldId id="293" r:id="rId12"/>
    <p:sldId id="294" r:id="rId13"/>
    <p:sldId id="287" r:id="rId14"/>
    <p:sldId id="286" r:id="rId15"/>
    <p:sldId id="288" r:id="rId16"/>
    <p:sldId id="289" r:id="rId17"/>
    <p:sldId id="25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4F5C7"/>
    <a:srgbClr val="F8F8F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>
        <p:scale>
          <a:sx n="100" d="100"/>
          <a:sy n="100" d="100"/>
        </p:scale>
        <p:origin x="-194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PECSKIRALYJ1-OES\VOL1\KOZOS\FOGL\USER\eto_kozos\powerpointok\2023\20231002_IGR_z&#225;r&#243;\hossz&#250;%20id&#337;so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PECSKIRALYJ1-OES\VOL1\KOZOS\FOGL\USER\eto_kozos\powerpointok\2023\20231002_IGR_z&#225;r&#243;\hossz&#250;%20id&#337;sor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PECSKIRALYJ1-OES\VOL1\KOZOS\FOGL\USER\eto_kozos\powerpointok\2023\20231002_IGR_z&#225;r&#243;\hossz&#250;%20id&#337;sor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PECSKIRALYJ1-OES\VOL1\KOZOS\FOGL\USER\eto_kozos\powerpointok\2023\20231002_IGR_z&#225;r&#243;\hossz&#250;%20id&#337;sor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PECSKIRALYJ1-OES\VOL1\KOZOS\FOGL\USER\eto_kozos\powerpointok\2023\20231002_IGR_z&#225;r&#243;\hossz&#250;%20id&#337;sor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PECSKIRALYJ1-OES\VOL1\KOZOS\FOGL\USER\eto_kozos\powerpointok\2023\20231002_IGR_z&#225;r&#243;\hossz&#250;%20id&#337;sor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PECSKIRALYJ1-OES\VOL1\KOZOS\FOGL\USER\eto_kozos\powerpointok\2023\20231002_IGR_z&#225;r&#243;\hossz&#250;%20id&#337;sor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plotArea>
      <c:layout/>
      <c:lineChart>
        <c:grouping val="standard"/>
        <c:ser>
          <c:idx val="0"/>
          <c:order val="0"/>
          <c:tx>
            <c:strRef>
              <c:f>eurostat_fogl_telj!$B$59</c:f>
              <c:strCache>
                <c:ptCount val="1"/>
                <c:pt idx="0">
                  <c:v>EU</c:v>
                </c:pt>
              </c:strCache>
            </c:strRef>
          </c:tx>
          <c:spPr>
            <a:ln w="38100">
              <a:solidFill>
                <a:schemeClr val="tx2">
                  <a:lumMod val="40000"/>
                  <a:lumOff val="60000"/>
                </a:schemeClr>
              </a:solidFill>
            </a:ln>
          </c:spPr>
          <c:marker>
            <c:symbol val="none"/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txPr>
              <a:bodyPr/>
              <a:lstStyle/>
              <a:p>
                <a:pPr>
                  <a:defRPr b="1"/>
                </a:pPr>
                <a:endParaRPr lang="hu-HU"/>
              </a:p>
            </c:txPr>
            <c:dLblPos val="b"/>
            <c:showVal val="1"/>
          </c:dLbls>
          <c:cat>
            <c:numRef>
              <c:f>eurostat_fogl_telj!$A$60:$A$68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eurostat_fogl_telj!$B$60:$B$68</c:f>
              <c:numCache>
                <c:formatCode>General</c:formatCode>
                <c:ptCount val="9"/>
                <c:pt idx="0">
                  <c:v>56.2</c:v>
                </c:pt>
                <c:pt idx="1">
                  <c:v>57.1</c:v>
                </c:pt>
                <c:pt idx="2">
                  <c:v>57.9</c:v>
                </c:pt>
                <c:pt idx="3">
                  <c:v>58.8</c:v>
                </c:pt>
                <c:pt idx="4">
                  <c:v>59.5</c:v>
                </c:pt>
                <c:pt idx="5">
                  <c:v>59.4</c:v>
                </c:pt>
                <c:pt idx="6">
                  <c:v>58.6</c:v>
                </c:pt>
                <c:pt idx="7">
                  <c:v>60.6</c:v>
                </c:pt>
                <c:pt idx="8">
                  <c:v>61.3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eurostat_fogl_telj!$C$59</c:f>
              <c:strCache>
                <c:ptCount val="1"/>
                <c:pt idx="0">
                  <c:v>Magyarország</c:v>
                </c:pt>
              </c:strCache>
            </c:strRef>
          </c:tx>
          <c:spPr>
            <a:ln w="38100" cmpd="sng">
              <a:solidFill>
                <a:schemeClr val="accent6">
                  <a:lumMod val="60000"/>
                  <a:lumOff val="40000"/>
                </a:schemeClr>
              </a:solidFill>
            </a:ln>
          </c:spPr>
          <c:marker>
            <c:symbol val="none"/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txPr>
              <a:bodyPr/>
              <a:lstStyle/>
              <a:p>
                <a:pPr>
                  <a:defRPr b="1"/>
                </a:pPr>
                <a:endParaRPr lang="hu-HU"/>
              </a:p>
            </c:txPr>
            <c:dLblPos val="t"/>
            <c:showVal val="1"/>
          </c:dLbls>
          <c:cat>
            <c:numRef>
              <c:f>eurostat_fogl_telj!$A$60:$A$68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eurostat_fogl_telj!$C$60:$C$68</c:f>
              <c:numCache>
                <c:formatCode>General</c:formatCode>
                <c:ptCount val="9"/>
                <c:pt idx="0">
                  <c:v>56.6</c:v>
                </c:pt>
                <c:pt idx="1">
                  <c:v>58.9</c:v>
                </c:pt>
                <c:pt idx="2">
                  <c:v>60.5</c:v>
                </c:pt>
                <c:pt idx="3">
                  <c:v>61.7</c:v>
                </c:pt>
                <c:pt idx="4">
                  <c:v>62.6</c:v>
                </c:pt>
                <c:pt idx="5">
                  <c:v>62.4</c:v>
                </c:pt>
                <c:pt idx="6">
                  <c:v>62.2</c:v>
                </c:pt>
                <c:pt idx="7">
                  <c:v>64</c:v>
                </c:pt>
                <c:pt idx="8">
                  <c:v>64.5</c:v>
                </c:pt>
              </c:numCache>
            </c:numRef>
          </c:val>
          <c:smooth val="1"/>
        </c:ser>
        <c:marker val="1"/>
        <c:axId val="104332672"/>
        <c:axId val="105251968"/>
      </c:lineChart>
      <c:catAx>
        <c:axId val="104332672"/>
        <c:scaling>
          <c:orientation val="minMax"/>
        </c:scaling>
        <c:axPos val="b"/>
        <c:numFmt formatCode="General" sourceLinked="1"/>
        <c:tickLblPos val="nextTo"/>
        <c:crossAx val="105251968"/>
        <c:crosses val="autoZero"/>
        <c:auto val="1"/>
        <c:lblAlgn val="ctr"/>
        <c:lblOffset val="100"/>
      </c:catAx>
      <c:valAx>
        <c:axId val="105251968"/>
        <c:scaling>
          <c:orientation val="minMax"/>
        </c:scaling>
        <c:axPos val="l"/>
        <c:majorGridlines/>
        <c:numFmt formatCode="General" sourceLinked="1"/>
        <c:tickLblPos val="nextTo"/>
        <c:crossAx val="104332672"/>
        <c:crosses val="autoZero"/>
        <c:crossBetween val="between"/>
      </c:valAx>
    </c:plotArea>
    <c:legend>
      <c:legendPos val="b"/>
      <c:layout/>
    </c:legend>
    <c:plotVisOnly val="1"/>
  </c:chart>
  <c:spPr>
    <a:noFill/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'eurostat 15_24 fogl'!$DS$16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dLbl>
              <c:idx val="11"/>
              <c:layout>
                <c:manualLayout>
                  <c:x val="0"/>
                  <c:y val="1.2232413545731697E-2"/>
                </c:manualLayout>
              </c:layout>
              <c:showVal val="1"/>
            </c:dLbl>
            <c:dLbl>
              <c:idx val="16"/>
              <c:layout>
                <c:manualLayout>
                  <c:x val="0"/>
                  <c:y val="1.4678896254878037E-2"/>
                </c:manualLayout>
              </c:layout>
              <c:showVal val="1"/>
            </c:dLbl>
            <c:delete val="1"/>
            <c:txPr>
              <a:bodyPr rot="-5400000" vert="horz"/>
              <a:lstStyle/>
              <a:p>
                <a:pPr>
                  <a:defRPr b="1"/>
                </a:pPr>
                <a:endParaRPr lang="hu-HU"/>
              </a:p>
            </c:txPr>
          </c:dLbls>
          <c:cat>
            <c:strRef>
              <c:f>'eurostat 15_24 fogl'!$DR$17:$DR$44</c:f>
              <c:strCache>
                <c:ptCount val="28"/>
                <c:pt idx="0">
                  <c:v>Hollandia</c:v>
                </c:pt>
                <c:pt idx="1">
                  <c:v>Dánia</c:v>
                </c:pt>
                <c:pt idx="2">
                  <c:v>Ausztria</c:v>
                </c:pt>
                <c:pt idx="3">
                  <c:v>Málta</c:v>
                </c:pt>
                <c:pt idx="4">
                  <c:v>Németország</c:v>
                </c:pt>
                <c:pt idx="5">
                  <c:v>Finnország</c:v>
                </c:pt>
                <c:pt idx="6">
                  <c:v>Írország</c:v>
                </c:pt>
                <c:pt idx="7">
                  <c:v>Svédország</c:v>
                </c:pt>
                <c:pt idx="8">
                  <c:v>Észtország</c:v>
                </c:pt>
                <c:pt idx="9">
                  <c:v>Franciaország</c:v>
                </c:pt>
                <c:pt idx="10">
                  <c:v>Ciprus</c:v>
                </c:pt>
                <c:pt idx="11">
                  <c:v>EU átlag</c:v>
                </c:pt>
                <c:pt idx="12">
                  <c:v>Szlovákia</c:v>
                </c:pt>
                <c:pt idx="13">
                  <c:v>Litvánia</c:v>
                </c:pt>
                <c:pt idx="14">
                  <c:v>Lettország</c:v>
                </c:pt>
                <c:pt idx="15">
                  <c:v>Luxembourg</c:v>
                </c:pt>
                <c:pt idx="16">
                  <c:v>Magyarország</c:v>
                </c:pt>
                <c:pt idx="17">
                  <c:v>Lengyelország</c:v>
                </c:pt>
                <c:pt idx="18">
                  <c:v>Portugália</c:v>
                </c:pt>
                <c:pt idx="19">
                  <c:v>Horvátország</c:v>
                </c:pt>
                <c:pt idx="20">
                  <c:v>Belgium</c:v>
                </c:pt>
                <c:pt idx="21">
                  <c:v>Cseh Köztársaság</c:v>
                </c:pt>
                <c:pt idx="22">
                  <c:v>Spanyolország</c:v>
                </c:pt>
                <c:pt idx="23">
                  <c:v>Szlovénia</c:v>
                </c:pt>
                <c:pt idx="24">
                  <c:v>Bulgária</c:v>
                </c:pt>
                <c:pt idx="25">
                  <c:v>Olaszország</c:v>
                </c:pt>
                <c:pt idx="26">
                  <c:v>Románia</c:v>
                </c:pt>
                <c:pt idx="27">
                  <c:v>Görögország</c:v>
                </c:pt>
              </c:strCache>
            </c:strRef>
          </c:cat>
          <c:val>
            <c:numRef>
              <c:f>'eurostat 15_24 fogl'!$DS$17:$DS$44</c:f>
              <c:numCache>
                <c:formatCode>#,##0.##########</c:formatCode>
                <c:ptCount val="28"/>
                <c:pt idx="0">
                  <c:v>68.599999999999994</c:v>
                </c:pt>
                <c:pt idx="1">
                  <c:v>51.4</c:v>
                </c:pt>
                <c:pt idx="2" formatCode="#,##0.0">
                  <c:v>52</c:v>
                </c:pt>
                <c:pt idx="3">
                  <c:v>46.7</c:v>
                </c:pt>
                <c:pt idx="4">
                  <c:v>45.6</c:v>
                </c:pt>
                <c:pt idx="5">
                  <c:v>40.6</c:v>
                </c:pt>
                <c:pt idx="6">
                  <c:v>37.4</c:v>
                </c:pt>
                <c:pt idx="7">
                  <c:v>44.4</c:v>
                </c:pt>
                <c:pt idx="8">
                  <c:v>34.9</c:v>
                </c:pt>
                <c:pt idx="9">
                  <c:v>28.5</c:v>
                </c:pt>
                <c:pt idx="10">
                  <c:v>26.2</c:v>
                </c:pt>
                <c:pt idx="11">
                  <c:v>30.5</c:v>
                </c:pt>
                <c:pt idx="12">
                  <c:v>27.9</c:v>
                </c:pt>
                <c:pt idx="13">
                  <c:v>26.7</c:v>
                </c:pt>
                <c:pt idx="14" formatCode="#,##0.0">
                  <c:v>34</c:v>
                </c:pt>
                <c:pt idx="15">
                  <c:v>28.2</c:v>
                </c:pt>
                <c:pt idx="16">
                  <c:v>24.8</c:v>
                </c:pt>
                <c:pt idx="17">
                  <c:v>25.3</c:v>
                </c:pt>
                <c:pt idx="18">
                  <c:v>22.7</c:v>
                </c:pt>
                <c:pt idx="19">
                  <c:v>18.3</c:v>
                </c:pt>
                <c:pt idx="20">
                  <c:v>24.2</c:v>
                </c:pt>
                <c:pt idx="21">
                  <c:v>28.3</c:v>
                </c:pt>
                <c:pt idx="22">
                  <c:v>17.5</c:v>
                </c:pt>
                <c:pt idx="23" formatCode="#,##0.0">
                  <c:v>24</c:v>
                </c:pt>
                <c:pt idx="24">
                  <c:v>20.100000000000001</c:v>
                </c:pt>
                <c:pt idx="25">
                  <c:v>15.1</c:v>
                </c:pt>
                <c:pt idx="26">
                  <c:v>19.7</c:v>
                </c:pt>
                <c:pt idx="27" formatCode="#,##0.0">
                  <c:v>14</c:v>
                </c:pt>
              </c:numCache>
            </c:numRef>
          </c:val>
        </c:ser>
        <c:ser>
          <c:idx val="1"/>
          <c:order val="1"/>
          <c:tx>
            <c:strRef>
              <c:f>'eurostat 15_24 fogl'!$DT$16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dLbls>
            <c:dLbl>
              <c:idx val="11"/>
              <c:layout/>
              <c:showVal val="1"/>
            </c:dLbl>
            <c:dLbl>
              <c:idx val="16"/>
              <c:layout>
                <c:manualLayout>
                  <c:x val="-3.0408498672561315E-3"/>
                  <c:y val="-1.2240133296015421E-2"/>
                </c:manualLayout>
              </c:layout>
              <c:showVal val="1"/>
            </c:dLbl>
            <c:delete val="1"/>
            <c:numFmt formatCode="#,##0.0" sourceLinked="0"/>
            <c:txPr>
              <a:bodyPr rot="-5400000" vert="horz"/>
              <a:lstStyle/>
              <a:p>
                <a:pPr>
                  <a:defRPr b="1">
                    <a:solidFill>
                      <a:srgbClr val="FF0000"/>
                    </a:solidFill>
                  </a:defRPr>
                </a:pPr>
                <a:endParaRPr lang="hu-HU"/>
              </a:p>
            </c:txPr>
          </c:dLbls>
          <c:cat>
            <c:strRef>
              <c:f>'eurostat 15_24 fogl'!$DR$17:$DR$44</c:f>
              <c:strCache>
                <c:ptCount val="28"/>
                <c:pt idx="0">
                  <c:v>Hollandia</c:v>
                </c:pt>
                <c:pt idx="1">
                  <c:v>Dánia</c:v>
                </c:pt>
                <c:pt idx="2">
                  <c:v>Ausztria</c:v>
                </c:pt>
                <c:pt idx="3">
                  <c:v>Málta</c:v>
                </c:pt>
                <c:pt idx="4">
                  <c:v>Németország</c:v>
                </c:pt>
                <c:pt idx="5">
                  <c:v>Finnország</c:v>
                </c:pt>
                <c:pt idx="6">
                  <c:v>Írország</c:v>
                </c:pt>
                <c:pt idx="7">
                  <c:v>Svédország</c:v>
                </c:pt>
                <c:pt idx="8">
                  <c:v>Észtország</c:v>
                </c:pt>
                <c:pt idx="9">
                  <c:v>Franciaország</c:v>
                </c:pt>
                <c:pt idx="10">
                  <c:v>Ciprus</c:v>
                </c:pt>
                <c:pt idx="11">
                  <c:v>EU átlag</c:v>
                </c:pt>
                <c:pt idx="12">
                  <c:v>Szlovákia</c:v>
                </c:pt>
                <c:pt idx="13">
                  <c:v>Litvánia</c:v>
                </c:pt>
                <c:pt idx="14">
                  <c:v>Lettország</c:v>
                </c:pt>
                <c:pt idx="15">
                  <c:v>Luxembourg</c:v>
                </c:pt>
                <c:pt idx="16">
                  <c:v>Magyarország</c:v>
                </c:pt>
                <c:pt idx="17">
                  <c:v>Lengyelország</c:v>
                </c:pt>
                <c:pt idx="18">
                  <c:v>Portugália</c:v>
                </c:pt>
                <c:pt idx="19">
                  <c:v>Horvátország</c:v>
                </c:pt>
                <c:pt idx="20">
                  <c:v>Belgium</c:v>
                </c:pt>
                <c:pt idx="21">
                  <c:v>Cseh Köztársaság</c:v>
                </c:pt>
                <c:pt idx="22">
                  <c:v>Spanyolország</c:v>
                </c:pt>
                <c:pt idx="23">
                  <c:v>Szlovénia</c:v>
                </c:pt>
                <c:pt idx="24">
                  <c:v>Bulgária</c:v>
                </c:pt>
                <c:pt idx="25">
                  <c:v>Olaszország</c:v>
                </c:pt>
                <c:pt idx="26">
                  <c:v>Románia</c:v>
                </c:pt>
                <c:pt idx="27">
                  <c:v>Görögország</c:v>
                </c:pt>
              </c:strCache>
            </c:strRef>
          </c:cat>
          <c:val>
            <c:numRef>
              <c:f>'eurostat 15_24 fogl'!$DT$17:$DT$44</c:f>
              <c:numCache>
                <c:formatCode>#,##0.##########</c:formatCode>
                <c:ptCount val="28"/>
                <c:pt idx="0">
                  <c:v>75.8</c:v>
                </c:pt>
                <c:pt idx="1">
                  <c:v>56.9</c:v>
                </c:pt>
                <c:pt idx="2">
                  <c:v>52.9</c:v>
                </c:pt>
                <c:pt idx="3">
                  <c:v>51.3</c:v>
                </c:pt>
                <c:pt idx="4">
                  <c:v>50.8</c:v>
                </c:pt>
                <c:pt idx="5">
                  <c:v>47.3</c:v>
                </c:pt>
                <c:pt idx="6">
                  <c:v>46.7</c:v>
                </c:pt>
                <c:pt idx="7">
                  <c:v>44.9</c:v>
                </c:pt>
                <c:pt idx="8">
                  <c:v>37.700000000000003</c:v>
                </c:pt>
                <c:pt idx="9">
                  <c:v>35.300000000000004</c:v>
                </c:pt>
                <c:pt idx="10" formatCode="#,##0.0">
                  <c:v>35</c:v>
                </c:pt>
                <c:pt idx="11">
                  <c:v>35</c:v>
                </c:pt>
                <c:pt idx="12">
                  <c:v>32.1</c:v>
                </c:pt>
                <c:pt idx="13">
                  <c:v>30.3</c:v>
                </c:pt>
                <c:pt idx="14">
                  <c:v>29.7</c:v>
                </c:pt>
                <c:pt idx="15">
                  <c:v>28.1</c:v>
                </c:pt>
                <c:pt idx="16">
                  <c:v>27.5</c:v>
                </c:pt>
                <c:pt idx="17">
                  <c:v>27.3</c:v>
                </c:pt>
                <c:pt idx="18">
                  <c:v>26.9</c:v>
                </c:pt>
                <c:pt idx="19">
                  <c:v>26.8</c:v>
                </c:pt>
                <c:pt idx="20">
                  <c:v>26.3</c:v>
                </c:pt>
                <c:pt idx="21">
                  <c:v>25.8</c:v>
                </c:pt>
                <c:pt idx="22">
                  <c:v>23.1</c:v>
                </c:pt>
                <c:pt idx="23">
                  <c:v>21.1</c:v>
                </c:pt>
                <c:pt idx="24">
                  <c:v>20.7</c:v>
                </c:pt>
                <c:pt idx="25">
                  <c:v>20.100000000000001</c:v>
                </c:pt>
                <c:pt idx="26">
                  <c:v>19.2</c:v>
                </c:pt>
                <c:pt idx="27">
                  <c:v>16.8</c:v>
                </c:pt>
              </c:numCache>
            </c:numRef>
          </c:val>
        </c:ser>
        <c:shape val="box"/>
        <c:axId val="105820160"/>
        <c:axId val="105821696"/>
        <c:axId val="0"/>
      </c:bar3DChart>
      <c:catAx>
        <c:axId val="105820160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sz="800"/>
            </a:pPr>
            <a:endParaRPr lang="hu-HU"/>
          </a:p>
        </c:txPr>
        <c:crossAx val="105821696"/>
        <c:crosses val="autoZero"/>
        <c:auto val="1"/>
        <c:lblAlgn val="ctr"/>
        <c:lblOffset val="100"/>
      </c:catAx>
      <c:valAx>
        <c:axId val="105821696"/>
        <c:scaling>
          <c:orientation val="minMax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800"/>
            </a:pPr>
            <a:endParaRPr lang="hu-HU"/>
          </a:p>
        </c:txPr>
        <c:crossAx val="105820160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91440390722869869"/>
          <c:y val="4.7292352044674864E-2"/>
          <c:w val="5.4695428047069013E-2"/>
          <c:h val="8.3542475768391397E-2"/>
        </c:manualLayout>
      </c:layout>
      <c:overlay val="1"/>
    </c:legend>
    <c:plotVisOnly val="1"/>
  </c:chart>
  <c:spPr>
    <a:noFill/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>
              <a:defRPr/>
            </a:pPr>
            <a:r>
              <a:rPr lang="hu-HU" sz="1600"/>
              <a:t>A 25 év alatti álláskeresők száma Baranya megyében 2015-2023</a:t>
            </a:r>
          </a:p>
        </c:rich>
      </c:tx>
      <c:layout/>
    </c:title>
    <c:view3D>
      <c:perspective val="30"/>
    </c:view3D>
    <c:plotArea>
      <c:layout>
        <c:manualLayout>
          <c:layoutTarget val="inner"/>
          <c:xMode val="edge"/>
          <c:yMode val="edge"/>
          <c:x val="4.7297319086822873E-2"/>
          <c:y val="1.0716737330910563E-2"/>
          <c:w val="0.93601706924934858"/>
          <c:h val="0.8849419084852157"/>
        </c:manualLayout>
      </c:layout>
      <c:line3DChart>
        <c:grouping val="standard"/>
        <c:ser>
          <c:idx val="0"/>
          <c:order val="0"/>
          <c:spPr>
            <a:solidFill>
              <a:schemeClr val="accent6">
                <a:lumMod val="40000"/>
                <a:lumOff val="60000"/>
              </a:schemeClr>
            </a:solidFill>
            <a:ln w="25400">
              <a:noFill/>
            </a:ln>
          </c:spPr>
          <c:dLbls>
            <c:txPr>
              <a:bodyPr rot="-2340000" anchor="t" anchorCtr="0"/>
              <a:lstStyle/>
              <a:p>
                <a:pPr>
                  <a:defRPr sz="1000" b="1"/>
                </a:pPr>
                <a:endParaRPr lang="hu-HU"/>
              </a:p>
            </c:txPr>
            <c:showVal val="1"/>
          </c:dLbls>
          <c:cat>
            <c:strRef>
              <c:f>'hosszú idősor'!$K$5:$K$14</c:f>
              <c:strCache>
                <c:ptCount val="10"/>
                <c:pt idx="0">
                  <c:v>2015/Jan</c:v>
                </c:pt>
                <c:pt idx="1">
                  <c:v>2016/Jan</c:v>
                </c:pt>
                <c:pt idx="2">
                  <c:v>2017/Jan</c:v>
                </c:pt>
                <c:pt idx="3">
                  <c:v>2018/Jan</c:v>
                </c:pt>
                <c:pt idx="4">
                  <c:v>2019/Jan</c:v>
                </c:pt>
                <c:pt idx="5">
                  <c:v>2020/Jan</c:v>
                </c:pt>
                <c:pt idx="6">
                  <c:v>2021/Jan</c:v>
                </c:pt>
                <c:pt idx="7">
                  <c:v>2022/Jan</c:v>
                </c:pt>
                <c:pt idx="8">
                  <c:v>2023/Jan</c:v>
                </c:pt>
                <c:pt idx="9">
                  <c:v>2023/Jun</c:v>
                </c:pt>
              </c:strCache>
            </c:strRef>
          </c:cat>
          <c:val>
            <c:numRef>
              <c:f>'hosszú idősor'!$L$5:$L$14</c:f>
              <c:numCache>
                <c:formatCode>#0</c:formatCode>
                <c:ptCount val="10"/>
                <c:pt idx="0">
                  <c:v>3312</c:v>
                </c:pt>
                <c:pt idx="1">
                  <c:v>2600</c:v>
                </c:pt>
                <c:pt idx="2">
                  <c:v>2259</c:v>
                </c:pt>
                <c:pt idx="3">
                  <c:v>2275</c:v>
                </c:pt>
                <c:pt idx="4">
                  <c:v>2116</c:v>
                </c:pt>
                <c:pt idx="5">
                  <c:v>2035</c:v>
                </c:pt>
                <c:pt idx="6">
                  <c:v>2240</c:v>
                </c:pt>
                <c:pt idx="7">
                  <c:v>1703</c:v>
                </c:pt>
                <c:pt idx="8">
                  <c:v>1291</c:v>
                </c:pt>
                <c:pt idx="9">
                  <c:v>1123</c:v>
                </c:pt>
              </c:numCache>
            </c:numRef>
          </c:val>
        </c:ser>
        <c:gapDepth val="0"/>
        <c:axId val="105831040"/>
        <c:axId val="105849600"/>
        <c:axId val="105790976"/>
      </c:line3DChart>
      <c:catAx>
        <c:axId val="105831040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sz="900"/>
            </a:pPr>
            <a:endParaRPr lang="hu-HU"/>
          </a:p>
        </c:txPr>
        <c:crossAx val="105849600"/>
        <c:crosses val="autoZero"/>
        <c:auto val="1"/>
        <c:lblAlgn val="ctr"/>
        <c:lblOffset val="100"/>
      </c:catAx>
      <c:valAx>
        <c:axId val="105849600"/>
        <c:scaling>
          <c:orientation val="minMax"/>
          <c:min val="1000"/>
        </c:scaling>
        <c:axPos val="l"/>
        <c:majorGridlines/>
        <c:numFmt formatCode="#0" sourceLinked="1"/>
        <c:tickLblPos val="nextTo"/>
        <c:txPr>
          <a:bodyPr/>
          <a:lstStyle/>
          <a:p>
            <a:pPr>
              <a:defRPr sz="800"/>
            </a:pPr>
            <a:endParaRPr lang="hu-HU"/>
          </a:p>
        </c:txPr>
        <c:crossAx val="105831040"/>
        <c:crosses val="autoZero"/>
        <c:crossBetween val="between"/>
      </c:valAx>
      <c:serAx>
        <c:axId val="105790976"/>
        <c:scaling>
          <c:orientation val="minMax"/>
        </c:scaling>
        <c:delete val="1"/>
        <c:axPos val="b"/>
        <c:tickLblPos val="none"/>
        <c:crossAx val="105849600"/>
        <c:crosses val="autoZero"/>
      </c:serAx>
    </c:plotArea>
    <c:plotVisOnly val="1"/>
  </c:chart>
  <c:spPr>
    <a:noFill/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>
              <a:defRPr/>
            </a:pPr>
            <a:r>
              <a:rPr lang="hu-HU" sz="1400"/>
              <a:t>A 25 év alatti nyilvántartott álláskeresők járásonként 2015-ben és 2023-ban</a:t>
            </a:r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járásos!$B$2</c:f>
              <c:strCache>
                <c:ptCount val="1"/>
                <c:pt idx="0">
                  <c:v>2023/Jun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sz="800" b="1"/>
                </a:pPr>
                <a:endParaRPr lang="hu-HU"/>
              </a:p>
            </c:txPr>
            <c:showVal val="1"/>
          </c:dLbls>
          <c:cat>
            <c:strRef>
              <c:f>járásos!$A$3:$A$12</c:f>
              <c:strCache>
                <c:ptCount val="10"/>
                <c:pt idx="0">
                  <c:v>Pécsvárad</c:v>
                </c:pt>
                <c:pt idx="1">
                  <c:v>Bóly</c:v>
                </c:pt>
                <c:pt idx="2">
                  <c:v>Hegyhát</c:v>
                </c:pt>
                <c:pt idx="3">
                  <c:v>Szentlőrinc</c:v>
                </c:pt>
                <c:pt idx="4">
                  <c:v>Komló</c:v>
                </c:pt>
                <c:pt idx="5">
                  <c:v>Sellye</c:v>
                </c:pt>
                <c:pt idx="6">
                  <c:v>Mohács</c:v>
                </c:pt>
                <c:pt idx="7">
                  <c:v>Szigetvár</c:v>
                </c:pt>
                <c:pt idx="8">
                  <c:v>Siklós</c:v>
                </c:pt>
                <c:pt idx="9">
                  <c:v>Pécs</c:v>
                </c:pt>
              </c:strCache>
            </c:strRef>
          </c:cat>
          <c:val>
            <c:numRef>
              <c:f>járásos!$B$3:$B$12</c:f>
              <c:numCache>
                <c:formatCode>#0</c:formatCode>
                <c:ptCount val="10"/>
                <c:pt idx="0">
                  <c:v>26</c:v>
                </c:pt>
                <c:pt idx="1">
                  <c:v>30</c:v>
                </c:pt>
                <c:pt idx="2">
                  <c:v>71</c:v>
                </c:pt>
                <c:pt idx="3">
                  <c:v>71</c:v>
                </c:pt>
                <c:pt idx="4">
                  <c:v>94</c:v>
                </c:pt>
                <c:pt idx="5">
                  <c:v>89</c:v>
                </c:pt>
                <c:pt idx="6">
                  <c:v>98</c:v>
                </c:pt>
                <c:pt idx="7">
                  <c:v>237</c:v>
                </c:pt>
                <c:pt idx="8">
                  <c:v>227</c:v>
                </c:pt>
                <c:pt idx="9">
                  <c:v>178</c:v>
                </c:pt>
              </c:numCache>
            </c:numRef>
          </c:val>
        </c:ser>
        <c:ser>
          <c:idx val="1"/>
          <c:order val="1"/>
          <c:tx>
            <c:strRef>
              <c:f>járásos!$C$2</c:f>
              <c:strCache>
                <c:ptCount val="1"/>
                <c:pt idx="0">
                  <c:v>2015/Jan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dLbls>
            <c:txPr>
              <a:bodyPr/>
              <a:lstStyle/>
              <a:p>
                <a:pPr>
                  <a:defRPr sz="800" b="1"/>
                </a:pPr>
                <a:endParaRPr lang="hu-HU"/>
              </a:p>
            </c:txPr>
            <c:showVal val="1"/>
          </c:dLbls>
          <c:cat>
            <c:strRef>
              <c:f>járásos!$A$3:$A$12</c:f>
              <c:strCache>
                <c:ptCount val="10"/>
                <c:pt idx="0">
                  <c:v>Pécsvárad</c:v>
                </c:pt>
                <c:pt idx="1">
                  <c:v>Bóly</c:v>
                </c:pt>
                <c:pt idx="2">
                  <c:v>Hegyhát</c:v>
                </c:pt>
                <c:pt idx="3">
                  <c:v>Szentlőrinc</c:v>
                </c:pt>
                <c:pt idx="4">
                  <c:v>Komló</c:v>
                </c:pt>
                <c:pt idx="5">
                  <c:v>Sellye</c:v>
                </c:pt>
                <c:pt idx="6">
                  <c:v>Mohács</c:v>
                </c:pt>
                <c:pt idx="7">
                  <c:v>Szigetvár</c:v>
                </c:pt>
                <c:pt idx="8">
                  <c:v>Siklós</c:v>
                </c:pt>
                <c:pt idx="9">
                  <c:v>Pécs</c:v>
                </c:pt>
              </c:strCache>
            </c:strRef>
          </c:cat>
          <c:val>
            <c:numRef>
              <c:f>járásos!$C$3:$C$12</c:f>
              <c:numCache>
                <c:formatCode>#0</c:formatCode>
                <c:ptCount val="10"/>
                <c:pt idx="0">
                  <c:v>76</c:v>
                </c:pt>
                <c:pt idx="1">
                  <c:v>92</c:v>
                </c:pt>
                <c:pt idx="2">
                  <c:v>146</c:v>
                </c:pt>
                <c:pt idx="3">
                  <c:v>188</c:v>
                </c:pt>
                <c:pt idx="4">
                  <c:v>276</c:v>
                </c:pt>
                <c:pt idx="5">
                  <c:v>281</c:v>
                </c:pt>
                <c:pt idx="6">
                  <c:v>339</c:v>
                </c:pt>
                <c:pt idx="7">
                  <c:v>346</c:v>
                </c:pt>
                <c:pt idx="8">
                  <c:v>544</c:v>
                </c:pt>
                <c:pt idx="9">
                  <c:v>1025</c:v>
                </c:pt>
              </c:numCache>
            </c:numRef>
          </c:val>
        </c:ser>
        <c:shape val="box"/>
        <c:axId val="104546304"/>
        <c:axId val="104547840"/>
        <c:axId val="0"/>
      </c:bar3DChart>
      <c:catAx>
        <c:axId val="104546304"/>
        <c:scaling>
          <c:orientation val="minMax"/>
        </c:scaling>
        <c:axPos val="l"/>
        <c:tickLblPos val="nextTo"/>
        <c:txPr>
          <a:bodyPr/>
          <a:lstStyle/>
          <a:p>
            <a:pPr>
              <a:defRPr sz="800"/>
            </a:pPr>
            <a:endParaRPr lang="hu-HU"/>
          </a:p>
        </c:txPr>
        <c:crossAx val="104547840"/>
        <c:crosses val="autoZero"/>
        <c:auto val="1"/>
        <c:lblAlgn val="ctr"/>
        <c:lblOffset val="100"/>
      </c:catAx>
      <c:valAx>
        <c:axId val="104547840"/>
        <c:scaling>
          <c:orientation val="minMax"/>
          <c:max val="1000"/>
        </c:scaling>
        <c:delete val="1"/>
        <c:axPos val="b"/>
        <c:majorGridlines/>
        <c:numFmt formatCode="#0" sourceLinked="1"/>
        <c:tickLblPos val="none"/>
        <c:crossAx val="1045463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241843498870499"/>
          <c:y val="0.82910701627831773"/>
          <c:w val="8.4065659371181142E-2"/>
          <c:h val="9.4044672119764611E-2"/>
        </c:manualLayout>
      </c:layout>
      <c:overlay val="1"/>
    </c:legend>
    <c:plotVisOnly val="1"/>
  </c:chart>
  <c:spPr>
    <a:noFill/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>
              <a:defRPr/>
            </a:pPr>
            <a:r>
              <a:rPr lang="hu-HU" sz="1400"/>
              <a:t>A 25 év alatti álláskeresők iskolai végzettsége</a:t>
            </a:r>
          </a:p>
        </c:rich>
      </c:tx>
      <c:layout/>
    </c:title>
    <c:view3D>
      <c:rotX val="20"/>
      <c:rotY val="148"/>
      <c:perspective val="30"/>
    </c:view3D>
    <c:plotArea>
      <c:layout/>
      <c:pie3DChart>
        <c:varyColors val="1"/>
        <c:ser>
          <c:idx val="0"/>
          <c:order val="0"/>
          <c:explosion val="22"/>
          <c:dPt>
            <c:idx val="0"/>
            <c:spPr>
              <a:solidFill>
                <a:srgbClr val="F4F5C7"/>
              </a:solidFill>
            </c:spPr>
          </c:dPt>
          <c:dPt>
            <c:idx val="1"/>
            <c:explosion val="33"/>
            <c:spPr>
              <a:solidFill>
                <a:schemeClr val="accent6">
                  <a:lumMod val="20000"/>
                  <a:lumOff val="80000"/>
                </a:schemeClr>
              </a:solidFill>
            </c:spPr>
          </c:dPt>
          <c:dPt>
            <c:idx val="2"/>
            <c:spPr>
              <a:solidFill>
                <a:schemeClr val="tx2">
                  <a:lumMod val="20000"/>
                  <a:lumOff val="80000"/>
                </a:schemeClr>
              </a:solidFill>
            </c:spPr>
          </c:dPt>
          <c:dPt>
            <c:idx val="3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4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5"/>
            <c:spPr>
              <a:solidFill>
                <a:schemeClr val="accent5">
                  <a:lumMod val="75000"/>
                </a:schemeClr>
              </a:solidFill>
            </c:spPr>
          </c:dPt>
          <c:dPt>
            <c:idx val="6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8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9"/>
            <c:spPr>
              <a:solidFill>
                <a:schemeClr val="accent2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0.20220968186336269"/>
                  <c:y val="5.9027532294391533E-2"/>
                </c:manualLayout>
              </c:layout>
              <c:dLblPos val="bestFit"/>
              <c:showVal val="1"/>
              <c:showCatName val="1"/>
            </c:dLbl>
            <c:dLbl>
              <c:idx val="1"/>
              <c:layout>
                <c:manualLayout>
                  <c:x val="9.9986858326649053E-2"/>
                  <c:y val="5.7158421791518123E-2"/>
                </c:manualLayout>
              </c:layout>
              <c:dLblPos val="bestFit"/>
              <c:showVal val="1"/>
              <c:showCatName val="1"/>
            </c:dLbl>
            <c:dLbl>
              <c:idx val="2"/>
              <c:layout>
                <c:manualLayout>
                  <c:x val="5.4404059201945507E-2"/>
                  <c:y val="-0.16710348681796339"/>
                </c:manualLayout>
              </c:layout>
              <c:dLblPos val="bestFit"/>
              <c:showVal val="1"/>
              <c:showCatName val="1"/>
            </c:dLbl>
            <c:dLbl>
              <c:idx val="3"/>
              <c:layout>
                <c:manualLayout>
                  <c:x val="2.6595740967814207E-2"/>
                  <c:y val="-9.0750411358807584E-2"/>
                </c:manualLayout>
              </c:layout>
              <c:dLblPos val="bestFit"/>
              <c:showVal val="1"/>
              <c:showCatName val="1"/>
            </c:dLbl>
            <c:dLbl>
              <c:idx val="4"/>
              <c:layout>
                <c:manualLayout>
                  <c:x val="-0.11170211206481953"/>
                  <c:y val="-0.11169281398007062"/>
                </c:manualLayout>
              </c:layout>
              <c:dLblPos val="bestFit"/>
              <c:showVal val="1"/>
              <c:showCatName val="1"/>
            </c:dLbl>
            <c:dLbl>
              <c:idx val="5"/>
              <c:layout>
                <c:manualLayout>
                  <c:x val="-9.9290749296368025E-2"/>
                  <c:y val="-0.17757475600354167"/>
                </c:manualLayout>
              </c:layout>
              <c:dLblPos val="bestFit"/>
              <c:showVal val="1"/>
              <c:showCatName val="1"/>
            </c:dLbl>
            <c:dLbl>
              <c:idx val="6"/>
              <c:layout>
                <c:manualLayout>
                  <c:x val="7.9328453438980914E-3"/>
                  <c:y val="-0.19124306053536175"/>
                </c:manualLayout>
              </c:layout>
              <c:dLblPos val="bestFit"/>
              <c:showVal val="1"/>
              <c:showCatName val="1"/>
            </c:dLbl>
            <c:dLbl>
              <c:idx val="7"/>
              <c:layout>
                <c:manualLayout>
                  <c:x val="-3.1230799236220641E-4"/>
                  <c:y val="5.4067951775308466E-2"/>
                </c:manualLayout>
              </c:layout>
              <c:dLblPos val="bestFit"/>
              <c:showVal val="1"/>
              <c:showCatName val="1"/>
            </c:dLbl>
            <c:dLbl>
              <c:idx val="8"/>
              <c:layout>
                <c:manualLayout>
                  <c:x val="0.10997555285983802"/>
                  <c:y val="-6.5528832768868709E-3"/>
                </c:manualLayout>
              </c:layout>
              <c:dLblPos val="bestFit"/>
              <c:showVal val="1"/>
              <c:showCatName val="1"/>
            </c:dLbl>
            <c:dLbl>
              <c:idx val="9"/>
              <c:layout>
                <c:manualLayout>
                  <c:x val="0.13312068840108768"/>
                  <c:y val="4.0743416816199744E-2"/>
                </c:manualLayout>
              </c:layout>
              <c:dLblPos val="bestFit"/>
              <c:showVal val="1"/>
              <c:showCatName val="1"/>
            </c:dLbl>
            <c:txPr>
              <a:bodyPr/>
              <a:lstStyle/>
              <a:p>
                <a:pPr>
                  <a:defRPr sz="900" b="1"/>
                </a:pPr>
                <a:endParaRPr lang="hu-HU"/>
              </a:p>
            </c:txPr>
            <c:dLblPos val="outEnd"/>
            <c:showVal val="1"/>
            <c:showCatName val="1"/>
            <c:showLeaderLines val="1"/>
          </c:dLbls>
          <c:cat>
            <c:strRef>
              <c:f>részletes!$I$9:$I$18</c:f>
              <c:strCache>
                <c:ptCount val="10"/>
                <c:pt idx="0">
                  <c:v>ált. iskolai végz. nélkül</c:v>
                </c:pt>
                <c:pt idx="1">
                  <c:v>általános iskola</c:v>
                </c:pt>
                <c:pt idx="2">
                  <c:v>szakiskola</c:v>
                </c:pt>
                <c:pt idx="3">
                  <c:v>szakmunkásképző</c:v>
                </c:pt>
                <c:pt idx="4">
                  <c:v>szakközépiskola</c:v>
                </c:pt>
                <c:pt idx="5">
                  <c:v>szakgimnázium</c:v>
                </c:pt>
                <c:pt idx="6">
                  <c:v>technikum</c:v>
                </c:pt>
                <c:pt idx="7">
                  <c:v>gimnázium</c:v>
                </c:pt>
                <c:pt idx="8">
                  <c:v>főiskola</c:v>
                </c:pt>
                <c:pt idx="9">
                  <c:v>egyetem</c:v>
                </c:pt>
              </c:strCache>
            </c:strRef>
          </c:cat>
          <c:val>
            <c:numRef>
              <c:f>részletes!$J$9:$J$18</c:f>
              <c:numCache>
                <c:formatCode>#0</c:formatCode>
                <c:ptCount val="10"/>
                <c:pt idx="0">
                  <c:v>24</c:v>
                </c:pt>
                <c:pt idx="1">
                  <c:v>408</c:v>
                </c:pt>
                <c:pt idx="2">
                  <c:v>60</c:v>
                </c:pt>
                <c:pt idx="3">
                  <c:v>198</c:v>
                </c:pt>
                <c:pt idx="4">
                  <c:v>165</c:v>
                </c:pt>
                <c:pt idx="5">
                  <c:v>35</c:v>
                </c:pt>
                <c:pt idx="6">
                  <c:v>23</c:v>
                </c:pt>
                <c:pt idx="7">
                  <c:v>188</c:v>
                </c:pt>
                <c:pt idx="8">
                  <c:v>14</c:v>
                </c:pt>
                <c:pt idx="9">
                  <c:v>8</c:v>
                </c:pt>
              </c:numCache>
            </c:numRef>
          </c:val>
        </c:ser>
      </c:pie3DChart>
    </c:plotArea>
    <c:plotVisOnly val="1"/>
  </c:chart>
  <c:spPr>
    <a:noFill/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>
              <a:defRPr/>
            </a:pPr>
            <a:r>
              <a:rPr lang="hu-HU" sz="1400" dirty="0"/>
              <a:t>A </a:t>
            </a:r>
            <a:r>
              <a:rPr lang="hu-HU" sz="1400" dirty="0" smtClean="0"/>
              <a:t>tíz leggyakoribb szakképzettség </a:t>
            </a:r>
            <a:r>
              <a:rPr lang="hu-HU" sz="1400" dirty="0"/>
              <a:t>és </a:t>
            </a:r>
            <a:r>
              <a:rPr lang="hu-HU" sz="1400" baseline="0" dirty="0" smtClean="0"/>
              <a:t>legkeresettebb munkakör </a:t>
            </a:r>
          </a:p>
          <a:p>
            <a:pPr>
              <a:defRPr/>
            </a:pPr>
            <a:r>
              <a:rPr lang="hu-HU" sz="1400" baseline="0" dirty="0" smtClean="0"/>
              <a:t>a </a:t>
            </a:r>
            <a:r>
              <a:rPr lang="hu-HU" sz="1400" b="1" i="0" u="none" strike="noStrike" baseline="0" dirty="0" smtClean="0"/>
              <a:t>25 év alatti álláskeresők között</a:t>
            </a:r>
            <a:endParaRPr lang="hu-HU" sz="1400" dirty="0"/>
          </a:p>
        </c:rich>
      </c:tx>
      <c:layout/>
    </c:title>
    <c:view3D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'részletes (2)'!$M$36</c:f>
              <c:strCache>
                <c:ptCount val="1"/>
                <c:pt idx="0">
                  <c:v>keresett állás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dLbls>
            <c:dLbl>
              <c:idx val="0"/>
              <c:layout>
                <c:manualLayout>
                  <c:x val="-0.23204018997889142"/>
                  <c:y val="-9.0785671203310301E-4"/>
                </c:manualLayout>
              </c:layout>
              <c:tx>
                <c:rich>
                  <a:bodyPr/>
                  <a:lstStyle/>
                  <a:p>
                    <a:r>
                      <a:rPr lang="hu-HU" dirty="0"/>
                      <a:t>Eladó</a:t>
                    </a:r>
                    <a:r>
                      <a:rPr lang="en-US" dirty="0"/>
                      <a:t>; 77</a:t>
                    </a:r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-0.16790148316853706"/>
                  <c:y val="-2.0841522314809619E-7"/>
                </c:manualLayout>
              </c:layout>
              <c:tx>
                <c:rich>
                  <a:bodyPr/>
                  <a:lstStyle/>
                  <a:p>
                    <a:r>
                      <a:rPr lang="hu-HU"/>
                      <a:t>Adminisztrátor</a:t>
                    </a:r>
                    <a:r>
                      <a:rPr lang="en-US"/>
                      <a:t>; 67</a:t>
                    </a:r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-6.3374671332814839E-2"/>
                  <c:y val="-6.2018117952178844E-3"/>
                </c:manualLayout>
              </c:layout>
              <c:tx>
                <c:rich>
                  <a:bodyPr/>
                  <a:lstStyle/>
                  <a:p>
                    <a:r>
                      <a:rPr lang="hu-HU"/>
                      <a:t>Építőipari sm.</a:t>
                    </a:r>
                    <a:r>
                      <a:rPr lang="en-US"/>
                      <a:t>; 39</a:t>
                    </a:r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-7.1840281635373843E-2"/>
                  <c:y val="-2.6468733339808101E-3"/>
                </c:manualLayout>
              </c:layout>
              <c:tx>
                <c:rich>
                  <a:bodyPr/>
                  <a:lstStyle/>
                  <a:p>
                    <a:r>
                      <a:rPr lang="hu-HU"/>
                      <a:t>Pincér; 36</a:t>
                    </a:r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-4.3974164907602857E-2"/>
                  <c:y val="-1.3617850680496561E-3"/>
                </c:manualLayout>
              </c:layout>
              <c:tx>
                <c:rich>
                  <a:bodyPr/>
                  <a:lstStyle/>
                  <a:p>
                    <a:r>
                      <a:rPr lang="hu-HU"/>
                      <a:t>Szakács</a:t>
                    </a:r>
                    <a:r>
                      <a:rPr lang="en-US"/>
                      <a:t>; 30</a:t>
                    </a:r>
                  </a:p>
                </c:rich>
              </c:tx>
              <c:showVal val="1"/>
              <c:showCatName val="1"/>
            </c:dLbl>
            <c:dLbl>
              <c:idx val="5"/>
              <c:layout>
                <c:manualLayout>
                  <c:x val="-4.4620852312705885E-2"/>
                  <c:y val="5.7476750239781821E-3"/>
                </c:manualLayout>
              </c:layout>
              <c:tx>
                <c:rich>
                  <a:bodyPr/>
                  <a:lstStyle/>
                  <a:p>
                    <a:r>
                      <a:rPr lang="hu-HU"/>
                      <a:t>Takarító</a:t>
                    </a:r>
                    <a:r>
                      <a:rPr lang="en-US"/>
                      <a:t>; 30</a:t>
                    </a:r>
                  </a:p>
                </c:rich>
              </c:tx>
              <c:showVal val="1"/>
              <c:showCatName val="1"/>
            </c:dLbl>
            <c:dLbl>
              <c:idx val="6"/>
              <c:layout>
                <c:manualLayout>
                  <c:x val="-1.4814814814814815E-2"/>
                  <c:y val="5.6846888519531607E-17"/>
                </c:manualLayout>
              </c:layout>
              <c:tx>
                <c:rich>
                  <a:bodyPr/>
                  <a:lstStyle/>
                  <a:p>
                    <a:r>
                      <a:rPr lang="hu-HU"/>
                      <a:t>Konyhai kisegítő</a:t>
                    </a:r>
                    <a:r>
                      <a:rPr lang="en-US"/>
                      <a:t>; 29</a:t>
                    </a:r>
                  </a:p>
                </c:rich>
              </c:tx>
              <c:showVal val="1"/>
              <c:showCatName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hu-HU"/>
                      <a:t>Betanított munkás; 26</a:t>
                    </a:r>
                  </a:p>
                </c:rich>
              </c:tx>
              <c:showVal val="1"/>
              <c:showCatName val="1"/>
            </c:dLbl>
            <c:dLbl>
              <c:idx val="8"/>
              <c:layout>
                <c:manualLayout>
                  <c:x val="-6.349206349206357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hu-HU"/>
                      <a:t>Pultos; 18</a:t>
                    </a:r>
                  </a:p>
                </c:rich>
              </c:tx>
              <c:showVal val="1"/>
              <c:showCatName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hu-HU"/>
                      <a:t>Hegesztő</a:t>
                    </a:r>
                    <a:r>
                      <a:rPr lang="en-US"/>
                      <a:t>; 18</a:t>
                    </a:r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800" b="1"/>
                </a:pPr>
                <a:endParaRPr lang="hu-HU"/>
              </a:p>
            </c:txPr>
            <c:showVal val="1"/>
            <c:showCatName val="1"/>
          </c:dLbls>
          <c:cat>
            <c:strRef>
              <c:f>'részletes (2)'!$L$38:$L$47</c:f>
              <c:strCache>
                <c:ptCount val="10"/>
                <c:pt idx="0">
                  <c:v>Szakács</c:v>
                </c:pt>
                <c:pt idx="1">
                  <c:v>Pincér</c:v>
                </c:pt>
                <c:pt idx="2">
                  <c:v>Eladó</c:v>
                </c:pt>
                <c:pt idx="3">
                  <c:v>Hegesztő</c:v>
                </c:pt>
                <c:pt idx="4">
                  <c:v>Cukrász</c:v>
                </c:pt>
                <c:pt idx="5">
                  <c:v>Dajka</c:v>
                </c:pt>
                <c:pt idx="6">
                  <c:v>Asztalos</c:v>
                </c:pt>
                <c:pt idx="7">
                  <c:v>Vagyonőr</c:v>
                </c:pt>
                <c:pt idx="8">
                  <c:v>Konyhai kisegítő</c:v>
                </c:pt>
                <c:pt idx="9">
                  <c:v>Pék</c:v>
                </c:pt>
              </c:strCache>
            </c:strRef>
          </c:cat>
          <c:val>
            <c:numRef>
              <c:f>'részletes (2)'!$M$38:$M$47</c:f>
              <c:numCache>
                <c:formatCode>#0</c:formatCode>
                <c:ptCount val="10"/>
                <c:pt idx="0">
                  <c:v>77</c:v>
                </c:pt>
                <c:pt idx="1">
                  <c:v>67</c:v>
                </c:pt>
                <c:pt idx="2">
                  <c:v>39</c:v>
                </c:pt>
                <c:pt idx="3">
                  <c:v>36</c:v>
                </c:pt>
                <c:pt idx="4">
                  <c:v>30</c:v>
                </c:pt>
                <c:pt idx="5">
                  <c:v>30</c:v>
                </c:pt>
                <c:pt idx="6">
                  <c:v>29</c:v>
                </c:pt>
                <c:pt idx="7">
                  <c:v>26</c:v>
                </c:pt>
                <c:pt idx="8">
                  <c:v>18</c:v>
                </c:pt>
                <c:pt idx="9">
                  <c:v>18</c:v>
                </c:pt>
              </c:numCache>
            </c:numRef>
          </c:val>
        </c:ser>
        <c:ser>
          <c:idx val="1"/>
          <c:order val="1"/>
          <c:tx>
            <c:strRef>
              <c:f>'részletes (2)'!$N$36</c:f>
              <c:strCache>
                <c:ptCount val="1"/>
                <c:pt idx="0">
                  <c:v>szakképzettség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dLbls>
            <c:dLbl>
              <c:idx val="0"/>
              <c:layout>
                <c:manualLayout>
                  <c:x val="9.100529100529100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Szakács; 39</a:t>
                    </a:r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8.3539213235566526E-2"/>
                  <c:y val="2.0841522314809619E-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Pincér; 35</a:t>
                    </a:r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7.8306878306878311E-2"/>
                  <c:y val="6.201794543123979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Eladó; 34</a:t>
                    </a:r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4.9030084620227482E-2"/>
                  <c:y val="2.6472901644271117E-3"/>
                </c:manualLayout>
              </c:layout>
              <c:tx>
                <c:rich>
                  <a:bodyPr/>
                  <a:lstStyle/>
                  <a:p>
                    <a:r>
                      <a:rPr lang="hu-HU"/>
                      <a:t>Hegesztő; 28</a:t>
                    </a:r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-4.2328042328042331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Cukrász;</a:t>
                    </a:r>
                    <a:r>
                      <a:rPr lang="hu-HU" baseline="0"/>
                      <a:t> </a:t>
                    </a:r>
                    <a:r>
                      <a:rPr lang="en-US"/>
                      <a:t>14</a:t>
                    </a:r>
                  </a:p>
                </c:rich>
              </c:tx>
              <c:showVal val="1"/>
              <c:showCatName val="1"/>
            </c:dLbl>
            <c:dLbl>
              <c:idx val="5"/>
              <c:layout>
                <c:manualLayout>
                  <c:x val="9.6415213124467648E-3"/>
                  <c:y val="-5.293538252738472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Dajka; 14</a:t>
                    </a:r>
                  </a:p>
                </c:rich>
              </c:tx>
              <c:showVal val="1"/>
              <c:showCatName val="1"/>
            </c:dLbl>
            <c:dLbl>
              <c:idx val="6"/>
              <c:layout>
                <c:manualLayout>
                  <c:x val="-6.349206349206357E-3"/>
                  <c:y val="-5.6846888519531607E-17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Asztalos; 13</a:t>
                    </a:r>
                  </a:p>
                </c:rich>
              </c:tx>
              <c:showVal val="1"/>
              <c:showCatName val="1"/>
            </c:dLbl>
            <c:dLbl>
              <c:idx val="7"/>
              <c:layout>
                <c:manualLayout>
                  <c:x val="-8.7595591230604144E-3"/>
                  <c:y val="2.0841522314809619E-7"/>
                </c:manualLayout>
              </c:layout>
              <c:tx>
                <c:rich>
                  <a:bodyPr/>
                  <a:lstStyle/>
                  <a:p>
                    <a:r>
                      <a:rPr lang="hu-HU"/>
                      <a:t>Vagyonőr; 13</a:t>
                    </a:r>
                  </a:p>
                </c:rich>
              </c:tx>
              <c:showVal val="1"/>
              <c:showCatName val="1"/>
            </c:dLbl>
            <c:dLbl>
              <c:idx val="8"/>
              <c:layout>
                <c:manualLayout>
                  <c:x val="-3.4626476687775451E-2"/>
                  <c:y val="-5.2931214222921887E-3"/>
                </c:manualLayout>
              </c:layout>
              <c:tx>
                <c:rich>
                  <a:bodyPr/>
                  <a:lstStyle/>
                  <a:p>
                    <a:r>
                      <a:rPr lang="hu-HU"/>
                      <a:t>Konyhai kisegítő; 12</a:t>
                    </a:r>
                  </a:p>
                </c:rich>
              </c:tx>
              <c:showVal val="1"/>
              <c:showCatName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/>
                      <a:t>Pék; 12</a:t>
                    </a:r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800" b="1"/>
                </a:pPr>
                <a:endParaRPr lang="hu-HU"/>
              </a:p>
            </c:txPr>
            <c:showVal val="1"/>
            <c:showCatName val="1"/>
          </c:dLbls>
          <c:cat>
            <c:strRef>
              <c:f>'részletes (2)'!$L$38:$L$47</c:f>
              <c:strCache>
                <c:ptCount val="10"/>
                <c:pt idx="0">
                  <c:v>Szakács</c:v>
                </c:pt>
                <c:pt idx="1">
                  <c:v>Pincér</c:v>
                </c:pt>
                <c:pt idx="2">
                  <c:v>Eladó</c:v>
                </c:pt>
                <c:pt idx="3">
                  <c:v>Hegesztő</c:v>
                </c:pt>
                <c:pt idx="4">
                  <c:v>Cukrász</c:v>
                </c:pt>
                <c:pt idx="5">
                  <c:v>Dajka</c:v>
                </c:pt>
                <c:pt idx="6">
                  <c:v>Asztalos</c:v>
                </c:pt>
                <c:pt idx="7">
                  <c:v>Vagyonőr</c:v>
                </c:pt>
                <c:pt idx="8">
                  <c:v>Konyhai kisegítő</c:v>
                </c:pt>
                <c:pt idx="9">
                  <c:v>Pék</c:v>
                </c:pt>
              </c:strCache>
            </c:strRef>
          </c:cat>
          <c:val>
            <c:numRef>
              <c:f>'részletes (2)'!$N$38:$N$47</c:f>
              <c:numCache>
                <c:formatCode>#0</c:formatCode>
                <c:ptCount val="10"/>
                <c:pt idx="0">
                  <c:v>-39</c:v>
                </c:pt>
                <c:pt idx="1">
                  <c:v>-35</c:v>
                </c:pt>
                <c:pt idx="2">
                  <c:v>-34</c:v>
                </c:pt>
                <c:pt idx="3">
                  <c:v>-28</c:v>
                </c:pt>
                <c:pt idx="4">
                  <c:v>-14</c:v>
                </c:pt>
                <c:pt idx="5">
                  <c:v>-14</c:v>
                </c:pt>
                <c:pt idx="6">
                  <c:v>-13</c:v>
                </c:pt>
                <c:pt idx="7">
                  <c:v>-13</c:v>
                </c:pt>
                <c:pt idx="8">
                  <c:v>-12</c:v>
                </c:pt>
                <c:pt idx="9">
                  <c:v>-12</c:v>
                </c:pt>
              </c:numCache>
            </c:numRef>
          </c:val>
        </c:ser>
        <c:shape val="box"/>
        <c:axId val="106383232"/>
        <c:axId val="106384768"/>
        <c:axId val="0"/>
      </c:bar3DChart>
      <c:catAx>
        <c:axId val="106383232"/>
        <c:scaling>
          <c:orientation val="minMax"/>
        </c:scaling>
        <c:delete val="1"/>
        <c:axPos val="l"/>
        <c:tickLblPos val="none"/>
        <c:crossAx val="106384768"/>
        <c:crosses val="autoZero"/>
        <c:auto val="1"/>
        <c:lblAlgn val="ctr"/>
        <c:lblOffset val="100"/>
      </c:catAx>
      <c:valAx>
        <c:axId val="106384768"/>
        <c:scaling>
          <c:orientation val="minMax"/>
        </c:scaling>
        <c:delete val="1"/>
        <c:axPos val="b"/>
        <c:majorGridlines/>
        <c:numFmt formatCode="#0" sourceLinked="1"/>
        <c:tickLblPos val="none"/>
        <c:crossAx val="106383232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82513354997592747"/>
          <c:y val="0.14875428136972188"/>
          <c:w val="0.12489515053882923"/>
          <c:h val="9.0328408203723398E-2"/>
        </c:manualLayout>
      </c:layout>
      <c:overlay val="1"/>
    </c:legend>
    <c:plotVisOnly val="1"/>
  </c:chart>
  <c:spPr>
    <a:noFill/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title>
      <c:tx>
        <c:rich>
          <a:bodyPr/>
          <a:lstStyle/>
          <a:p>
            <a:pPr>
              <a:defRPr/>
            </a:pPr>
            <a:r>
              <a:rPr lang="hu-HU" sz="1400" dirty="0"/>
              <a:t>A 25 év alatti nyilvántartottak éves átlagos létszáma és az adott évben </a:t>
            </a:r>
            <a:r>
              <a:rPr lang="hu-HU" sz="1400" dirty="0" smtClean="0"/>
              <a:t>önállóan vagy közvetítéssel elhelyezkedés </a:t>
            </a:r>
            <a:r>
              <a:rPr lang="hu-HU" sz="1400" dirty="0"/>
              <a:t>miatt kikerülők száma</a:t>
            </a:r>
          </a:p>
        </c:rich>
      </c:tx>
      <c:layout/>
    </c:title>
    <c:view3D>
      <c:perspective val="30"/>
    </c:view3D>
    <c:plotArea>
      <c:layout/>
      <c:area3DChart>
        <c:grouping val="stacked"/>
        <c:ser>
          <c:idx val="0"/>
          <c:order val="0"/>
          <c:tx>
            <c:strRef>
              <c:f>'kilépés oka'!$AK$118</c:f>
              <c:strCache>
                <c:ptCount val="1"/>
                <c:pt idx="0">
                  <c:v>regisztráltak éves átlagos száma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dLbls>
            <c:dLbl>
              <c:idx val="7"/>
              <c:layout>
                <c:manualLayout>
                  <c:x val="3.1349591080024601E-2"/>
                  <c:y val="0"/>
                </c:manualLayout>
              </c:layout>
              <c:showVal val="1"/>
            </c:dLbl>
            <c:txPr>
              <a:bodyPr rot="-2400000"/>
              <a:lstStyle/>
              <a:p>
                <a:pPr>
                  <a:defRPr sz="800" b="1"/>
                </a:pPr>
                <a:endParaRPr lang="hu-HU"/>
              </a:p>
            </c:txPr>
            <c:showVal val="1"/>
          </c:dLbls>
          <c:cat>
            <c:numRef>
              <c:f>'kilépés oka'!$AJ$119:$AJ$126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'kilépés oka'!$AK$119:$AK$126</c:f>
              <c:numCache>
                <c:formatCode>General</c:formatCode>
                <c:ptCount val="8"/>
                <c:pt idx="0">
                  <c:v>3003</c:v>
                </c:pt>
                <c:pt idx="1">
                  <c:v>2535</c:v>
                </c:pt>
                <c:pt idx="2">
                  <c:v>2340</c:v>
                </c:pt>
                <c:pt idx="3">
                  <c:v>2306</c:v>
                </c:pt>
                <c:pt idx="4">
                  <c:v>2126</c:v>
                </c:pt>
                <c:pt idx="5">
                  <c:v>2533</c:v>
                </c:pt>
                <c:pt idx="6">
                  <c:v>1898</c:v>
                </c:pt>
                <c:pt idx="7">
                  <c:v>1404</c:v>
                </c:pt>
              </c:numCache>
            </c:numRef>
          </c:val>
        </c:ser>
        <c:ser>
          <c:idx val="1"/>
          <c:order val="1"/>
          <c:tx>
            <c:strRef>
              <c:f>'kilépés oka'!$AL$118</c:f>
              <c:strCache>
                <c:ptCount val="1"/>
                <c:pt idx="0">
                  <c:v>elhelyezkedések éves esetszáma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dLbls>
            <c:dLbl>
              <c:idx val="7"/>
              <c:layout>
                <c:manualLayout>
                  <c:x val="2.5378240398115152E-2"/>
                  <c:y val="4.9240551726811872E-3"/>
                </c:manualLayout>
              </c:layout>
              <c:showVal val="1"/>
            </c:dLbl>
            <c:txPr>
              <a:bodyPr rot="-2400000"/>
              <a:lstStyle/>
              <a:p>
                <a:pPr>
                  <a:defRPr sz="800" b="1"/>
                </a:pPr>
                <a:endParaRPr lang="hu-HU"/>
              </a:p>
            </c:txPr>
            <c:showVal val="1"/>
          </c:dLbls>
          <c:cat>
            <c:numRef>
              <c:f>'kilépés oka'!$AJ$119:$AJ$126</c:f>
              <c:numCache>
                <c:formatCode>General</c:formatCode>
                <c:ptCount val="8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</c:numCache>
            </c:numRef>
          </c:cat>
          <c:val>
            <c:numRef>
              <c:f>'kilépés oka'!$AL$119:$AL$126</c:f>
              <c:numCache>
                <c:formatCode>General</c:formatCode>
                <c:ptCount val="8"/>
                <c:pt idx="0">
                  <c:v>1724</c:v>
                </c:pt>
                <c:pt idx="1">
                  <c:v>1820</c:v>
                </c:pt>
                <c:pt idx="2">
                  <c:v>2220</c:v>
                </c:pt>
                <c:pt idx="3">
                  <c:v>2258</c:v>
                </c:pt>
                <c:pt idx="4">
                  <c:v>1923</c:v>
                </c:pt>
                <c:pt idx="5">
                  <c:v>1854</c:v>
                </c:pt>
                <c:pt idx="6">
                  <c:v>1353</c:v>
                </c:pt>
                <c:pt idx="7">
                  <c:v>1133</c:v>
                </c:pt>
              </c:numCache>
            </c:numRef>
          </c:val>
        </c:ser>
        <c:gapDepth val="140"/>
        <c:axId val="106516864"/>
        <c:axId val="106518400"/>
        <c:axId val="0"/>
      </c:area3DChart>
      <c:catAx>
        <c:axId val="10651686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hu-HU"/>
          </a:p>
        </c:txPr>
        <c:crossAx val="106518400"/>
        <c:crosses val="autoZero"/>
        <c:auto val="1"/>
        <c:lblAlgn val="ctr"/>
        <c:lblOffset val="100"/>
      </c:catAx>
      <c:valAx>
        <c:axId val="1065184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hu-HU"/>
          </a:p>
        </c:txPr>
        <c:crossAx val="106516864"/>
        <c:crosses val="autoZero"/>
        <c:crossBetween val="midCat"/>
      </c:valAx>
    </c:plotArea>
    <c:legend>
      <c:legendPos val="b"/>
      <c:layout/>
    </c:legend>
    <c:plotVisOnly val="1"/>
  </c:chart>
  <c:spPr>
    <a:noFill/>
    <a:ln>
      <a:noFill/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title>
      <c:tx>
        <c:rich>
          <a:bodyPr/>
          <a:lstStyle/>
          <a:p>
            <a:pPr>
              <a:defRPr/>
            </a:pPr>
            <a:r>
              <a:rPr lang="hu-HU" dirty="0" smtClean="0"/>
              <a:t>Támogatások százalékos</a:t>
            </a:r>
            <a:r>
              <a:rPr lang="hu-HU" baseline="0" dirty="0" smtClean="0"/>
              <a:t> arányban</a:t>
            </a:r>
            <a:endParaRPr lang="hu-H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cat>
            <c:strRef>
              <c:f>Munka1!$A$2:$A$7</c:f>
              <c:strCache>
                <c:ptCount val="6"/>
                <c:pt idx="0">
                  <c:v>Bérköltség </c:v>
                </c:pt>
                <c:pt idx="1">
                  <c:v>Bértámogatás</c:v>
                </c:pt>
                <c:pt idx="2">
                  <c:v>Útiköltség </c:v>
                </c:pt>
                <c:pt idx="3">
                  <c:v>Képzés</c:v>
                </c:pt>
                <c:pt idx="4">
                  <c:v>Vállalkozóvá válás</c:v>
                </c:pt>
                <c:pt idx="5">
                  <c:v>Lakhatási támogatás</c:v>
                </c:pt>
              </c:strCache>
            </c:strRef>
          </c:cat>
          <c:val>
            <c:numRef>
              <c:f>Munka1!$B$2:$B$7</c:f>
              <c:numCache>
                <c:formatCode>0.00%</c:formatCode>
                <c:ptCount val="6"/>
                <c:pt idx="0">
                  <c:v>0.69799999999999995</c:v>
                </c:pt>
                <c:pt idx="1">
                  <c:v>0.13519999999999999</c:v>
                </c:pt>
                <c:pt idx="2">
                  <c:v>1.4100000000000001E-2</c:v>
                </c:pt>
                <c:pt idx="3">
                  <c:v>0.10570000000000007</c:v>
                </c:pt>
                <c:pt idx="4">
                  <c:v>3.3500000000000002E-2</c:v>
                </c:pt>
                <c:pt idx="5">
                  <c:v>1.3599999999999998E-2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Oszlop1</c:v>
                </c:pt>
              </c:strCache>
            </c:strRef>
          </c:tx>
          <c:cat>
            <c:strRef>
              <c:f>Munka1!$A$2:$A$7</c:f>
              <c:strCache>
                <c:ptCount val="6"/>
                <c:pt idx="0">
                  <c:v>Bérköltség </c:v>
                </c:pt>
                <c:pt idx="1">
                  <c:v>Bértámogatás</c:v>
                </c:pt>
                <c:pt idx="2">
                  <c:v>Útiköltség </c:v>
                </c:pt>
                <c:pt idx="3">
                  <c:v>Képzés</c:v>
                </c:pt>
                <c:pt idx="4">
                  <c:v>Vállalkozóvá válás</c:v>
                </c:pt>
                <c:pt idx="5">
                  <c:v>Lakhatási támogatás</c:v>
                </c:pt>
              </c:strCache>
            </c:strRef>
          </c:cat>
          <c:val>
            <c:numRef>
              <c:f>Munka1!$C$2:$C$7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Oszlop2</c:v>
                </c:pt>
              </c:strCache>
            </c:strRef>
          </c:tx>
          <c:cat>
            <c:strRef>
              <c:f>Munka1!$A$2:$A$7</c:f>
              <c:strCache>
                <c:ptCount val="6"/>
                <c:pt idx="0">
                  <c:v>Bérköltség </c:v>
                </c:pt>
                <c:pt idx="1">
                  <c:v>Bértámogatás</c:v>
                </c:pt>
                <c:pt idx="2">
                  <c:v>Útiköltség </c:v>
                </c:pt>
                <c:pt idx="3">
                  <c:v>Képzés</c:v>
                </c:pt>
                <c:pt idx="4">
                  <c:v>Vállalkozóvá válás</c:v>
                </c:pt>
                <c:pt idx="5">
                  <c:v>Lakhatási támogatás</c:v>
                </c:pt>
              </c:strCache>
            </c:strRef>
          </c:cat>
          <c:val>
            <c:numRef>
              <c:f>Munka1!$D$2:$D$7</c:f>
              <c:numCache>
                <c:formatCode>General</c:formatCode>
                <c:ptCount val="6"/>
              </c:numCache>
            </c:numRef>
          </c:val>
        </c:ser>
        <c:dLbls>
          <c:showVal val="1"/>
        </c:dLbls>
        <c:overlap val="-25"/>
        <c:axId val="157905664"/>
        <c:axId val="157907200"/>
      </c:barChart>
      <c:catAx>
        <c:axId val="157905664"/>
        <c:scaling>
          <c:orientation val="minMax"/>
        </c:scaling>
        <c:axPos val="b"/>
        <c:majorTickMark val="none"/>
        <c:tickLblPos val="nextTo"/>
        <c:crossAx val="157907200"/>
        <c:crosses val="autoZero"/>
        <c:auto val="1"/>
        <c:lblAlgn val="ctr"/>
        <c:lblOffset val="100"/>
      </c:catAx>
      <c:valAx>
        <c:axId val="157907200"/>
        <c:scaling>
          <c:orientation val="minMax"/>
        </c:scaling>
        <c:delete val="1"/>
        <c:axPos val="l"/>
        <c:numFmt formatCode="0.00%" sourceLinked="1"/>
        <c:tickLblPos val="none"/>
        <c:crossAx val="1579056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hu-H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pPr/>
              <a:t>2023.10.02.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EU átlagban 5,1%-ponttal, Magyarországon 7,9%-ponttal nőtt 2015 óta a foglalkoztatási ráta, ami 5,2%-kal magasabb az EU átlagnál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Magyarország a 16. helyen van az EU27-ből, a V4, Nyugat-Balkán és a mediterrán országok állnak rosszul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összes többi mutató is romlott vagy stagnált 2015-höz képest, ebből azért nem lett idősor…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csökkenés (2192 fő)</a:t>
            </a:r>
            <a:r>
              <a:rPr lang="hu-HU" baseline="0" dirty="0" smtClean="0"/>
              <a:t> 40%-át a pécsi járás hozta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alapfokú végzettségűek aránya jobb, mint az összes álláskeresőnél (41,3%)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</a:t>
            </a:r>
            <a:r>
              <a:rPr lang="hu-HU" dirty="0" err="1" smtClean="0"/>
              <a:t>Covid</a:t>
            </a:r>
            <a:r>
              <a:rPr lang="hu-HU" dirty="0" smtClean="0"/>
              <a:t> időszak után csökkent az elhelyezkedések száma, de addigra a nyilvántartottak átlagos létszáma is 34%-kal csökkent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17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2023.10.02.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2023.10.02.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2023.10.02.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2023.10.02.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2023.10.02.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2023.10.02.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2023.10.02.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pPr/>
              <a:t>2023.10.02.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99592" y="1412776"/>
            <a:ext cx="7632848" cy="2664296"/>
          </a:xfrm>
        </p:spPr>
        <p:txBody>
          <a:bodyPr/>
          <a:lstStyle/>
          <a:p>
            <a:r>
              <a:rPr lang="hu-HU" sz="3200" spc="-1" dirty="0" smtClean="0">
                <a:solidFill>
                  <a:srgbClr val="FFFFFF"/>
                </a:solidFill>
              </a:rPr>
              <a:t>A GINOP 5.2.1-14-2015-00001 Ifjúsági garancia Projekt Baranya vármegyei eredményei</a:t>
            </a:r>
            <a:r>
              <a:rPr lang="en-US" sz="3200" b="0" spc="-1" dirty="0" smtClean="0">
                <a:solidFill>
                  <a:srgbClr val="000000"/>
                </a:solidFill>
              </a:rPr>
              <a:t/>
            </a:r>
            <a:br>
              <a:rPr lang="en-US" sz="3200" b="0" spc="-1" dirty="0" smtClean="0">
                <a:solidFill>
                  <a:srgbClr val="000000"/>
                </a:solidFill>
              </a:rPr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sz="2400" dirty="0" smtClean="0"/>
              <a:t>Záró rendezvény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2400" dirty="0" smtClean="0"/>
              <a:t>2023. </a:t>
            </a:r>
            <a:r>
              <a:rPr lang="hu-HU" sz="2400" dirty="0" err="1" smtClean="0"/>
              <a:t>OKTÓBEr</a:t>
            </a:r>
            <a:r>
              <a:rPr lang="hu-HU" sz="2400" dirty="0" smtClean="0"/>
              <a:t> 2.</a:t>
            </a:r>
            <a:endParaRPr lang="hu-HU" sz="2400" dirty="0"/>
          </a:p>
        </p:txBody>
      </p:sp>
    </p:spTree>
    <p:extLst>
      <p:ext uri="{BB962C8B-B14F-4D97-AF65-F5344CB8AC3E}">
        <p14:creationId xmlns="" xmlns:p14="http://schemas.microsoft.com/office/powerpoint/2010/main" val="11697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864096"/>
          </a:xfrm>
        </p:spPr>
        <p:txBody>
          <a:bodyPr/>
          <a:lstStyle/>
          <a:p>
            <a:r>
              <a:rPr lang="hu-HU" dirty="0" smtClean="0"/>
              <a:t>Ifjúsági garancia program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251520" y="1268760"/>
            <a:ext cx="864096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400" b="1" cap="all" dirty="0" smtClean="0"/>
              <a:t>A projekt célja:	</a:t>
            </a:r>
            <a:br>
              <a:rPr lang="hu-HU" sz="1400" b="1" cap="all" dirty="0" smtClean="0"/>
            </a:br>
            <a:r>
              <a:rPr lang="hu-HU" sz="1400" dirty="0" smtClean="0"/>
              <a:t>A kiemelt projekt célja, hogy azon 25 év alatti fiatalok, akik sem nem tanulnak, sem nem dolgoznak, minél rövidebb időt töltsenek munkanélküliségben, inaktivitásban illetve, hogy személyre szabott segítséget kapjanak a </a:t>
            </a:r>
            <a:r>
              <a:rPr lang="hu-HU" sz="1400" dirty="0" err="1" smtClean="0"/>
              <a:t>munkaerőpiaci</a:t>
            </a:r>
            <a:r>
              <a:rPr lang="hu-HU" sz="1400" dirty="0" smtClean="0"/>
              <a:t> helyzetük javításához. A projekt a szakképzett fiatalok esetében a munkatapasztalat megszerzésére, illetve a versenyszférában történő elhelyezkedés segítésére helyezi a hangsúlyt.	</a:t>
            </a:r>
            <a:br>
              <a:rPr lang="hu-HU" sz="1400" dirty="0" smtClean="0"/>
            </a:br>
            <a:endParaRPr lang="hu-HU" sz="1400" dirty="0" smtClean="0"/>
          </a:p>
          <a:p>
            <a:r>
              <a:rPr lang="hu-HU" sz="1400" b="1" dirty="0" smtClean="0"/>
              <a:t>A PROJEKT CÉLCSOPORTJA</a:t>
            </a:r>
            <a:r>
              <a:rPr lang="hu-HU" sz="1400" dirty="0" smtClean="0"/>
              <a:t>: a 25 év alatti sem nem tanuló, sem nem dolgozó fiatalok, köztük a tartósan álláskeresők és az inaktívak</a:t>
            </a:r>
          </a:p>
          <a:p>
            <a:endParaRPr lang="hu-HU" sz="1400" dirty="0" smtClean="0"/>
          </a:p>
          <a:p>
            <a:r>
              <a:rPr lang="hu-HU" sz="1400" b="1" dirty="0" smtClean="0"/>
              <a:t>A PROJEKT IDŐTARTAMA:	</a:t>
            </a:r>
            <a:r>
              <a:rPr lang="hu-HU" sz="1400" dirty="0" smtClean="0"/>
              <a:t/>
            </a:r>
            <a:br>
              <a:rPr lang="hu-HU" sz="1400" dirty="0" smtClean="0"/>
            </a:br>
            <a:r>
              <a:rPr lang="hu-HU" sz="1400" dirty="0" smtClean="0"/>
              <a:t>Projekt megvalósítási időszakának kezdete: 2015.01.01. </a:t>
            </a:r>
            <a:br>
              <a:rPr lang="hu-HU" sz="1400" dirty="0" smtClean="0"/>
            </a:br>
            <a:r>
              <a:rPr lang="hu-HU" sz="1400" dirty="0" smtClean="0"/>
              <a:t>A zárás eredeti tervezett időpontja 2017.12.31 </a:t>
            </a:r>
            <a:br>
              <a:rPr lang="hu-HU" sz="1400" dirty="0" smtClean="0"/>
            </a:br>
            <a:r>
              <a:rPr lang="hu-HU" sz="1400" dirty="0" smtClean="0"/>
              <a:t>A projekt fizikai befejezésének időpontja: 2023.12.31. </a:t>
            </a:r>
          </a:p>
          <a:p>
            <a:r>
              <a:rPr lang="hu-HU" sz="1400" dirty="0" smtClean="0"/>
              <a:t/>
            </a:r>
            <a:br>
              <a:rPr lang="hu-HU" sz="1400" dirty="0" smtClean="0"/>
            </a:br>
            <a:r>
              <a:rPr lang="hu-HU" sz="1400" b="1" dirty="0" smtClean="0"/>
              <a:t>A PROJEKT FORRÁSA: </a:t>
            </a:r>
            <a:r>
              <a:rPr lang="hu-HU" sz="1400" dirty="0" smtClean="0"/>
              <a:t>179.410.000.000 Forint</a:t>
            </a:r>
            <a:br>
              <a:rPr lang="hu-HU" sz="1400" dirty="0" smtClean="0"/>
            </a:br>
            <a:r>
              <a:rPr lang="hu-HU" sz="1400" b="1" dirty="0" smtClean="0"/>
              <a:t>VÁRMEGYEI FORRÁS:</a:t>
            </a:r>
            <a:r>
              <a:rPr lang="hu-HU" sz="1400" dirty="0" smtClean="0"/>
              <a:t> 11.674.452.238 Forint</a:t>
            </a:r>
          </a:p>
          <a:p>
            <a:r>
              <a:rPr lang="hu-HU" sz="1400" dirty="0" smtClean="0"/>
              <a:t/>
            </a:r>
            <a:br>
              <a:rPr lang="hu-HU" sz="1400" dirty="0" smtClean="0"/>
            </a:br>
            <a:r>
              <a:rPr lang="hu-HU" sz="1400" dirty="0" smtClean="0"/>
              <a:t>Baranya vármegye országos szinten a hatodik legmagasabb támogatási kerettel rendelkezik, a dunántúli vármegyék között pedig az első.	</a:t>
            </a:r>
            <a:br>
              <a:rPr lang="hu-HU" sz="1400" dirty="0" smtClean="0"/>
            </a:br>
            <a:r>
              <a:rPr lang="hu-HU" sz="1400" dirty="0" smtClean="0"/>
              <a:t>A projekt megvalósítási időszak hosszabbodása alatt a vármegyei támogatási keret több mint öt és félszeresére nőtt. A projekt első költségvetése 2.068.000.000 Ft vármegyei, és 36 milliárd Ft országos támogatási összeggel készült, míg a projekt végére a vármegyei költségvetés 11.674.452.238 Ft, az országos támogatási összeg pedig 179,41 milliárd Ft-ra nőtt.	</a:t>
            </a:r>
          </a:p>
          <a:p>
            <a:endParaRPr lang="hu-HU" sz="1600" dirty="0" smtClean="0"/>
          </a:p>
          <a:p>
            <a:endParaRPr lang="hu-HU" sz="1600" dirty="0" smtClean="0"/>
          </a:p>
          <a:p>
            <a:endParaRPr lang="hu-HU" sz="1600" dirty="0" smtClean="0"/>
          </a:p>
          <a:p>
            <a:endParaRPr lang="hu-HU" sz="1600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rtalom helye 5"/>
          <p:cNvGraphicFramePr>
            <a:graphicFrameLocks noGrp="1"/>
          </p:cNvGraphicFramePr>
          <p:nvPr>
            <p:ph idx="1"/>
          </p:nvPr>
        </p:nvGraphicFramePr>
        <p:xfrm>
          <a:off x="323528" y="2780928"/>
          <a:ext cx="8487730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8773"/>
                <a:gridCol w="848773"/>
                <a:gridCol w="848773"/>
                <a:gridCol w="848773"/>
                <a:gridCol w="848773"/>
                <a:gridCol w="886323"/>
                <a:gridCol w="811223"/>
                <a:gridCol w="848773"/>
                <a:gridCol w="848773"/>
                <a:gridCol w="848773"/>
              </a:tblGrid>
              <a:tr h="1016508">
                <a:tc>
                  <a:txBody>
                    <a:bodyPr/>
                    <a:lstStyle/>
                    <a:p>
                      <a:pPr algn="ctr"/>
                      <a:r>
                        <a:rPr lang="hu-HU" sz="900" dirty="0" smtClean="0"/>
                        <a:t>GINOP 5.2.1 munkaerő-piaci programba bevonandók (TERV)</a:t>
                      </a:r>
                      <a:endParaRPr lang="hu-H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 smtClean="0"/>
                        <a:t>GINOP 5.2.1 programba belépések összesen</a:t>
                      </a:r>
                      <a:endParaRPr lang="hu-H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 smtClean="0"/>
                        <a:t>Bevonási arány</a:t>
                      </a:r>
                      <a:endParaRPr lang="hu-H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 smtClean="0"/>
                        <a:t>GINOP 5.2.1 munkaerő-piaci programon belül támogatott foglalkoztatásba vontak (TERV)</a:t>
                      </a:r>
                      <a:endParaRPr lang="hu-H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 smtClean="0"/>
                        <a:t>GINOP 5.2.1 programon belül támogatott foglalkoztatásba lépések</a:t>
                      </a:r>
                      <a:endParaRPr lang="hu-H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 smtClean="0"/>
                        <a:t>Támogatott foglalkoztatásba vontak (arány)</a:t>
                      </a:r>
                      <a:endParaRPr lang="hu-H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 smtClean="0"/>
                        <a:t>Sikeres vizsgával záruló, sikeres képzési programbefejezése</a:t>
                      </a:r>
                      <a:endParaRPr lang="hu-H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 smtClean="0"/>
                        <a:t>Kilépés után hat hónappal foglalkoztatásban lévők (TERV)</a:t>
                      </a:r>
                      <a:endParaRPr lang="hu-H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 smtClean="0"/>
                        <a:t>Kilépés után 6 hónappal </a:t>
                      </a:r>
                      <a:r>
                        <a:rPr lang="hu-HU" sz="900" dirty="0" err="1" smtClean="0"/>
                        <a:t>foglalkozta-tásban</a:t>
                      </a:r>
                      <a:r>
                        <a:rPr lang="hu-HU" sz="900" dirty="0" smtClean="0"/>
                        <a:t> lévők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900" dirty="0" smtClean="0"/>
                        <a:t>Kilépés után 6 hónappal </a:t>
                      </a:r>
                      <a:r>
                        <a:rPr lang="hu-HU" sz="900" dirty="0" err="1" smtClean="0"/>
                        <a:t>foglalkozta-tásban</a:t>
                      </a:r>
                      <a:r>
                        <a:rPr lang="hu-HU" sz="900" dirty="0" smtClean="0"/>
                        <a:t> lévők </a:t>
                      </a:r>
                      <a:br>
                        <a:rPr lang="hu-HU" sz="900" dirty="0" smtClean="0"/>
                      </a:br>
                      <a:r>
                        <a:rPr lang="hu-HU" sz="900" dirty="0" smtClean="0"/>
                        <a:t>(arány)</a:t>
                      </a:r>
                      <a:endParaRPr lang="hu-HU" sz="900" dirty="0"/>
                    </a:p>
                  </a:txBody>
                  <a:tcPr/>
                </a:tc>
              </a:tr>
              <a:tr h="330304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 smtClean="0"/>
                        <a:t>9725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/>
                        <a:t>11 228</a:t>
                      </a:r>
                      <a:endParaRPr lang="hu-H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 smtClean="0"/>
                        <a:t>115,5%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 smtClean="0"/>
                        <a:t>5360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/>
                        <a:t>9978</a:t>
                      </a:r>
                      <a:endParaRPr lang="hu-H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 smtClean="0"/>
                        <a:t>186,16%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/>
                        <a:t>1008</a:t>
                      </a:r>
                      <a:endParaRPr lang="hu-H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 smtClean="0"/>
                        <a:t>2908</a:t>
                      </a:r>
                      <a:endParaRPr lang="hu-H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/>
                        <a:t>6133</a:t>
                      </a:r>
                      <a:endParaRPr lang="hu-HU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0" dirty="0" smtClean="0"/>
                        <a:t>210,90%</a:t>
                      </a:r>
                      <a:endParaRPr lang="hu-HU" sz="11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5564171" cy="864096"/>
          </a:xfrm>
        </p:spPr>
        <p:txBody>
          <a:bodyPr/>
          <a:lstStyle/>
          <a:p>
            <a:r>
              <a:rPr lang="hu-HU" dirty="0" smtClean="0"/>
              <a:t>A projekt célindikátorai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3419872" y="4581128"/>
            <a:ext cx="23235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800" spc="-1" dirty="0" smtClean="0"/>
              <a:t>2015. január 01 - 2023. szeptember 18.  között</a:t>
            </a:r>
            <a:endParaRPr lang="hu-HU" sz="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rtalom helye 5"/>
          <p:cNvGraphicFramePr>
            <a:graphicFrameLocks noGrp="1"/>
          </p:cNvGraphicFramePr>
          <p:nvPr>
            <p:ph idx="1"/>
          </p:nvPr>
        </p:nvGraphicFramePr>
        <p:xfrm>
          <a:off x="1259632" y="1916832"/>
          <a:ext cx="6480719" cy="391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0963"/>
                <a:gridCol w="2179878"/>
                <a:gridCol w="2179878"/>
              </a:tblGrid>
              <a:tr h="6480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dirty="0" smtClean="0"/>
                        <a:t>Foglalkoztatási</a:t>
                      </a:r>
                      <a:r>
                        <a:rPr lang="hu-HU" sz="1400" baseline="0" dirty="0" smtClean="0"/>
                        <a:t> Osztály</a:t>
                      </a:r>
                      <a:endParaRPr lang="hu-HU" sz="1400" dirty="0" smtClean="0"/>
                    </a:p>
                    <a:p>
                      <a:pPr algn="ctr"/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GINOP 5.2.1. programba vontak száma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GINOP 5.2.1. programba vontak száma </a:t>
                      </a:r>
                    </a:p>
                    <a:p>
                      <a:pPr algn="ctr"/>
                      <a:r>
                        <a:rPr lang="hu-HU" sz="1400" dirty="0" smtClean="0"/>
                        <a:t>százalékos</a:t>
                      </a:r>
                      <a:r>
                        <a:rPr lang="hu-HU" sz="1400" baseline="0" dirty="0" smtClean="0"/>
                        <a:t> arányban</a:t>
                      </a:r>
                      <a:endParaRPr lang="hu-H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Pécs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3443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30,66%</a:t>
                      </a:r>
                      <a:endParaRPr lang="hu-H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Komló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1642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14,62%</a:t>
                      </a:r>
                      <a:endParaRPr lang="hu-H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Mohács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1444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12,86%</a:t>
                      </a:r>
                      <a:endParaRPr lang="hu-H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Siklós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1679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14,95%</a:t>
                      </a:r>
                      <a:endParaRPr lang="hu-H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Sellye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760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6,77%</a:t>
                      </a:r>
                      <a:endParaRPr lang="hu-H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Szigetvár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1724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15,35%</a:t>
                      </a:r>
                      <a:endParaRPr lang="hu-H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Szentlőrinc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536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4,77%</a:t>
                      </a:r>
                      <a:endParaRPr lang="hu-H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b="1" dirty="0" smtClean="0"/>
                        <a:t>Összesen</a:t>
                      </a:r>
                      <a:endParaRPr lang="hu-H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b="1" dirty="0" smtClean="0"/>
                        <a:t>11 228</a:t>
                      </a:r>
                      <a:endParaRPr lang="hu-H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b="1" dirty="0" smtClean="0"/>
                        <a:t>100%</a:t>
                      </a:r>
                      <a:endParaRPr lang="hu-HU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188640"/>
            <a:ext cx="8372483" cy="86409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GINOP 5.2.1. bevonások járási bontásban</a:t>
            </a:r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3203848" y="2492896"/>
          <a:ext cx="5329726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863"/>
                <a:gridCol w="2664863"/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hu-HU" sz="1200" dirty="0" smtClean="0"/>
                        <a:t>Eszközök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 smtClean="0"/>
                        <a:t>Esetszám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Bérköltség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 smtClean="0"/>
                        <a:t>9027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Bértámogatás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 smtClean="0"/>
                        <a:t>1748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Útiköltség támogatás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 smtClean="0"/>
                        <a:t>182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Képzés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 smtClean="0"/>
                        <a:t>1367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Vállalkozóvá</a:t>
                      </a:r>
                      <a:r>
                        <a:rPr lang="hu-HU" sz="1200" baseline="0" dirty="0" smtClean="0"/>
                        <a:t> válási támogatás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 smtClean="0"/>
                        <a:t>433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200" dirty="0" smtClean="0"/>
                        <a:t>Lakhatási</a:t>
                      </a:r>
                      <a:r>
                        <a:rPr lang="hu-HU" sz="1200" baseline="0" dirty="0" smtClean="0"/>
                        <a:t> támogatás</a:t>
                      </a:r>
                      <a:endParaRPr lang="hu-H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dirty="0" smtClean="0"/>
                        <a:t>176</a:t>
                      </a:r>
                      <a:endParaRPr lang="hu-H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200" b="1" dirty="0" smtClean="0"/>
                        <a:t>Összesen</a:t>
                      </a:r>
                      <a:endParaRPr lang="hu-H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200" b="1" dirty="0" smtClean="0"/>
                        <a:t>12 933</a:t>
                      </a:r>
                      <a:endParaRPr lang="hu-HU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444491" cy="864096"/>
          </a:xfrm>
        </p:spPr>
        <p:txBody>
          <a:bodyPr/>
          <a:lstStyle/>
          <a:p>
            <a:pPr algn="ctr"/>
            <a:r>
              <a:rPr lang="hu-HU" dirty="0" smtClean="0"/>
              <a:t>GINOP 5.2.1. projektben nyújtott szolgáltatások és támogatások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415091" y="2492896"/>
            <a:ext cx="278875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100" b="1" dirty="0" smtClean="0"/>
              <a:t>Projektben nyújtott szolgáltatások	:</a:t>
            </a:r>
            <a:br>
              <a:rPr lang="hu-HU" sz="1100" b="1" dirty="0" smtClean="0"/>
            </a:br>
            <a:r>
              <a:rPr lang="hu-HU" sz="1100" dirty="0" smtClean="0"/>
              <a:t>- álláskeresési tanácsadás (egyéni)	</a:t>
            </a:r>
            <a:br>
              <a:rPr lang="hu-HU" sz="1100" dirty="0" smtClean="0"/>
            </a:br>
            <a:r>
              <a:rPr lang="hu-HU" sz="1100" dirty="0" smtClean="0"/>
              <a:t>- képzési információnyújtás	</a:t>
            </a:r>
            <a:br>
              <a:rPr lang="hu-HU" sz="1100" dirty="0" smtClean="0"/>
            </a:br>
            <a:r>
              <a:rPr lang="hu-HU" sz="1100" dirty="0" smtClean="0"/>
              <a:t>- munkaerő-piaci és foglalkoztatási információ nyújtás	</a:t>
            </a:r>
            <a:br>
              <a:rPr lang="hu-HU" sz="1100" dirty="0" smtClean="0"/>
            </a:br>
            <a:r>
              <a:rPr lang="hu-HU" sz="1100" dirty="0" smtClean="0"/>
              <a:t>- mentori szolgáltatás	</a:t>
            </a:r>
            <a:br>
              <a:rPr lang="hu-HU" sz="1100" dirty="0" smtClean="0"/>
            </a:br>
            <a:r>
              <a:rPr lang="hu-HU" sz="1100" dirty="0" smtClean="0"/>
              <a:t>- munkaközvetítés	</a:t>
            </a:r>
            <a:br>
              <a:rPr lang="hu-HU" sz="1100" dirty="0" smtClean="0"/>
            </a:br>
            <a:r>
              <a:rPr lang="hu-HU" sz="1100" dirty="0" smtClean="0"/>
              <a:t>- munkatanácsadás (egyéni)</a:t>
            </a:r>
          </a:p>
          <a:p>
            <a:endParaRPr lang="hu-HU" sz="1100" dirty="0" smtClean="0"/>
          </a:p>
          <a:p>
            <a:r>
              <a:rPr lang="hu-HU" sz="1100" b="1" dirty="0" smtClean="0"/>
              <a:t>Mentori szolgáltatásnyújtás	</a:t>
            </a:r>
            <a:br>
              <a:rPr lang="hu-HU" sz="1100" b="1" dirty="0" smtClean="0"/>
            </a:br>
            <a:r>
              <a:rPr lang="hu-HU" sz="1100" dirty="0" smtClean="0"/>
              <a:t>A projektben 2017 óta mentorok segítik</a:t>
            </a:r>
          </a:p>
          <a:p>
            <a:r>
              <a:rPr lang="hu-HU" sz="1100" dirty="0" smtClean="0"/>
              <a:t>a bevont ügyfelek </a:t>
            </a:r>
            <a:r>
              <a:rPr lang="hu-HU" sz="1100" dirty="0" err="1" smtClean="0"/>
              <a:t>munkaerőpiaci</a:t>
            </a:r>
            <a:r>
              <a:rPr lang="hu-HU" sz="1100" dirty="0" smtClean="0"/>
              <a:t> (re)integrációját. </a:t>
            </a:r>
            <a:br>
              <a:rPr lang="hu-HU" sz="1100" dirty="0" smtClean="0"/>
            </a:br>
            <a:endParaRPr lang="hu-HU" sz="1100" dirty="0" smtClean="0"/>
          </a:p>
          <a:p>
            <a:r>
              <a:rPr lang="hu-HU" sz="1100" dirty="0" smtClean="0"/>
              <a:t>A projekt megvalósítása során mentori szolgáltatásban részesült ügyfelek száma: 3871 fő.</a:t>
            </a:r>
          </a:p>
          <a:p>
            <a:endParaRPr lang="hu-HU" sz="1100" dirty="0"/>
          </a:p>
        </p:txBody>
      </p:sp>
      <p:sp>
        <p:nvSpPr>
          <p:cNvPr id="7" name="Szövegdoboz 6"/>
          <p:cNvSpPr txBox="1"/>
          <p:nvPr/>
        </p:nvSpPr>
        <p:spPr>
          <a:xfrm>
            <a:off x="415091" y="2185119"/>
            <a:ext cx="81184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/>
              <a:t>SZOLGÁLTATÁSOK                                                              TÁMOGATÁSOK</a:t>
            </a:r>
            <a:endParaRPr lang="hu-HU" sz="14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457200" y="1435100"/>
          <a:ext cx="8229600" cy="469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332656"/>
            <a:ext cx="8372483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hu-HU" spc="-1" dirty="0" smtClean="0">
                <a:solidFill>
                  <a:srgbClr val="FFFFFF"/>
                </a:solidFill>
                <a:latin typeface="Arial"/>
              </a:rPr>
              <a:t>A Projekt EREDMÉNYEI TÁMOGATÁSI ESZKÖZÖNKÉNT</a:t>
            </a:r>
            <a:r>
              <a:rPr lang="en-US" b="0" spc="-1" dirty="0" smtClean="0">
                <a:solidFill>
                  <a:srgbClr val="000000"/>
                </a:solidFill>
                <a:latin typeface="Arial"/>
              </a:rPr>
              <a:t/>
            </a:r>
            <a:br>
              <a:rPr lang="en-US" b="0" spc="-1" dirty="0" smtClean="0">
                <a:solidFill>
                  <a:srgbClr val="000000"/>
                </a:solidFill>
                <a:latin typeface="Arial"/>
              </a:rPr>
            </a:br>
            <a:endParaRPr lang="hu-H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539750" y="1700808"/>
          <a:ext cx="814705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3525"/>
                <a:gridCol w="40735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Eszközök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Támogatás összege</a:t>
                      </a:r>
                      <a:endParaRPr lang="hu-H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Bérköltség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7 279</a:t>
                      </a:r>
                      <a:r>
                        <a:rPr lang="hu-HU" sz="1400" baseline="0" dirty="0" smtClean="0"/>
                        <a:t> 336 250 Ft</a:t>
                      </a:r>
                      <a:endParaRPr lang="hu-H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Bértámogatás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1 347 914 291 Ft</a:t>
                      </a:r>
                      <a:endParaRPr lang="hu-H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Útiköltség támogatás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130 873 396 Ft</a:t>
                      </a:r>
                      <a:endParaRPr lang="hu-H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Képzés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1</a:t>
                      </a:r>
                      <a:r>
                        <a:rPr lang="hu-HU" sz="1400" baseline="0" dirty="0" smtClean="0"/>
                        <a:t> 033 587 532 Ft</a:t>
                      </a:r>
                      <a:endParaRPr lang="hu-H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Vállalkozóvá</a:t>
                      </a:r>
                      <a:r>
                        <a:rPr lang="hu-HU" sz="1400" baseline="0" dirty="0" smtClean="0"/>
                        <a:t> válási támogatás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339 076 369 Ft</a:t>
                      </a:r>
                      <a:endParaRPr lang="hu-H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Lakhatási</a:t>
                      </a:r>
                      <a:r>
                        <a:rPr lang="hu-HU" sz="1400" baseline="0" dirty="0" smtClean="0"/>
                        <a:t> támogatás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167 589 404 Ft</a:t>
                      </a:r>
                      <a:endParaRPr lang="hu-H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Összesen</a:t>
                      </a:r>
                      <a:endParaRPr lang="hu-H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/>
                        <a:t>10 298 377 242 Ft</a:t>
                      </a:r>
                      <a:endParaRPr lang="hu-HU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16499" cy="864096"/>
          </a:xfrm>
        </p:spPr>
        <p:txBody>
          <a:bodyPr/>
          <a:lstStyle/>
          <a:p>
            <a:pPr algn="ctr"/>
            <a:r>
              <a:rPr lang="hu-HU" dirty="0" smtClean="0"/>
              <a:t>GINOP 5.2.1. projektben nyújtott támogatások összege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476755" y="4941168"/>
            <a:ext cx="82100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400" dirty="0" smtClean="0"/>
              <a:t>2015. január 1. és 2023. szeptember 18. napja között összesen </a:t>
            </a:r>
            <a:r>
              <a:rPr lang="hu-HU" sz="1400" b="1" dirty="0" smtClean="0"/>
              <a:t>12 933</a:t>
            </a:r>
            <a:r>
              <a:rPr lang="hu-HU" sz="1400" dirty="0" smtClean="0"/>
              <a:t> támogatás </a:t>
            </a:r>
            <a:r>
              <a:rPr lang="hu-HU" sz="1400" b="1" dirty="0" smtClean="0"/>
              <a:t>10 298 377 242</a:t>
            </a:r>
            <a:r>
              <a:rPr lang="hu-HU" sz="1400" dirty="0" smtClean="0"/>
              <a:t> Ft összegben került kifizetésre az Ifjúsági Garancia Program keretén belül megvalósuló GINOP 5.2.1. </a:t>
            </a:r>
            <a:r>
              <a:rPr lang="hu-HU" sz="1400" dirty="0" err="1" smtClean="0"/>
              <a:t>munkaerőpiaci</a:t>
            </a:r>
            <a:r>
              <a:rPr lang="hu-HU" sz="1400" dirty="0" smtClean="0"/>
              <a:t> projektből.</a:t>
            </a:r>
            <a:r>
              <a:rPr lang="hu-HU" dirty="0" smtClean="0"/>
              <a:t>	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8363272" cy="4874220"/>
          </a:xfrm>
        </p:spPr>
        <p:txBody>
          <a:bodyPr>
            <a:normAutofit/>
          </a:bodyPr>
          <a:lstStyle/>
          <a:p>
            <a:r>
              <a:rPr lang="hu-HU" sz="1300" dirty="0" smtClean="0"/>
              <a:t>2023. szeptember 13-án a GINOP Plusz keretében meghirdetésre került a 15-29 éves nem tanuló, nem dolgozó fiatalok </a:t>
            </a:r>
            <a:r>
              <a:rPr lang="hu-HU" sz="1300" dirty="0" err="1" smtClean="0"/>
              <a:t>munkaerőpiaci</a:t>
            </a:r>
            <a:r>
              <a:rPr lang="hu-HU" sz="1300" dirty="0" smtClean="0"/>
              <a:t> integrációját támogató Ifjúsági Garancia kiemelt projekt felhívása (GINOP Plusz 4.1.1), mely megteremti a lehetőséget a 2015-ben elindított Ifjúsági Garancia folytatására. </a:t>
            </a:r>
            <a:br>
              <a:rPr lang="hu-HU" sz="1300" dirty="0" smtClean="0"/>
            </a:br>
            <a:endParaRPr lang="hu-HU" sz="1300" dirty="0" smtClean="0"/>
          </a:p>
          <a:p>
            <a:r>
              <a:rPr lang="hu-HU" sz="1300" b="1" cap="all" dirty="0" smtClean="0"/>
              <a:t>A projekt célja:	</a:t>
            </a:r>
            <a:br>
              <a:rPr lang="hu-HU" sz="1300" b="1" cap="all" dirty="0" smtClean="0"/>
            </a:br>
            <a:r>
              <a:rPr lang="hu-HU" sz="1300" dirty="0" smtClean="0"/>
              <a:t>A megerősített IGR lényege, hogy azon 30 év alatti fiatalok számára, akik sem nem tanulnak, sem nem dolgoznak, a foglalkoztatási szolgálat által 4 hónapon belül valamilyen konkrét lehetőséget kell felajánlani az elhelyezkedésre, a munkatapasztalat-szerzésre vagy a tanulásra. Az IGR ernyő működtetésének célja az, hogy a fiatalok minél rövidebb időt töltsenek munkanélküliségben, inaktivitásban vagy tanulás nélkül, illetve, hogy személyre szabott segítséget kapjanak a </a:t>
            </a:r>
            <a:r>
              <a:rPr lang="hu-HU" sz="1300" dirty="0" err="1" smtClean="0"/>
              <a:t>munkaerőpiaci</a:t>
            </a:r>
            <a:r>
              <a:rPr lang="hu-HU" sz="1300" dirty="0" smtClean="0"/>
              <a:t> helyzetük javításához. </a:t>
            </a:r>
          </a:p>
          <a:p>
            <a:r>
              <a:rPr lang="hu-HU" sz="1300" dirty="0" smtClean="0"/>
              <a:t>	</a:t>
            </a:r>
          </a:p>
          <a:p>
            <a:r>
              <a:rPr lang="hu-HU" sz="1300" b="1" dirty="0" smtClean="0"/>
              <a:t>A PROJEKT CÉLCSOPORTJA</a:t>
            </a:r>
            <a:r>
              <a:rPr lang="hu-HU" sz="1300" dirty="0" smtClean="0"/>
              <a:t>: A megerősített IGR a 30. év alatti, sem nem tanuló, sem nem dolgozó, munkanélküli és inaktív fiatalokra céloz. </a:t>
            </a:r>
          </a:p>
          <a:p>
            <a:endParaRPr lang="hu-HU" sz="1300" dirty="0" smtClean="0"/>
          </a:p>
          <a:p>
            <a:r>
              <a:rPr lang="hu-HU" sz="1300" b="1" dirty="0" smtClean="0"/>
              <a:t>A PROJEKT IDŐTARTAMA:	</a:t>
            </a:r>
            <a:r>
              <a:rPr lang="hu-HU" sz="1300" dirty="0" smtClean="0"/>
              <a:t/>
            </a:r>
            <a:br>
              <a:rPr lang="hu-HU" sz="1300" dirty="0" smtClean="0"/>
            </a:br>
            <a:r>
              <a:rPr lang="hu-HU" sz="1300" dirty="0" smtClean="0"/>
              <a:t>Projekt megvalósítási időszakának kezdete: </a:t>
            </a:r>
            <a:r>
              <a:rPr lang="hu-HU" sz="1300" dirty="0" smtClean="0"/>
              <a:t>2023.10.01</a:t>
            </a:r>
            <a:r>
              <a:rPr lang="hu-HU" sz="1300" dirty="0" smtClean="0"/>
              <a:t>.</a:t>
            </a:r>
            <a:br>
              <a:rPr lang="hu-HU" sz="1300" dirty="0" smtClean="0"/>
            </a:br>
            <a:r>
              <a:rPr lang="hu-HU" sz="1300" dirty="0" smtClean="0"/>
              <a:t>A projekt fizikai befejezésének időpontja: 2027.08.31. </a:t>
            </a:r>
          </a:p>
          <a:p>
            <a:r>
              <a:rPr lang="hu-HU" sz="1300" dirty="0" smtClean="0"/>
              <a:t/>
            </a:r>
            <a:br>
              <a:rPr lang="hu-HU" sz="1300" dirty="0" smtClean="0"/>
            </a:br>
            <a:r>
              <a:rPr lang="hu-HU" sz="1300" b="1" dirty="0" smtClean="0"/>
              <a:t>A PROJEKT FORRÁSA: </a:t>
            </a:r>
            <a:r>
              <a:rPr lang="hu-HU" sz="1300" dirty="0" smtClean="0"/>
              <a:t>102 020 000 </a:t>
            </a:r>
            <a:r>
              <a:rPr lang="hu-HU" sz="1300" dirty="0" err="1" smtClean="0"/>
              <a:t>000</a:t>
            </a:r>
            <a:r>
              <a:rPr lang="hu-HU" sz="1300" dirty="0" smtClean="0"/>
              <a:t> Forint</a:t>
            </a:r>
          </a:p>
          <a:p>
            <a:r>
              <a:rPr lang="hu-HU" sz="1300" b="1" dirty="0" smtClean="0"/>
              <a:t>VÁRMEGYEI FORRÁS:  </a:t>
            </a:r>
            <a:r>
              <a:rPr lang="hu-HU" sz="1300" dirty="0" smtClean="0"/>
              <a:t>4 664 000 </a:t>
            </a:r>
            <a:r>
              <a:rPr lang="hu-HU" sz="1300" dirty="0" err="1" smtClean="0"/>
              <a:t>000</a:t>
            </a:r>
            <a:r>
              <a:rPr lang="hu-HU" sz="1300" dirty="0" smtClean="0"/>
              <a:t> Forint</a:t>
            </a:r>
          </a:p>
          <a:p>
            <a:pPr algn="just"/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864096"/>
          </a:xfrm>
        </p:spPr>
        <p:txBody>
          <a:bodyPr>
            <a:normAutofit/>
          </a:bodyPr>
          <a:lstStyle/>
          <a:p>
            <a:pPr algn="ctr"/>
            <a:r>
              <a:rPr lang="hu-HU" dirty="0" smtClean="0"/>
              <a:t>GINOP Plusz-4.1.1.-23 Ifjúsági Garancia Plusz</a:t>
            </a:r>
            <a:endParaRPr lang="hu-H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</a:t>
            </a:r>
            <a:r>
              <a:rPr lang="hu-HU" dirty="0" smtClean="0"/>
              <a:t>!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sz="2400" dirty="0" smtClean="0"/>
              <a:t>Dr. </a:t>
            </a:r>
            <a:r>
              <a:rPr lang="hu-HU" sz="2400" dirty="0" err="1" smtClean="0"/>
              <a:t>Tigelmann</a:t>
            </a:r>
            <a:r>
              <a:rPr lang="hu-HU" sz="2400" dirty="0" smtClean="0"/>
              <a:t> </a:t>
            </a:r>
            <a:r>
              <a:rPr lang="hu-HU" sz="2400" dirty="0" err="1" smtClean="0"/>
              <a:t>éva</a:t>
            </a:r>
            <a:r>
              <a:rPr lang="hu-HU" sz="2400" dirty="0" smtClean="0"/>
              <a:t/>
            </a:r>
            <a:br>
              <a:rPr lang="hu-HU" sz="2400" dirty="0" smtClean="0"/>
            </a:br>
            <a:r>
              <a:rPr lang="hu-HU" sz="2400" dirty="0" smtClean="0"/>
              <a:t>főosztályvezető</a:t>
            </a:r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376552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1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/>
              <a:t>A 15-74 évesek foglalkoztatási rátája az EU-ban és Magyarországon 2015-2023</a:t>
            </a:r>
            <a:br>
              <a:rPr lang="hu-HU" dirty="0" smtClean="0"/>
            </a:br>
            <a:endParaRPr lang="hu-HU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251520" y="1268759"/>
          <a:ext cx="8280920" cy="5358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5327577" y="6457889"/>
            <a:ext cx="38164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800" i="1" dirty="0" smtClean="0"/>
              <a:t>Forrás: Európai Bizottság Statisztikai Főigazgatósága</a:t>
            </a:r>
          </a:p>
          <a:p>
            <a:pPr algn="r"/>
            <a:r>
              <a:rPr lang="hu-HU" sz="800" i="1" dirty="0" smtClean="0"/>
              <a:t>https://ec.europa.eu/eurostat/</a:t>
            </a:r>
            <a:endParaRPr lang="hu-HU" sz="800" i="1" dirty="0"/>
          </a:p>
        </p:txBody>
      </p:sp>
    </p:spTree>
    <p:extLst>
      <p:ext uri="{BB962C8B-B14F-4D97-AF65-F5344CB8AC3E}">
        <p14:creationId xmlns=""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156459" cy="864096"/>
          </a:xfrm>
        </p:spPr>
        <p:txBody>
          <a:bodyPr>
            <a:no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hu-HU" sz="2200" dirty="0" smtClean="0">
                <a:solidFill>
                  <a:srgbClr val="F8F8F8"/>
                </a:solidFill>
              </a:rPr>
              <a:t>A 15-24 évesek foglalkoztatási rátája az EU-ban</a:t>
            </a:r>
            <a:br>
              <a:rPr lang="hu-HU" sz="2200" dirty="0" smtClean="0">
                <a:solidFill>
                  <a:srgbClr val="F8F8F8"/>
                </a:solidFill>
              </a:rPr>
            </a:br>
            <a:r>
              <a:rPr lang="hu-HU" sz="2200" dirty="0" smtClean="0">
                <a:solidFill>
                  <a:srgbClr val="F8F8F8"/>
                </a:solidFill>
              </a:rPr>
              <a:t>2015 és 2022</a:t>
            </a:r>
            <a:endParaRPr lang="hu-HU" sz="2200" dirty="0">
              <a:solidFill>
                <a:srgbClr val="F8F8F8"/>
              </a:solidFill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251520" y="833436"/>
          <a:ext cx="8892480" cy="5187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5327577" y="6504057"/>
            <a:ext cx="38164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800" i="1" dirty="0" smtClean="0"/>
              <a:t>Forrás: Európai Bizottság Statisztikai Főigazgatósága</a:t>
            </a:r>
          </a:p>
          <a:p>
            <a:pPr algn="r"/>
            <a:r>
              <a:rPr lang="hu-HU" sz="800" i="1" dirty="0" smtClean="0"/>
              <a:t>https://ec.europa.eu/eurostat/</a:t>
            </a:r>
            <a:endParaRPr lang="hu-HU" sz="800" i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251521" y="5934670"/>
            <a:ext cx="4824536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A 15-24 évesek foglalkoztatási rátája 35,0 az EU-ban, Magyarországon növekvő tendenciát mutat, de ettől még elmarad (27,5)</a:t>
            </a:r>
            <a:endParaRPr lang="hu-HU" sz="1400" dirty="0"/>
          </a:p>
        </p:txBody>
      </p:sp>
    </p:spTree>
    <p:extLst>
      <p:ext uri="{BB962C8B-B14F-4D97-AF65-F5344CB8AC3E}">
        <p14:creationId xmlns=""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864096"/>
          </a:xfrm>
        </p:spPr>
        <p:txBody>
          <a:bodyPr/>
          <a:lstStyle/>
          <a:p>
            <a:pPr algn="ctr"/>
            <a:r>
              <a:rPr lang="hu-HU" sz="2200" dirty="0" smtClean="0"/>
              <a:t>A 15-24 éves korosztály gazdasági aktivitása</a:t>
            </a:r>
            <a:r>
              <a:rPr lang="hu-HU" dirty="0" smtClean="0"/>
              <a:t> </a:t>
            </a:r>
            <a:endParaRPr lang="hu-HU" dirty="0"/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/>
        </p:nvGraphicFramePr>
        <p:xfrm>
          <a:off x="1907704" y="2852936"/>
          <a:ext cx="5040560" cy="1901010"/>
        </p:xfrm>
        <a:graphic>
          <a:graphicData uri="http://schemas.openxmlformats.org/drawingml/2006/table">
            <a:tbl>
              <a:tblPr/>
              <a:tblGrid>
                <a:gridCol w="3735092"/>
                <a:gridCol w="1305468"/>
              </a:tblGrid>
              <a:tr h="63367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15–24 éves népesség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985 877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7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Gazdaságilag aktívak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296 </a:t>
                      </a:r>
                      <a:r>
                        <a:rPr lang="hu-HU" sz="16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296</a:t>
                      </a:r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70"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Foglalkoztatottak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     255 172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1043608" y="1548179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Magyarországon, 2023 második negyedévben</a:t>
            </a:r>
            <a:endParaRPr lang="hu-HU" dirty="0"/>
          </a:p>
        </p:txBody>
      </p:sp>
      <p:sp>
        <p:nvSpPr>
          <p:cNvPr id="10" name="Szövegdoboz 9"/>
          <p:cNvSpPr txBox="1"/>
          <p:nvPr/>
        </p:nvSpPr>
        <p:spPr>
          <a:xfrm>
            <a:off x="5327577" y="6642556"/>
            <a:ext cx="38164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800" i="1" dirty="0" smtClean="0"/>
              <a:t>Forrás: Központi Statisztikai Hivatal (https://www.ksh.hu/stadat)</a:t>
            </a:r>
            <a:endParaRPr lang="hu-HU" sz="800" i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447989" y="5877272"/>
            <a:ext cx="4700075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Ahogy a teljes lakosság, a korcsoportba tartozó népesség száma is csökken, 2015 óta 10,4%-kal </a:t>
            </a:r>
            <a:endParaRPr lang="hu-HU" sz="1400" dirty="0"/>
          </a:p>
        </p:txBody>
      </p:sp>
    </p:spTree>
    <p:extLst>
      <p:ext uri="{BB962C8B-B14F-4D97-AF65-F5344CB8AC3E}">
        <p14:creationId xmlns=""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864096"/>
          </a:xfrm>
        </p:spPr>
        <p:txBody>
          <a:bodyPr>
            <a:normAutofit/>
          </a:bodyPr>
          <a:lstStyle/>
          <a:p>
            <a:pPr algn="ctr"/>
            <a:r>
              <a:rPr lang="hu-HU" sz="2200" dirty="0" smtClean="0"/>
              <a:t>A 25 év alatti NYILVÁNTARTOTT ÁLLÁSKERESŐK</a:t>
            </a:r>
            <a:endParaRPr lang="hu-HU" sz="22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5327577" y="6427111"/>
            <a:ext cx="38164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800" i="1" dirty="0" smtClean="0"/>
              <a:t>Forrás: Nemzeti Foglalkoztatási Szolgálat</a:t>
            </a:r>
          </a:p>
          <a:p>
            <a:pPr algn="r"/>
            <a:r>
              <a:rPr lang="hu-HU" sz="800" i="1" dirty="0" smtClean="0"/>
              <a:t>(http://www.munka.hu)</a:t>
            </a:r>
            <a:endParaRPr lang="hu-HU" sz="800" i="1" dirty="0"/>
          </a:p>
        </p:txBody>
      </p:sp>
      <p:graphicFrame>
        <p:nvGraphicFramePr>
          <p:cNvPr id="13" name="Diagram 12"/>
          <p:cNvGraphicFramePr/>
          <p:nvPr/>
        </p:nvGraphicFramePr>
        <p:xfrm>
          <a:off x="447989" y="1268760"/>
          <a:ext cx="8372483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251519" y="5860142"/>
            <a:ext cx="5256585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Az összes nyilvántartott száma 20 171-ről 10 638-ra (47,6%-kal) a 25 év alattiaké 66,1%-kal csökkent 2015 óta, </a:t>
            </a:r>
          </a:p>
          <a:p>
            <a:r>
              <a:rPr lang="hu-HU" sz="1400" dirty="0" smtClean="0"/>
              <a:t>arányuk az összes álláskereső között  10,6%</a:t>
            </a:r>
            <a:endParaRPr lang="hu-HU" sz="1400" dirty="0"/>
          </a:p>
        </p:txBody>
      </p:sp>
    </p:spTree>
    <p:extLst>
      <p:ext uri="{BB962C8B-B14F-4D97-AF65-F5344CB8AC3E}">
        <p14:creationId xmlns=""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864096"/>
          </a:xfrm>
        </p:spPr>
        <p:txBody>
          <a:bodyPr>
            <a:normAutofit/>
          </a:bodyPr>
          <a:lstStyle/>
          <a:p>
            <a:pPr algn="ctr"/>
            <a:r>
              <a:rPr lang="hu-HU" sz="2200" dirty="0" smtClean="0"/>
              <a:t>A 25 év alatti NYILVÁNTARTOTT ÁLLÁSKERESŐK</a:t>
            </a:r>
            <a:endParaRPr lang="hu-HU" sz="22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5327577" y="6427111"/>
            <a:ext cx="38164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800" i="1" dirty="0" smtClean="0"/>
              <a:t>Forrás: Nemzeti Foglalkoztatási Szolgálat</a:t>
            </a:r>
          </a:p>
          <a:p>
            <a:pPr algn="r"/>
            <a:r>
              <a:rPr lang="hu-HU" sz="800" i="1" dirty="0" smtClean="0"/>
              <a:t>(http://www.munka.hu)</a:t>
            </a:r>
            <a:endParaRPr lang="hu-HU" sz="800" i="1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251520" y="1412776"/>
          <a:ext cx="864096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107504" y="6196279"/>
            <a:ext cx="5832647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A pécsi járásban négyötöddel (82%) csökkent a nyilvántartott fiatalok száma 2015 óta, már nem ebben a járásban vannak a legtöbben</a:t>
            </a:r>
            <a:endParaRPr lang="hu-HU" sz="1400" dirty="0"/>
          </a:p>
        </p:txBody>
      </p:sp>
    </p:spTree>
    <p:extLst>
      <p:ext uri="{BB962C8B-B14F-4D97-AF65-F5344CB8AC3E}">
        <p14:creationId xmlns=""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864096"/>
          </a:xfrm>
        </p:spPr>
        <p:txBody>
          <a:bodyPr>
            <a:normAutofit/>
          </a:bodyPr>
          <a:lstStyle/>
          <a:p>
            <a:pPr algn="ctr"/>
            <a:r>
              <a:rPr lang="hu-HU" sz="2200" dirty="0" smtClean="0"/>
              <a:t>A 25 év alatti NYILVÁNTARTOTT ÁLLÁSKERESŐK</a:t>
            </a:r>
            <a:endParaRPr lang="hu-HU" sz="22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5327577" y="6519446"/>
            <a:ext cx="38164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800" i="1" dirty="0" smtClean="0"/>
              <a:t>Forrás: Nemzeti Foglalkoztatási Szolgálat</a:t>
            </a:r>
          </a:p>
          <a:p>
            <a:pPr algn="r"/>
            <a:r>
              <a:rPr lang="hu-HU" sz="800" i="1" dirty="0" smtClean="0"/>
              <a:t>(http://www.munka.hu)</a:t>
            </a:r>
            <a:endParaRPr lang="hu-HU" sz="800" i="1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79513" y="1340768"/>
          <a:ext cx="850728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179513" y="5842335"/>
            <a:ext cx="5004049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A 25 év alatti álláskeresők 38,5%-a legfeljebb alapfokú,</a:t>
            </a:r>
          </a:p>
          <a:p>
            <a:r>
              <a:rPr lang="hu-HU" sz="1200" dirty="0" smtClean="0"/>
              <a:t>23%-a szakmunkás, 20%-a szakközépiskolai/technikumi végzettséggel rendelkezik.</a:t>
            </a:r>
          </a:p>
          <a:p>
            <a:r>
              <a:rPr lang="hu-HU" sz="1200" dirty="0" smtClean="0"/>
              <a:t>Gimnáziumi érettségit szerzett 16,7%, felsőfokú végzettségű 2%</a:t>
            </a:r>
            <a:endParaRPr lang="hu-HU" sz="1200" dirty="0"/>
          </a:p>
        </p:txBody>
      </p:sp>
    </p:spTree>
    <p:extLst>
      <p:ext uri="{BB962C8B-B14F-4D97-AF65-F5344CB8AC3E}">
        <p14:creationId xmlns=""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864096"/>
          </a:xfrm>
        </p:spPr>
        <p:txBody>
          <a:bodyPr>
            <a:normAutofit/>
          </a:bodyPr>
          <a:lstStyle/>
          <a:p>
            <a:pPr algn="ctr"/>
            <a:r>
              <a:rPr lang="hu-HU" sz="2200" dirty="0" smtClean="0"/>
              <a:t>A 25 év alatti NYILVÁNTARTOTT ÁLLÁSKERESŐK</a:t>
            </a:r>
            <a:endParaRPr lang="hu-HU" sz="22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5327577" y="6518086"/>
            <a:ext cx="38164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800" i="1" dirty="0" smtClean="0"/>
              <a:t>Forrás: Nemzeti Foglalkoztatási Szolgálat</a:t>
            </a:r>
          </a:p>
          <a:p>
            <a:pPr algn="r"/>
            <a:r>
              <a:rPr lang="hu-HU" sz="800" i="1" dirty="0" smtClean="0"/>
              <a:t>(http://www.munka.hu)</a:t>
            </a:r>
            <a:endParaRPr lang="hu-HU" sz="800" i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323528" y="5994866"/>
            <a:ext cx="5636179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1400" dirty="0" smtClean="0"/>
              <a:t>A 25 év alattiak 42%-a (512 fő) nem rendelkezik szakképzettséggel és 51,6%-uk szakképzettség nélküli munkakörben keres állást</a:t>
            </a:r>
            <a:endParaRPr lang="hu-HU" sz="1400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323528" y="1196752"/>
          <a:ext cx="8640960" cy="4798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47989" y="44624"/>
            <a:ext cx="8238811" cy="864096"/>
          </a:xfrm>
        </p:spPr>
        <p:txBody>
          <a:bodyPr>
            <a:normAutofit/>
          </a:bodyPr>
          <a:lstStyle/>
          <a:p>
            <a:pPr algn="ctr"/>
            <a:r>
              <a:rPr lang="hu-HU" sz="2200" dirty="0" smtClean="0"/>
              <a:t>A 25 év alatti NYILVÁNTARTOTT ÁLLÁSKERESŐK</a:t>
            </a:r>
            <a:endParaRPr lang="hu-HU" sz="22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5327577" y="6427111"/>
            <a:ext cx="38164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800" i="1" dirty="0" smtClean="0"/>
              <a:t>Forrás: Nemzeti Foglalkoztatási Szolgálat</a:t>
            </a:r>
          </a:p>
          <a:p>
            <a:pPr algn="r"/>
            <a:r>
              <a:rPr lang="hu-HU" sz="800" i="1" dirty="0" smtClean="0"/>
              <a:t>(http://www.munka.hu)</a:t>
            </a:r>
            <a:endParaRPr lang="hu-HU" sz="800" i="1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79512" y="1268761"/>
          <a:ext cx="8507288" cy="5158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975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</TotalTime>
  <Words>910</Words>
  <Application>Microsoft Office PowerPoint</Application>
  <PresentationFormat>Diavetítés a képernyőre (4:3 oldalarány)</PresentationFormat>
  <Paragraphs>210</Paragraphs>
  <Slides>17</Slides>
  <Notes>8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18" baseType="lpstr">
      <vt:lpstr>Office-téma</vt:lpstr>
      <vt:lpstr>A GINOP 5.2.1-14-2015-00001 Ifjúsági garancia Projekt Baranya vármegyei eredményei    Záró rendezvény 2023. OKTÓBEr 2.</vt:lpstr>
      <vt:lpstr>A 15-74 évesek foglalkoztatási rátája az EU-ban és Magyarországon 2015-2023 </vt:lpstr>
      <vt:lpstr>A 15-24 évesek foglalkoztatási rátája az EU-ban 2015 és 2022</vt:lpstr>
      <vt:lpstr>A 15-24 éves korosztály gazdasági aktivitása </vt:lpstr>
      <vt:lpstr>A 25 év alatti NYILVÁNTARTOTT ÁLLÁSKERESŐK</vt:lpstr>
      <vt:lpstr>A 25 év alatti NYILVÁNTARTOTT ÁLLÁSKERESŐK</vt:lpstr>
      <vt:lpstr>A 25 év alatti NYILVÁNTARTOTT ÁLLÁSKERESŐK</vt:lpstr>
      <vt:lpstr>A 25 év alatti NYILVÁNTARTOTT ÁLLÁSKERESŐK</vt:lpstr>
      <vt:lpstr>A 25 év alatti NYILVÁNTARTOTT ÁLLÁSKERESŐK</vt:lpstr>
      <vt:lpstr>Ifjúsági garancia program</vt:lpstr>
      <vt:lpstr>A projekt célindikátorai</vt:lpstr>
      <vt:lpstr>GINOP 5.2.1. bevonások járási bontásban</vt:lpstr>
      <vt:lpstr>GINOP 5.2.1. projektben nyújtott szolgáltatások és támogatások</vt:lpstr>
      <vt:lpstr>A Projekt EREDMÉNYEI TÁMOGATÁSI ESZKÖZÖNKÉNT </vt:lpstr>
      <vt:lpstr>GINOP 5.2.1. projektben nyújtott támogatások összege</vt:lpstr>
      <vt:lpstr>GINOP Plusz-4.1.1.-23 Ifjúsági Garancia Plusz</vt:lpstr>
      <vt:lpstr>KÖSZÖNÖM  A FIGYELMET!   Dr. Tigelmann éva főosztályvezető</vt:lpstr>
    </vt:vector>
  </TitlesOfParts>
  <Company>novak.adam@gmail.com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y</cp:lastModifiedBy>
  <cp:revision>155</cp:revision>
  <dcterms:created xsi:type="dcterms:W3CDTF">2014-03-03T11:13:53Z</dcterms:created>
  <dcterms:modified xsi:type="dcterms:W3CDTF">2023-10-02T06:47:36Z</dcterms:modified>
</cp:coreProperties>
</file>