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16"/>
  </p:notesMasterIdLst>
  <p:handoutMasterIdLst>
    <p:handoutMasterId r:id="rId17"/>
  </p:handoutMasterIdLst>
  <p:sldIdLst>
    <p:sldId id="256" r:id="rId4"/>
    <p:sldId id="275" r:id="rId5"/>
    <p:sldId id="259" r:id="rId6"/>
    <p:sldId id="258" r:id="rId7"/>
    <p:sldId id="268" r:id="rId8"/>
    <p:sldId id="269" r:id="rId9"/>
    <p:sldId id="270" r:id="rId10"/>
    <p:sldId id="271" r:id="rId11"/>
    <p:sldId id="272" r:id="rId12"/>
    <p:sldId id="273" r:id="rId13"/>
    <p:sldId id="274" r:id="rId14"/>
    <p:sldId id="260" r:id="rId15"/>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41" autoAdjust="0"/>
  </p:normalViewPr>
  <p:slideViewPr>
    <p:cSldViewPr>
      <p:cViewPr varScale="1">
        <p:scale>
          <a:sx n="106" d="100"/>
          <a:sy n="106" d="100"/>
        </p:scale>
        <p:origin x="-630" y="-90"/>
      </p:cViewPr>
      <p:guideLst>
        <p:guide orient="horz" pos="2160"/>
        <p:guide pos="3840"/>
      </p:guideLst>
    </p:cSldViewPr>
  </p:slideViewPr>
  <p:outlineViewPr>
    <p:cViewPr>
      <p:scale>
        <a:sx n="33" d="100"/>
        <a:sy n="33" d="100"/>
      </p:scale>
      <p:origin x="0" y="-12845"/>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9" d="100"/>
          <a:sy n="69" d="100"/>
        </p:scale>
        <p:origin x="1474" y="77"/>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3179889-EF66-44A4-825D-F10F6A433B96}" type="datetimeFigureOut">
              <a:rPr lang="hu-HU" smtClean="0"/>
              <a:pPr/>
              <a:t>2023.04.25</a:t>
            </a:fld>
            <a:endParaRPr lang="hu-HU"/>
          </a:p>
        </p:txBody>
      </p:sp>
      <p:sp>
        <p:nvSpPr>
          <p:cNvPr id="4" name="Élőláb hely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5" name="Dia számának hely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53D5F41-EE17-4547-BBFD-E03544B4FF43}" type="slidenum">
              <a:rPr lang="hu-HU" smtClean="0"/>
              <a:pPr/>
              <a:t>‹#›</a:t>
            </a:fld>
            <a:endParaRPr lang="hu-HU"/>
          </a:p>
        </p:txBody>
      </p:sp>
    </p:spTree>
    <p:extLst>
      <p:ext uri="{BB962C8B-B14F-4D97-AF65-F5344CB8AC3E}">
        <p14:creationId xmlns:p14="http://schemas.microsoft.com/office/powerpoint/2010/main" xmlns="" val="2463336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hu-HU" sz="1800" b="0" strike="noStrike" spc="-1">
                <a:solidFill>
                  <a:srgbClr val="000000"/>
                </a:solidFill>
                <a:latin typeface="Arial"/>
              </a:rPr>
              <a:t>A dia áthelyezéséhez kattintson ide</a:t>
            </a:r>
          </a:p>
        </p:txBody>
      </p:sp>
      <p:sp>
        <p:nvSpPr>
          <p:cNvPr id="15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r>
              <a:rPr lang="hu-HU" sz="2000" b="0" strike="noStrike" spc="-1">
                <a:latin typeface="Arial"/>
              </a:rPr>
              <a:t>A jegyzetformátum szerkesztéséhez kattintson ide</a:t>
            </a:r>
          </a:p>
        </p:txBody>
      </p:sp>
      <p:sp>
        <p:nvSpPr>
          <p:cNvPr id="15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r>
              <a:rPr lang="hu-HU" sz="1400" b="0" strike="noStrike" spc="-1">
                <a:latin typeface="Times New Roman"/>
              </a:rPr>
              <a:t>&lt;élőfej&gt;</a:t>
            </a:r>
          </a:p>
        </p:txBody>
      </p:sp>
      <p:sp>
        <p:nvSpPr>
          <p:cNvPr id="155" name="PlaceHolder 4"/>
          <p:cNvSpPr>
            <a:spLocks noGrp="1"/>
          </p:cNvSpPr>
          <p:nvPr>
            <p:ph type="dt" idx="1"/>
          </p:nvPr>
        </p:nvSpPr>
        <p:spPr>
          <a:xfrm>
            <a:off x="4278960" y="0"/>
            <a:ext cx="3280680" cy="534240"/>
          </a:xfrm>
          <a:prstGeom prst="rect">
            <a:avLst/>
          </a:prstGeom>
          <a:noFill/>
          <a:ln w="0">
            <a:noFill/>
          </a:ln>
        </p:spPr>
        <p:txBody>
          <a:bodyPr lIns="0" tIns="0" rIns="0" bIns="0" anchor="t">
            <a:noAutofit/>
          </a:bodyPr>
          <a:lstStyle>
            <a:lvl1pPr algn="r">
              <a:buNone/>
              <a:defRPr lang="hu-HU" sz="1400" b="0" strike="noStrike" spc="-1">
                <a:latin typeface="Times New Roman"/>
              </a:defRPr>
            </a:lvl1pPr>
          </a:lstStyle>
          <a:p>
            <a:pPr algn="r">
              <a:buNone/>
            </a:pPr>
            <a:r>
              <a:rPr lang="hu-HU" sz="1400" b="0" strike="noStrike" spc="-1">
                <a:latin typeface="Times New Roman"/>
              </a:rPr>
              <a:t>&lt;dátum/idő&gt;</a:t>
            </a:r>
          </a:p>
        </p:txBody>
      </p:sp>
      <p:sp>
        <p:nvSpPr>
          <p:cNvPr id="156" name="PlaceHolder 5"/>
          <p:cNvSpPr>
            <a:spLocks noGrp="1"/>
          </p:cNvSpPr>
          <p:nvPr>
            <p:ph type="ftr" idx="2"/>
          </p:nvPr>
        </p:nvSpPr>
        <p:spPr>
          <a:xfrm>
            <a:off x="0" y="10157400"/>
            <a:ext cx="3280680" cy="534240"/>
          </a:xfrm>
          <a:prstGeom prst="rect">
            <a:avLst/>
          </a:prstGeom>
          <a:noFill/>
          <a:ln w="0">
            <a:noFill/>
          </a:ln>
        </p:spPr>
        <p:txBody>
          <a:bodyPr lIns="0" tIns="0" rIns="0" bIns="0" anchor="b">
            <a:noAutofit/>
          </a:bodyPr>
          <a:lstStyle>
            <a:lvl1pPr>
              <a:defRPr lang="hu-HU" sz="1400" b="0" strike="noStrike" spc="-1">
                <a:latin typeface="Times New Roman"/>
              </a:defRPr>
            </a:lvl1pPr>
          </a:lstStyle>
          <a:p>
            <a:r>
              <a:rPr lang="hu-HU" sz="1400" b="0" strike="noStrike" spc="-1">
                <a:latin typeface="Times New Roman"/>
              </a:rPr>
              <a:t>&lt;élőláb&gt;</a:t>
            </a:r>
          </a:p>
        </p:txBody>
      </p:sp>
      <p:sp>
        <p:nvSpPr>
          <p:cNvPr id="157" name="PlaceHolder 6"/>
          <p:cNvSpPr>
            <a:spLocks noGrp="1"/>
          </p:cNvSpPr>
          <p:nvPr>
            <p:ph type="sldNum" idx="3"/>
          </p:nvPr>
        </p:nvSpPr>
        <p:spPr>
          <a:xfrm>
            <a:off x="4278960" y="10157400"/>
            <a:ext cx="3280680" cy="534240"/>
          </a:xfrm>
          <a:prstGeom prst="rect">
            <a:avLst/>
          </a:prstGeom>
          <a:noFill/>
          <a:ln w="0">
            <a:noFill/>
          </a:ln>
        </p:spPr>
        <p:txBody>
          <a:bodyPr lIns="0" tIns="0" rIns="0" bIns="0" anchor="b">
            <a:noAutofit/>
          </a:bodyPr>
          <a:lstStyle>
            <a:lvl1pPr algn="r">
              <a:buNone/>
              <a:defRPr lang="hu-HU" sz="1400" b="0" strike="noStrike" spc="-1">
                <a:latin typeface="Times New Roman"/>
              </a:defRPr>
            </a:lvl1pPr>
          </a:lstStyle>
          <a:p>
            <a:pPr algn="r">
              <a:buNone/>
            </a:pPr>
            <a:fld id="{9BC338C9-9CD9-4497-A2C5-06BFC7A92985}" type="slidenum">
              <a:rPr lang="hu-HU" sz="1400" b="0" strike="noStrike" spc="-1">
                <a:latin typeface="Times New Roman"/>
              </a:rPr>
              <a:pPr algn="r">
                <a:buNone/>
              </a:pPr>
              <a:t>‹#›</a:t>
            </a:fld>
            <a:endParaRPr lang="hu-HU" sz="1400" b="0" strike="noStrike" spc="-1">
              <a:latin typeface="Times New Roman"/>
            </a:endParaRPr>
          </a:p>
        </p:txBody>
      </p:sp>
    </p:spTree>
    <p:extLst>
      <p:ext uri="{BB962C8B-B14F-4D97-AF65-F5344CB8AC3E}">
        <p14:creationId xmlns:p14="http://schemas.microsoft.com/office/powerpoint/2010/main" xmlns="" val="3852949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a:xfrm>
            <a:off x="217488" y="812800"/>
            <a:ext cx="7124700" cy="4008438"/>
          </a:xfrm>
        </p:spPr>
      </p:sp>
      <p:sp>
        <p:nvSpPr>
          <p:cNvPr id="3" name="Jegyzetek helye 2"/>
          <p:cNvSpPr>
            <a:spLocks noGrp="1"/>
          </p:cNvSpPr>
          <p:nvPr>
            <p:ph type="body" idx="1"/>
          </p:nvPr>
        </p:nvSpPr>
        <p:spPr/>
        <p:txBody>
          <a:bodyPr/>
          <a:lstStyle/>
          <a:p>
            <a:r>
              <a:rPr lang="hu-HU" dirty="0" smtClean="0"/>
              <a:t>Állatvédelmi kérdéseket kaptam</a:t>
            </a:r>
            <a:endParaRPr lang="hu-HU" dirty="0"/>
          </a:p>
        </p:txBody>
      </p:sp>
      <p:sp>
        <p:nvSpPr>
          <p:cNvPr id="4" name="Dia számának helye 3"/>
          <p:cNvSpPr>
            <a:spLocks noGrp="1"/>
          </p:cNvSpPr>
          <p:nvPr>
            <p:ph type="sldNum" idx="10"/>
          </p:nvPr>
        </p:nvSpPr>
        <p:spPr/>
        <p:txBody>
          <a:bodyPr/>
          <a:lstStyle/>
          <a:p>
            <a:pPr algn="r">
              <a:buNone/>
            </a:pPr>
            <a:fld id="{9BC338C9-9CD9-4497-A2C5-06BFC7A92985}" type="slidenum">
              <a:rPr lang="hu-HU" sz="1400" b="0" strike="noStrike" spc="-1" smtClean="0">
                <a:latin typeface="Times New Roman"/>
              </a:rPr>
              <a:pPr algn="r">
                <a:buNone/>
              </a:pPr>
              <a:t>1</a:t>
            </a:fld>
            <a:endParaRPr lang="hu-HU" sz="1400" b="0" strike="noStrike" spc="-1">
              <a:latin typeface="Times New Roman"/>
            </a:endParaRPr>
          </a:p>
        </p:txBody>
      </p:sp>
    </p:spTree>
    <p:extLst>
      <p:ext uri="{BB962C8B-B14F-4D97-AF65-F5344CB8AC3E}">
        <p14:creationId xmlns:p14="http://schemas.microsoft.com/office/powerpoint/2010/main" xmlns="" val="559801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a:xfrm>
            <a:off x="217488" y="812800"/>
            <a:ext cx="7124700" cy="4008438"/>
          </a:xfrm>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idx="10"/>
          </p:nvPr>
        </p:nvSpPr>
        <p:spPr/>
        <p:txBody>
          <a:bodyPr/>
          <a:lstStyle/>
          <a:p>
            <a:pPr algn="r">
              <a:buNone/>
            </a:pPr>
            <a:fld id="{9BC338C9-9CD9-4497-A2C5-06BFC7A92985}" type="slidenum">
              <a:rPr lang="hu-HU" sz="1400" b="0" strike="noStrike" spc="-1" smtClean="0">
                <a:latin typeface="Times New Roman"/>
              </a:rPr>
              <a:pPr algn="r">
                <a:buNone/>
              </a:pPr>
              <a:t>2</a:t>
            </a:fld>
            <a:endParaRPr lang="hu-HU" sz="1400" b="0" strike="noStrike" spc="-1">
              <a:latin typeface="Times New Roman"/>
            </a:endParaRPr>
          </a:p>
        </p:txBody>
      </p:sp>
    </p:spTree>
    <p:extLst>
      <p:ext uri="{BB962C8B-B14F-4D97-AF65-F5344CB8AC3E}">
        <p14:creationId xmlns:p14="http://schemas.microsoft.com/office/powerpoint/2010/main" xmlns="" val="2894037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PlaceHolder 1"/>
          <p:cNvSpPr>
            <a:spLocks noGrp="1"/>
          </p:cNvSpPr>
          <p:nvPr>
            <p:ph type="sldNum" idx="5"/>
          </p:nvPr>
        </p:nvSpPr>
        <p:spPr>
          <a:xfrm>
            <a:off x="3884760" y="8685360"/>
            <a:ext cx="2966760" cy="453600"/>
          </a:xfrm>
          <a:prstGeom prst="rect">
            <a:avLst/>
          </a:prstGeom>
          <a:noFill/>
          <a:ln w="0">
            <a:noFill/>
          </a:ln>
        </p:spPr>
        <p:txBody>
          <a:bodyPr lIns="0" tIns="0" rIns="0" bIns="0" anchor="b">
            <a:noAutofit/>
          </a:bodyPr>
          <a:lstStyle>
            <a:lvl1pPr algn="r">
              <a:lnSpc>
                <a:spcPct val="100000"/>
              </a:lnSpc>
              <a:buNone/>
              <a:defRPr lang="hu-HU" sz="1200" b="0" strike="noStrike" spc="-1">
                <a:solidFill>
                  <a:srgbClr val="000000"/>
                </a:solidFill>
                <a:latin typeface="+mn-lt"/>
                <a:ea typeface="+mn-ea"/>
              </a:defRPr>
            </a:lvl1pPr>
          </a:lstStyle>
          <a:p>
            <a:pPr algn="r">
              <a:lnSpc>
                <a:spcPct val="100000"/>
              </a:lnSpc>
              <a:buNone/>
            </a:pPr>
            <a:fld id="{F9029834-E5B8-402A-8A2B-694786D5D05D}" type="slidenum">
              <a:rPr lang="hu-HU" sz="1200" b="0" strike="noStrike" spc="-1">
                <a:solidFill>
                  <a:srgbClr val="000000"/>
                </a:solidFill>
                <a:latin typeface="+mn-lt"/>
                <a:ea typeface="+mn-ea"/>
              </a:rPr>
              <a:pPr algn="r">
                <a:lnSpc>
                  <a:spcPct val="100000"/>
                </a:lnSpc>
                <a:buNone/>
              </a:pPr>
              <a:t>3</a:t>
            </a:fld>
            <a:endParaRPr lang="hu-HU" sz="1200" b="0" strike="noStrike" spc="-1">
              <a:latin typeface="Times New Roman"/>
            </a:endParaRPr>
          </a:p>
        </p:txBody>
      </p:sp>
      <p:sp>
        <p:nvSpPr>
          <p:cNvPr id="180" name="Text Box 2"/>
          <p:cNvSpPr/>
          <p:nvPr/>
        </p:nvSpPr>
        <p:spPr>
          <a:xfrm>
            <a:off x="3884760" y="8685360"/>
            <a:ext cx="2965320" cy="4507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marL="216000" indent="-210600" algn="r">
              <a:lnSpc>
                <a:spcPct val="100000"/>
              </a:lnSpc>
              <a:buNone/>
              <a:tabLst>
                <a:tab pos="0" algn="l"/>
              </a:tabLst>
            </a:pPr>
            <a:fld id="{CD77A210-D827-4D65-BEBD-1C4893F95B1A}" type="slidenum">
              <a:rPr lang="hu-HU" sz="1200" b="0" strike="noStrike" spc="-1">
                <a:solidFill>
                  <a:srgbClr val="000000"/>
                </a:solidFill>
                <a:latin typeface="Times New Roman"/>
                <a:ea typeface="Microsoft YaHei"/>
              </a:rPr>
              <a:pPr marL="216000" indent="-210600" algn="r">
                <a:lnSpc>
                  <a:spcPct val="100000"/>
                </a:lnSpc>
                <a:buNone/>
                <a:tabLst>
                  <a:tab pos="0" algn="l"/>
                </a:tabLst>
              </a:pPr>
              <a:t>3</a:t>
            </a:fld>
            <a:endParaRPr lang="hu-HU" sz="1200" b="0" strike="noStrike" spc="-1">
              <a:latin typeface="Arial"/>
            </a:endParaRPr>
          </a:p>
        </p:txBody>
      </p:sp>
      <p:sp>
        <p:nvSpPr>
          <p:cNvPr id="181" name="PlaceHolder 2"/>
          <p:cNvSpPr>
            <a:spLocks noGrp="1" noRot="1" noChangeAspect="1"/>
          </p:cNvSpPr>
          <p:nvPr>
            <p:ph type="sldImg"/>
          </p:nvPr>
        </p:nvSpPr>
        <p:spPr>
          <a:xfrm>
            <a:off x="382588" y="685800"/>
            <a:ext cx="6088062" cy="3424238"/>
          </a:xfrm>
          <a:prstGeom prst="rect">
            <a:avLst/>
          </a:prstGeom>
          <a:ln w="0">
            <a:noFill/>
          </a:ln>
        </p:spPr>
      </p:sp>
      <p:sp>
        <p:nvSpPr>
          <p:cNvPr id="182" name="PlaceHolder 3"/>
          <p:cNvSpPr>
            <a:spLocks noGrp="1"/>
          </p:cNvSpPr>
          <p:nvPr>
            <p:ph type="body"/>
          </p:nvPr>
        </p:nvSpPr>
        <p:spPr>
          <a:xfrm>
            <a:off x="685800" y="4343400"/>
            <a:ext cx="5481360" cy="4109760"/>
          </a:xfrm>
          <a:prstGeom prst="rect">
            <a:avLst/>
          </a:prstGeom>
          <a:noFill/>
          <a:ln w="0">
            <a:noFill/>
          </a:ln>
        </p:spPr>
        <p:txBody>
          <a:bodyPr lIns="0" tIns="0" rIns="0" bIns="0" anchor="ctr">
            <a:noAutofit/>
          </a:bodyPr>
          <a:lstStyle/>
          <a:p>
            <a:pPr marL="216000" indent="-212760">
              <a:lnSpc>
                <a:spcPct val="100000"/>
              </a:lnSpc>
              <a:buNone/>
              <a:tabLst>
                <a:tab pos="0" algn="l"/>
              </a:tabLst>
            </a:pPr>
            <a:r>
              <a:rPr lang="hu-HU" sz="2000" b="0" strike="noStrike" spc="-1" dirty="0" smtClean="0">
                <a:latin typeface="Arial"/>
              </a:rPr>
              <a:t>Esetleg </a:t>
            </a:r>
            <a:r>
              <a:rPr lang="hu-HU" sz="2000" b="0" strike="noStrike" spc="-1" dirty="0" err="1" smtClean="0">
                <a:latin typeface="Arial"/>
              </a:rPr>
              <a:t>extermináció</a:t>
            </a:r>
            <a:r>
              <a:rPr lang="hu-HU" sz="2000" b="0" strike="noStrike" spc="-1" baseline="0" dirty="0" smtClean="0">
                <a:latin typeface="Arial"/>
              </a:rPr>
              <a:t> 45 nap után</a:t>
            </a:r>
            <a:endParaRPr lang="hu-HU" sz="2000" b="0" strike="noStrike" spc="-1" dirty="0">
              <a:latin typeface="Arial"/>
            </a:endParaRPr>
          </a:p>
        </p:txBody>
      </p:sp>
    </p:spTree>
    <p:extLst>
      <p:ext uri="{BB962C8B-B14F-4D97-AF65-F5344CB8AC3E}">
        <p14:creationId xmlns:p14="http://schemas.microsoft.com/office/powerpoint/2010/main" xmlns="" val="251109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a:xfrm>
            <a:off x="217488" y="812800"/>
            <a:ext cx="7124700" cy="4008438"/>
          </a:xfrm>
        </p:spPr>
      </p:sp>
      <p:sp>
        <p:nvSpPr>
          <p:cNvPr id="3" name="Jegyzetek hely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sz="1200" b="0" strike="noStrike" spc="-1" dirty="0" smtClean="0">
                <a:solidFill>
                  <a:srgbClr val="000000"/>
                </a:solidFill>
                <a:latin typeface="+mn-lt"/>
              </a:rPr>
              <a:t>2022-ben és 2023-ban is érkeztek áttételek a jegyzőktől, állattartás nem meg felelősség miatt. Ezen áttételeket egyes járás visszateszi, mások eljárnak.</a:t>
            </a:r>
            <a:endParaRPr lang="hu-HU" sz="1200" b="0" strike="noStrike" spc="-1" dirty="0" smtClean="0">
              <a:latin typeface="+mn-lt"/>
            </a:endParaRPr>
          </a:p>
          <a:p>
            <a:endParaRPr lang="hu-HU" dirty="0"/>
          </a:p>
        </p:txBody>
      </p:sp>
      <p:sp>
        <p:nvSpPr>
          <p:cNvPr id="4" name="Dia számának helye 3"/>
          <p:cNvSpPr>
            <a:spLocks noGrp="1"/>
          </p:cNvSpPr>
          <p:nvPr>
            <p:ph type="sldNum" idx="10"/>
          </p:nvPr>
        </p:nvSpPr>
        <p:spPr/>
        <p:txBody>
          <a:bodyPr/>
          <a:lstStyle/>
          <a:p>
            <a:pPr algn="r">
              <a:buNone/>
            </a:pPr>
            <a:fld id="{9BC338C9-9CD9-4497-A2C5-06BFC7A92985}" type="slidenum">
              <a:rPr lang="hu-HU" sz="1400" b="0" strike="noStrike" spc="-1" smtClean="0">
                <a:latin typeface="Times New Roman"/>
              </a:rPr>
              <a:pPr algn="r">
                <a:buNone/>
              </a:pPr>
              <a:t>4</a:t>
            </a:fld>
            <a:endParaRPr lang="hu-HU" sz="1400" b="0" strike="noStrike" spc="-1">
              <a:latin typeface="Times New Roman"/>
            </a:endParaRPr>
          </a:p>
        </p:txBody>
      </p:sp>
    </p:spTree>
    <p:extLst>
      <p:ext uri="{BB962C8B-B14F-4D97-AF65-F5344CB8AC3E}">
        <p14:creationId xmlns:p14="http://schemas.microsoft.com/office/powerpoint/2010/main" xmlns="" val="4088567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a:xfrm>
            <a:off x="217488" y="812800"/>
            <a:ext cx="7124700" cy="4008438"/>
          </a:xfrm>
        </p:spPr>
      </p:sp>
      <p:sp>
        <p:nvSpPr>
          <p:cNvPr id="3" name="Jegyzetek helye 2"/>
          <p:cNvSpPr>
            <a:spLocks noGrp="1"/>
          </p:cNvSpPr>
          <p:nvPr>
            <p:ph type="body" idx="1"/>
          </p:nvPr>
        </p:nvSpPr>
        <p:spPr/>
        <p:txBody>
          <a:bodyPr/>
          <a:lstStyle/>
          <a:p>
            <a:r>
              <a:rPr lang="hu-HU" sz="1200" kern="1200" dirty="0" smtClean="0">
                <a:solidFill>
                  <a:schemeClr val="tx1"/>
                </a:solidFill>
                <a:effectLst/>
                <a:latin typeface="+mn-lt"/>
                <a:ea typeface="+mn-ea"/>
                <a:cs typeface="+mn-cs"/>
              </a:rPr>
              <a:t>Az állattartást korlátozni, illetve megtiltani a jegyzőnek, vagy a kormányhivatalnak van lehetősége az állatvédelemre, valamint az állattartásra vonatkozó szabályok megsértése esetén</a:t>
            </a:r>
            <a:endParaRPr lang="hu-HU" dirty="0"/>
          </a:p>
        </p:txBody>
      </p:sp>
      <p:sp>
        <p:nvSpPr>
          <p:cNvPr id="4" name="Dia számának helye 3"/>
          <p:cNvSpPr>
            <a:spLocks noGrp="1"/>
          </p:cNvSpPr>
          <p:nvPr>
            <p:ph type="sldNum" idx="10"/>
          </p:nvPr>
        </p:nvSpPr>
        <p:spPr/>
        <p:txBody>
          <a:bodyPr/>
          <a:lstStyle/>
          <a:p>
            <a:pPr algn="r">
              <a:buNone/>
            </a:pPr>
            <a:fld id="{9BC338C9-9CD9-4497-A2C5-06BFC7A92985}" type="slidenum">
              <a:rPr lang="hu-HU" sz="1400" b="0" strike="noStrike" spc="-1" smtClean="0">
                <a:latin typeface="Times New Roman"/>
              </a:rPr>
              <a:pPr algn="r">
                <a:buNone/>
              </a:pPr>
              <a:t>5</a:t>
            </a:fld>
            <a:endParaRPr lang="hu-HU" sz="1400" b="0" strike="noStrike" spc="-1">
              <a:latin typeface="Times New Roman"/>
            </a:endParaRPr>
          </a:p>
        </p:txBody>
      </p:sp>
    </p:spTree>
    <p:extLst>
      <p:ext uri="{BB962C8B-B14F-4D97-AF65-F5344CB8AC3E}">
        <p14:creationId xmlns:p14="http://schemas.microsoft.com/office/powerpoint/2010/main" xmlns="" val="4196815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a:xfrm>
            <a:off x="217488" y="812800"/>
            <a:ext cx="7124700" cy="4008438"/>
          </a:xfrm>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idx="10"/>
          </p:nvPr>
        </p:nvSpPr>
        <p:spPr/>
        <p:txBody>
          <a:bodyPr/>
          <a:lstStyle/>
          <a:p>
            <a:pPr algn="r">
              <a:buNone/>
            </a:pPr>
            <a:fld id="{9BC338C9-9CD9-4497-A2C5-06BFC7A92985}" type="slidenum">
              <a:rPr lang="hu-HU" sz="1400" b="0" strike="noStrike" spc="-1" smtClean="0">
                <a:latin typeface="Times New Roman"/>
              </a:rPr>
              <a:pPr algn="r">
                <a:buNone/>
              </a:pPr>
              <a:t>7</a:t>
            </a:fld>
            <a:endParaRPr lang="hu-HU" sz="1400" b="0" strike="noStrike" spc="-1">
              <a:latin typeface="Times New Roman"/>
            </a:endParaRPr>
          </a:p>
        </p:txBody>
      </p:sp>
    </p:spTree>
    <p:extLst>
      <p:ext uri="{BB962C8B-B14F-4D97-AF65-F5344CB8AC3E}">
        <p14:creationId xmlns:p14="http://schemas.microsoft.com/office/powerpoint/2010/main" xmlns="" val="3465835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a:xfrm>
            <a:off x="217488" y="812800"/>
            <a:ext cx="7124700" cy="4008438"/>
          </a:xfrm>
        </p:spPr>
      </p:sp>
      <p:sp>
        <p:nvSpPr>
          <p:cNvPr id="3" name="Jegyzetek helye 2"/>
          <p:cNvSpPr>
            <a:spLocks noGrp="1"/>
          </p:cNvSpPr>
          <p:nvPr>
            <p:ph type="body" idx="1"/>
          </p:nvPr>
        </p:nvSpPr>
        <p:spPr/>
        <p:txBody>
          <a:bodyPr/>
          <a:lstStyle/>
          <a:p>
            <a:r>
              <a:rPr lang="hu-HU" dirty="0" smtClean="0"/>
              <a:t>Ha rosszul tartják evidens, ha kinn csavarog azért az elszenvedője mert nem akadályozták meg szökését</a:t>
            </a:r>
            <a:endParaRPr lang="hu-HU" dirty="0"/>
          </a:p>
        </p:txBody>
      </p:sp>
      <p:sp>
        <p:nvSpPr>
          <p:cNvPr id="4" name="Dia számának helye 3"/>
          <p:cNvSpPr>
            <a:spLocks noGrp="1"/>
          </p:cNvSpPr>
          <p:nvPr>
            <p:ph type="sldNum" idx="10"/>
          </p:nvPr>
        </p:nvSpPr>
        <p:spPr/>
        <p:txBody>
          <a:bodyPr/>
          <a:lstStyle/>
          <a:p>
            <a:pPr algn="r">
              <a:buNone/>
            </a:pPr>
            <a:fld id="{9BC338C9-9CD9-4497-A2C5-06BFC7A92985}" type="slidenum">
              <a:rPr lang="hu-HU" sz="1400" b="0" strike="noStrike" spc="-1" smtClean="0">
                <a:latin typeface="Times New Roman"/>
              </a:rPr>
              <a:pPr algn="r">
                <a:buNone/>
              </a:pPr>
              <a:t>8</a:t>
            </a:fld>
            <a:endParaRPr lang="hu-HU" sz="1400" b="0" strike="noStrike" spc="-1">
              <a:latin typeface="Times New Roman"/>
            </a:endParaRPr>
          </a:p>
        </p:txBody>
      </p:sp>
    </p:spTree>
    <p:extLst>
      <p:ext uri="{BB962C8B-B14F-4D97-AF65-F5344CB8AC3E}">
        <p14:creationId xmlns:p14="http://schemas.microsoft.com/office/powerpoint/2010/main" xmlns="" val="920854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a:xfrm>
            <a:off x="217488" y="812800"/>
            <a:ext cx="7124700" cy="4008438"/>
          </a:xfrm>
        </p:spPr>
      </p:sp>
      <p:sp>
        <p:nvSpPr>
          <p:cNvPr id="3" name="Jegyzetek helye 2"/>
          <p:cNvSpPr>
            <a:spLocks noGrp="1"/>
          </p:cNvSpPr>
          <p:nvPr>
            <p:ph type="body" idx="1"/>
          </p:nvPr>
        </p:nvSpPr>
        <p:spPr/>
        <p:txBody>
          <a:bodyPr/>
          <a:lstStyle/>
          <a:p>
            <a:r>
              <a:rPr lang="hu-HU" dirty="0" smtClean="0"/>
              <a:t>8 napon belül gyógyuló ebbel nem egy háztartásban élő személynek</a:t>
            </a:r>
          </a:p>
          <a:p>
            <a:r>
              <a:rPr lang="hu-HU" dirty="0" smtClean="0"/>
              <a:t>8 napon túl gyógyuló ebbel egy háztartásban élő személynek</a:t>
            </a:r>
          </a:p>
          <a:p>
            <a:r>
              <a:rPr lang="hu-HU" dirty="0" smtClean="0"/>
              <a:t>Súlyos territóriumon belül másik kutyának</a:t>
            </a:r>
          </a:p>
          <a:p>
            <a:r>
              <a:rPr lang="hu-HU" dirty="0" smtClean="0"/>
              <a:t>Közterületen egyéb állatnak</a:t>
            </a:r>
          </a:p>
          <a:p>
            <a:r>
              <a:rPr lang="hu-HU" dirty="0"/>
              <a:t> </a:t>
            </a:r>
            <a:r>
              <a:rPr lang="hu-HU" dirty="0" smtClean="0"/>
              <a:t>  ezeknél nem kötelező a járásnak plusz jogkövetkezményeket alkalmazni</a:t>
            </a:r>
            <a:endParaRPr lang="hu-HU" dirty="0"/>
          </a:p>
        </p:txBody>
      </p:sp>
      <p:sp>
        <p:nvSpPr>
          <p:cNvPr id="4" name="Dia számának helye 3"/>
          <p:cNvSpPr>
            <a:spLocks noGrp="1"/>
          </p:cNvSpPr>
          <p:nvPr>
            <p:ph type="sldNum" idx="10"/>
          </p:nvPr>
        </p:nvSpPr>
        <p:spPr/>
        <p:txBody>
          <a:bodyPr/>
          <a:lstStyle/>
          <a:p>
            <a:pPr algn="r">
              <a:buNone/>
            </a:pPr>
            <a:fld id="{9BC338C9-9CD9-4497-A2C5-06BFC7A92985}" type="slidenum">
              <a:rPr lang="hu-HU" sz="1400" b="0" strike="noStrike" spc="-1" smtClean="0">
                <a:latin typeface="Times New Roman"/>
              </a:rPr>
              <a:pPr algn="r">
                <a:buNone/>
              </a:pPr>
              <a:t>9</a:t>
            </a:fld>
            <a:endParaRPr lang="hu-HU" sz="1400" b="0" strike="noStrike" spc="-1">
              <a:latin typeface="Times New Roman"/>
            </a:endParaRPr>
          </a:p>
        </p:txBody>
      </p:sp>
    </p:spTree>
    <p:extLst>
      <p:ext uri="{BB962C8B-B14F-4D97-AF65-F5344CB8AC3E}">
        <p14:creationId xmlns:p14="http://schemas.microsoft.com/office/powerpoint/2010/main" xmlns="" val="3950744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a:xfrm>
            <a:off x="217488" y="812800"/>
            <a:ext cx="7124700" cy="4008438"/>
          </a:xfrm>
        </p:spPr>
      </p:sp>
      <p:sp>
        <p:nvSpPr>
          <p:cNvPr id="3" name="Jegyzetek helye 2"/>
          <p:cNvSpPr>
            <a:spLocks noGrp="1"/>
          </p:cNvSpPr>
          <p:nvPr>
            <p:ph type="body" idx="1"/>
          </p:nvPr>
        </p:nvSpPr>
        <p:spPr/>
        <p:txBody>
          <a:bodyPr>
            <a:normAutofit/>
          </a:bodyPr>
          <a:lstStyle/>
          <a:p>
            <a:pPr algn="just"/>
            <a:r>
              <a:rPr lang="hu-HU" sz="1200" b="1" kern="1200" baseline="0" dirty="0" smtClean="0">
                <a:solidFill>
                  <a:schemeClr val="tx1"/>
                </a:solidFill>
                <a:latin typeface="+mn-lt"/>
                <a:ea typeface="+mn-ea"/>
                <a:cs typeface="+mn-cs"/>
              </a:rPr>
              <a:t>jegyző az állategészségügyi hatóságnál hatékonyabban tud eljárni, egyrészt mert a kóbor állatokkal kapcsolatban, valamint a birtokvédelmi eljárásokban neki van hatásköre, helyismerete, így ezen ügyekről már lehetnek ismeretei, másrészt az esetlegesen előírt kötelezések végrehajtását helyben könnyebben és hatékonyabban tudják ellenőrizni</a:t>
            </a:r>
            <a:endParaRPr lang="hu-HU" b="1" dirty="0"/>
          </a:p>
        </p:txBody>
      </p:sp>
      <p:sp>
        <p:nvSpPr>
          <p:cNvPr id="4" name="Dia számának helye 3"/>
          <p:cNvSpPr>
            <a:spLocks noGrp="1"/>
          </p:cNvSpPr>
          <p:nvPr>
            <p:ph type="sldNum" idx="10"/>
          </p:nvPr>
        </p:nvSpPr>
        <p:spPr/>
        <p:txBody>
          <a:bodyPr/>
          <a:lstStyle/>
          <a:p>
            <a:pPr algn="r">
              <a:buNone/>
            </a:pPr>
            <a:fld id="{9BC338C9-9CD9-4497-A2C5-06BFC7A92985}" type="slidenum">
              <a:rPr lang="hu-HU" sz="1400" b="0" strike="noStrike" spc="-1" smtClean="0">
                <a:latin typeface="Times New Roman"/>
              </a:rPr>
              <a:pPr algn="r">
                <a:buNone/>
              </a:pPr>
              <a:t>12</a:t>
            </a:fld>
            <a:endParaRPr lang="hu-HU" sz="1400" b="0" strike="noStrike" spc="-1">
              <a:latin typeface="Times New Roman"/>
            </a:endParaRPr>
          </a:p>
        </p:txBody>
      </p:sp>
    </p:spTree>
    <p:extLst>
      <p:ext uri="{BB962C8B-B14F-4D97-AF65-F5344CB8AC3E}">
        <p14:creationId xmlns:p14="http://schemas.microsoft.com/office/powerpoint/2010/main" xmlns="" val="571102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24"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25"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27"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28"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29"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30"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32"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33"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34"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35"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36"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37"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41"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algn="ctr">
              <a:buNone/>
            </a:pPr>
            <a:endParaRPr lang="hu-HU"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43"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45"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46"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buNone/>
            </a:pPr>
            <a:endParaRPr lang="hu-HU"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50"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51"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52"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3"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algn="ctr">
              <a:buNone/>
            </a:pPr>
            <a:endParaRPr lang="hu-HU"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54"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55"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56"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58"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59"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60"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62"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63"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6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66"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67"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68"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70"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71"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72"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73"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74"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75"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79"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algn="ctr">
              <a:buNone/>
            </a:pPr>
            <a:endParaRPr lang="hu-HU"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81"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83"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84"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5"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buNone/>
            </a:pPr>
            <a:endParaRPr lang="hu-HU"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88"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89"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90"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92"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93"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94"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96"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97"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98"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100"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101"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103"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104"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105"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106"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108"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109"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110"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111"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112"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113"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7"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8"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buNone/>
            </a:pPr>
            <a:endParaRPr lang="hu-HU"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12"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13"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14"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16"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17"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18"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endParaRPr lang="hu-HU" sz="1800" b="0" strike="noStrike" spc="-1">
              <a:solidFill>
                <a:srgbClr val="000000"/>
              </a:solidFill>
              <a:latin typeface="Arial"/>
            </a:endParaRPr>
          </a:p>
        </p:txBody>
      </p:sp>
      <p:sp>
        <p:nvSpPr>
          <p:cNvPr id="20"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21"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
        <p:nvSpPr>
          <p:cNvPr id="22"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hu-HU" sz="18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7FAFD"/>
            </a:gs>
            <a:gs pos="100000">
              <a:srgbClr val="B5D2EC"/>
            </a:gs>
          </a:gsLst>
          <a:lin ang="5400000"/>
        </a:gra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r>
              <a:rPr lang="hu-HU" sz="1800" b="0" strike="noStrike" spc="-1">
                <a:solidFill>
                  <a:srgbClr val="000000"/>
                </a:solidFill>
                <a:latin typeface="Arial"/>
              </a:rPr>
              <a:t>Címszöveg formátumának szerkesztése</a:t>
            </a:r>
          </a:p>
        </p:txBody>
      </p:sp>
      <p:sp>
        <p:nvSpPr>
          <p:cNvPr id="3" name="PlaceHolder 2"/>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hu-HU" sz="1800" b="0" strike="noStrike" spc="-1">
                <a:solidFill>
                  <a:srgbClr val="000000"/>
                </a:solidFill>
                <a:latin typeface="Arial"/>
              </a:rPr>
              <a:t>Vázlatszöveg formátumának szerkesztése</a:t>
            </a:r>
          </a:p>
          <a:p>
            <a:pPr marL="864000" lvl="1" indent="-324000">
              <a:spcBef>
                <a:spcPts val="1134"/>
              </a:spcBef>
              <a:buClr>
                <a:srgbClr val="000000"/>
              </a:buClr>
              <a:buSzPct val="75000"/>
              <a:buFont typeface="Symbol" charset="2"/>
              <a:buChar char=""/>
            </a:pPr>
            <a:r>
              <a:rPr lang="hu-HU" sz="1800" b="0" strike="noStrike" spc="-1">
                <a:solidFill>
                  <a:srgbClr val="000000"/>
                </a:solidFill>
                <a:latin typeface="Arial"/>
              </a:rPr>
              <a:t>Második vázlatszint</a:t>
            </a:r>
          </a:p>
          <a:p>
            <a:pPr marL="1296000" lvl="2" indent="-288000">
              <a:spcBef>
                <a:spcPts val="850"/>
              </a:spcBef>
              <a:buClr>
                <a:srgbClr val="000000"/>
              </a:buClr>
              <a:buSzPct val="45000"/>
              <a:buFont typeface="Wingdings" charset="2"/>
              <a:buChar char=""/>
            </a:pPr>
            <a:r>
              <a:rPr lang="hu-HU" sz="1800" b="0" strike="noStrike" spc="-1">
                <a:solidFill>
                  <a:srgbClr val="000000"/>
                </a:solidFill>
                <a:latin typeface="Arial"/>
              </a:rPr>
              <a:t>Harmadik vázlatszint</a:t>
            </a:r>
          </a:p>
          <a:p>
            <a:pPr marL="1728000" lvl="3" indent="-216000">
              <a:spcBef>
                <a:spcPts val="567"/>
              </a:spcBef>
              <a:buClr>
                <a:srgbClr val="000000"/>
              </a:buClr>
              <a:buSzPct val="75000"/>
              <a:buFont typeface="Symbol" charset="2"/>
              <a:buChar char=""/>
            </a:pPr>
            <a:r>
              <a:rPr lang="hu-HU" sz="1800" b="0" strike="noStrike" spc="-1">
                <a:solidFill>
                  <a:srgbClr val="000000"/>
                </a:solidFill>
                <a:latin typeface="Arial"/>
              </a:rPr>
              <a:t>Negyedik vázlatszint</a:t>
            </a:r>
          </a:p>
          <a:p>
            <a:pPr marL="2160000" lvl="4" indent="-216000">
              <a:spcBef>
                <a:spcPts val="283"/>
              </a:spcBef>
              <a:buClr>
                <a:srgbClr val="000000"/>
              </a:buClr>
              <a:buSzPct val="45000"/>
              <a:buFont typeface="Wingdings" charset="2"/>
              <a:buChar char=""/>
            </a:pPr>
            <a:r>
              <a:rPr lang="hu-HU" sz="2000" b="0" strike="noStrike" spc="-1">
                <a:solidFill>
                  <a:srgbClr val="000000"/>
                </a:solidFill>
                <a:latin typeface="Arial"/>
              </a:rPr>
              <a:t>Ötödik vázlatszint</a:t>
            </a:r>
          </a:p>
          <a:p>
            <a:pPr marL="2592000" lvl="5" indent="-216000">
              <a:spcBef>
                <a:spcPts val="283"/>
              </a:spcBef>
              <a:buClr>
                <a:srgbClr val="000000"/>
              </a:buClr>
              <a:buSzPct val="45000"/>
              <a:buFont typeface="Wingdings" charset="2"/>
              <a:buChar char=""/>
            </a:pPr>
            <a:r>
              <a:rPr lang="hu-HU" sz="2000" b="0" strike="noStrike" spc="-1">
                <a:solidFill>
                  <a:srgbClr val="000000"/>
                </a:solidFill>
                <a:latin typeface="Arial"/>
              </a:rPr>
              <a:t>Hatodik vázlatszint</a:t>
            </a:r>
          </a:p>
          <a:p>
            <a:pPr marL="3024000" lvl="6" indent="-216000">
              <a:spcBef>
                <a:spcPts val="283"/>
              </a:spcBef>
              <a:buClr>
                <a:srgbClr val="000000"/>
              </a:buClr>
              <a:buSzPct val="45000"/>
              <a:buFont typeface="Wingdings" charset="2"/>
              <a:buChar char=""/>
            </a:pPr>
            <a:r>
              <a:rPr lang="hu-HU" sz="2000" b="0" strike="noStrike" spc="-1">
                <a:solidFill>
                  <a:srgbClr val="000000"/>
                </a:solidFill>
                <a:latin typeface="Arial"/>
              </a:rPr>
              <a:t>Hetedik vázlatszint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7FAFD"/>
            </a:gs>
            <a:gs pos="100000">
              <a:srgbClr val="B5D2EC"/>
            </a:gs>
          </a:gsLst>
          <a:lin ang="5400000"/>
        </a:gradFill>
        <a:effectLst/>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r>
              <a:rPr lang="hu-HU" sz="1800" b="0" strike="noStrike" spc="-1">
                <a:solidFill>
                  <a:srgbClr val="000000"/>
                </a:solidFill>
                <a:latin typeface="Arial"/>
              </a:rPr>
              <a:t>Címszöveg formátumának szerkesztése</a:t>
            </a:r>
          </a:p>
        </p:txBody>
      </p:sp>
      <p:sp>
        <p:nvSpPr>
          <p:cNvPr id="39" name="PlaceHolder 2"/>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hu-HU" sz="1800" b="0" strike="noStrike" spc="-1">
                <a:solidFill>
                  <a:srgbClr val="000000"/>
                </a:solidFill>
                <a:latin typeface="Arial"/>
              </a:rPr>
              <a:t>Vázlatszöveg formátumának szerkesztése</a:t>
            </a:r>
          </a:p>
          <a:p>
            <a:pPr marL="864000" lvl="1" indent="-324000">
              <a:spcBef>
                <a:spcPts val="1134"/>
              </a:spcBef>
              <a:buClr>
                <a:srgbClr val="000000"/>
              </a:buClr>
              <a:buSzPct val="75000"/>
              <a:buFont typeface="Symbol" charset="2"/>
              <a:buChar char=""/>
            </a:pPr>
            <a:r>
              <a:rPr lang="hu-HU" sz="1800" b="0" strike="noStrike" spc="-1">
                <a:solidFill>
                  <a:srgbClr val="000000"/>
                </a:solidFill>
                <a:latin typeface="Arial"/>
              </a:rPr>
              <a:t>Második vázlatszint</a:t>
            </a:r>
          </a:p>
          <a:p>
            <a:pPr marL="1296000" lvl="2" indent="-288000">
              <a:spcBef>
                <a:spcPts val="850"/>
              </a:spcBef>
              <a:buClr>
                <a:srgbClr val="000000"/>
              </a:buClr>
              <a:buSzPct val="45000"/>
              <a:buFont typeface="Wingdings" charset="2"/>
              <a:buChar char=""/>
            </a:pPr>
            <a:r>
              <a:rPr lang="hu-HU" sz="1800" b="0" strike="noStrike" spc="-1">
                <a:solidFill>
                  <a:srgbClr val="000000"/>
                </a:solidFill>
                <a:latin typeface="Arial"/>
              </a:rPr>
              <a:t>Harmadik vázlatszint</a:t>
            </a:r>
          </a:p>
          <a:p>
            <a:pPr marL="1728000" lvl="3" indent="-216000">
              <a:spcBef>
                <a:spcPts val="567"/>
              </a:spcBef>
              <a:buClr>
                <a:srgbClr val="000000"/>
              </a:buClr>
              <a:buSzPct val="75000"/>
              <a:buFont typeface="Symbol" charset="2"/>
              <a:buChar char=""/>
            </a:pPr>
            <a:r>
              <a:rPr lang="hu-HU" sz="1800" b="0" strike="noStrike" spc="-1">
                <a:solidFill>
                  <a:srgbClr val="000000"/>
                </a:solidFill>
                <a:latin typeface="Arial"/>
              </a:rPr>
              <a:t>Negyedik vázlatszint</a:t>
            </a:r>
          </a:p>
          <a:p>
            <a:pPr marL="2160000" lvl="4" indent="-216000">
              <a:spcBef>
                <a:spcPts val="283"/>
              </a:spcBef>
              <a:buClr>
                <a:srgbClr val="000000"/>
              </a:buClr>
              <a:buSzPct val="45000"/>
              <a:buFont typeface="Wingdings" charset="2"/>
              <a:buChar char=""/>
            </a:pPr>
            <a:r>
              <a:rPr lang="hu-HU" sz="2000" b="0" strike="noStrike" spc="-1">
                <a:solidFill>
                  <a:srgbClr val="000000"/>
                </a:solidFill>
                <a:latin typeface="Arial"/>
              </a:rPr>
              <a:t>Ötödik vázlatszint</a:t>
            </a:r>
          </a:p>
          <a:p>
            <a:pPr marL="2592000" lvl="5" indent="-216000">
              <a:spcBef>
                <a:spcPts val="283"/>
              </a:spcBef>
              <a:buClr>
                <a:srgbClr val="000000"/>
              </a:buClr>
              <a:buSzPct val="45000"/>
              <a:buFont typeface="Wingdings" charset="2"/>
              <a:buChar char=""/>
            </a:pPr>
            <a:r>
              <a:rPr lang="hu-HU" sz="2000" b="0" strike="noStrike" spc="-1">
                <a:solidFill>
                  <a:srgbClr val="000000"/>
                </a:solidFill>
                <a:latin typeface="Arial"/>
              </a:rPr>
              <a:t>Hatodik vázlatszint</a:t>
            </a:r>
          </a:p>
          <a:p>
            <a:pPr marL="3024000" lvl="6" indent="-216000">
              <a:spcBef>
                <a:spcPts val="283"/>
              </a:spcBef>
              <a:buClr>
                <a:srgbClr val="000000"/>
              </a:buClr>
              <a:buSzPct val="45000"/>
              <a:buFont typeface="Wingdings" charset="2"/>
              <a:buChar char=""/>
            </a:pPr>
            <a:r>
              <a:rPr lang="hu-HU" sz="2000" b="0" strike="noStrike" spc="-1">
                <a:solidFill>
                  <a:srgbClr val="000000"/>
                </a:solidFill>
                <a:latin typeface="Arial"/>
              </a:rPr>
              <a:t>Hetedik vázlatszint</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7FAFD"/>
            </a:gs>
            <a:gs pos="100000">
              <a:srgbClr val="B5D2EC"/>
            </a:gs>
          </a:gsLst>
          <a:lin ang="5400000"/>
        </a:gradFill>
        <a:effectLst/>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080" cy="1144440"/>
          </a:xfrm>
          <a:prstGeom prst="rect">
            <a:avLst/>
          </a:prstGeom>
          <a:noFill/>
          <a:ln w="0">
            <a:noFill/>
          </a:ln>
        </p:spPr>
        <p:txBody>
          <a:bodyPr lIns="0" tIns="0" rIns="0" bIns="0" anchor="ctr">
            <a:noAutofit/>
          </a:bodyPr>
          <a:lstStyle/>
          <a:p>
            <a:r>
              <a:rPr lang="hu-HU" sz="1800" b="0" strike="noStrike" spc="-1">
                <a:solidFill>
                  <a:srgbClr val="000000"/>
                </a:solidFill>
                <a:latin typeface="Arial"/>
              </a:rPr>
              <a:t>Címszöveg formátumának szerkesztése</a:t>
            </a:r>
          </a:p>
        </p:txBody>
      </p:sp>
      <p:sp>
        <p:nvSpPr>
          <p:cNvPr id="77" name="PlaceHolder 2"/>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hu-HU" sz="1800" b="0" strike="noStrike" spc="-1">
                <a:solidFill>
                  <a:srgbClr val="000000"/>
                </a:solidFill>
                <a:latin typeface="Arial"/>
              </a:rPr>
              <a:t>Vázlatszöveg formátumának szerkesztése</a:t>
            </a:r>
          </a:p>
          <a:p>
            <a:pPr marL="864000" lvl="1" indent="-324000">
              <a:spcBef>
                <a:spcPts val="1134"/>
              </a:spcBef>
              <a:buClr>
                <a:srgbClr val="000000"/>
              </a:buClr>
              <a:buSzPct val="75000"/>
              <a:buFont typeface="Symbol" charset="2"/>
              <a:buChar char=""/>
            </a:pPr>
            <a:r>
              <a:rPr lang="hu-HU" sz="1800" b="0" strike="noStrike" spc="-1">
                <a:solidFill>
                  <a:srgbClr val="000000"/>
                </a:solidFill>
                <a:latin typeface="Arial"/>
              </a:rPr>
              <a:t>Második vázlatszint</a:t>
            </a:r>
          </a:p>
          <a:p>
            <a:pPr marL="1296000" lvl="2" indent="-288000">
              <a:spcBef>
                <a:spcPts val="850"/>
              </a:spcBef>
              <a:buClr>
                <a:srgbClr val="000000"/>
              </a:buClr>
              <a:buSzPct val="45000"/>
              <a:buFont typeface="Wingdings" charset="2"/>
              <a:buChar char=""/>
            </a:pPr>
            <a:r>
              <a:rPr lang="hu-HU" sz="1800" b="0" strike="noStrike" spc="-1">
                <a:solidFill>
                  <a:srgbClr val="000000"/>
                </a:solidFill>
                <a:latin typeface="Arial"/>
              </a:rPr>
              <a:t>Harmadik vázlatszint</a:t>
            </a:r>
          </a:p>
          <a:p>
            <a:pPr marL="1728000" lvl="3" indent="-216000">
              <a:spcBef>
                <a:spcPts val="567"/>
              </a:spcBef>
              <a:buClr>
                <a:srgbClr val="000000"/>
              </a:buClr>
              <a:buSzPct val="75000"/>
              <a:buFont typeface="Symbol" charset="2"/>
              <a:buChar char=""/>
            </a:pPr>
            <a:r>
              <a:rPr lang="hu-HU" sz="1800" b="0" strike="noStrike" spc="-1">
                <a:solidFill>
                  <a:srgbClr val="000000"/>
                </a:solidFill>
                <a:latin typeface="Arial"/>
              </a:rPr>
              <a:t>Negyedik vázlatszint</a:t>
            </a:r>
          </a:p>
          <a:p>
            <a:pPr marL="2160000" lvl="4" indent="-216000">
              <a:spcBef>
                <a:spcPts val="283"/>
              </a:spcBef>
              <a:buClr>
                <a:srgbClr val="000000"/>
              </a:buClr>
              <a:buSzPct val="45000"/>
              <a:buFont typeface="Wingdings" charset="2"/>
              <a:buChar char=""/>
            </a:pPr>
            <a:r>
              <a:rPr lang="hu-HU" sz="2000" b="0" strike="noStrike" spc="-1">
                <a:solidFill>
                  <a:srgbClr val="000000"/>
                </a:solidFill>
                <a:latin typeface="Arial"/>
              </a:rPr>
              <a:t>Ötödik vázlatszint</a:t>
            </a:r>
          </a:p>
          <a:p>
            <a:pPr marL="2592000" lvl="5" indent="-216000">
              <a:spcBef>
                <a:spcPts val="283"/>
              </a:spcBef>
              <a:buClr>
                <a:srgbClr val="000000"/>
              </a:buClr>
              <a:buSzPct val="45000"/>
              <a:buFont typeface="Wingdings" charset="2"/>
              <a:buChar char=""/>
            </a:pPr>
            <a:r>
              <a:rPr lang="hu-HU" sz="2000" b="0" strike="noStrike" spc="-1">
                <a:solidFill>
                  <a:srgbClr val="000000"/>
                </a:solidFill>
                <a:latin typeface="Arial"/>
              </a:rPr>
              <a:t>Hatodik vázlatszint</a:t>
            </a:r>
          </a:p>
          <a:p>
            <a:pPr marL="3024000" lvl="6" indent="-216000">
              <a:spcBef>
                <a:spcPts val="283"/>
              </a:spcBef>
              <a:buClr>
                <a:srgbClr val="000000"/>
              </a:buClr>
              <a:buSzPct val="45000"/>
              <a:buFont typeface="Wingdings" charset="2"/>
              <a:buChar char=""/>
            </a:pPr>
            <a:r>
              <a:rPr lang="hu-HU" sz="2000" b="0" strike="noStrike" spc="-1">
                <a:solidFill>
                  <a:srgbClr val="000000"/>
                </a:solidFill>
                <a:latin typeface="Arial"/>
              </a:rPr>
              <a:t>Hetedik vázlatszint</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églalap 119"/>
          <p:cNvSpPr/>
          <p:nvPr/>
        </p:nvSpPr>
        <p:spPr>
          <a:xfrm>
            <a:off x="983432" y="1052736"/>
            <a:ext cx="10076400" cy="21531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50000"/>
              </a:lnSpc>
              <a:spcBef>
                <a:spcPts val="1417"/>
              </a:spcBef>
              <a:spcAft>
                <a:spcPts val="1417"/>
              </a:spcAft>
              <a:buNone/>
            </a:pPr>
            <a:r>
              <a:rPr lang="hu-HU" sz="4000" b="0" strike="noStrike" spc="-1" dirty="0" smtClean="0">
                <a:solidFill>
                  <a:srgbClr val="000000"/>
                </a:solidFill>
                <a:latin typeface="Palatino Linotype"/>
                <a:ea typeface="ArialMT"/>
              </a:rPr>
              <a:t>A jegyző állategészségügyi feladatai</a:t>
            </a:r>
            <a:endParaRPr lang="hu-HU" sz="4000" b="0" strike="noStrike" spc="-1" dirty="0">
              <a:latin typeface="Arial"/>
            </a:endParaRPr>
          </a:p>
        </p:txBody>
      </p:sp>
      <p:sp>
        <p:nvSpPr>
          <p:cNvPr id="159" name="PlaceHolder 1"/>
          <p:cNvSpPr>
            <a:spLocks noGrp="1"/>
          </p:cNvSpPr>
          <p:nvPr>
            <p:ph/>
          </p:nvPr>
        </p:nvSpPr>
        <p:spPr>
          <a:xfrm>
            <a:off x="2423592" y="3356992"/>
            <a:ext cx="10968840" cy="3973680"/>
          </a:xfrm>
          <a:prstGeom prst="rect">
            <a:avLst/>
          </a:prstGeom>
          <a:noFill/>
          <a:ln w="0">
            <a:noFill/>
          </a:ln>
        </p:spPr>
        <p:txBody>
          <a:bodyPr lIns="0" tIns="0" rIns="0" bIns="0" anchor="t">
            <a:normAutofit/>
          </a:bodyPr>
          <a:lstStyle/>
          <a:p>
            <a:pPr marL="432000" indent="-321840">
              <a:lnSpc>
                <a:spcPct val="100000"/>
              </a:lnSpc>
              <a:spcBef>
                <a:spcPts val="1417"/>
              </a:spcBef>
              <a:buNone/>
              <a:tabLst>
                <a:tab pos="0" algn="l"/>
              </a:tabLst>
            </a:pPr>
            <a:r>
              <a:rPr lang="hu-HU" sz="2200" b="0" strike="noStrike" spc="-1" dirty="0">
                <a:latin typeface="Arial"/>
              </a:rPr>
              <a:t>                                  </a:t>
            </a:r>
            <a:r>
              <a:rPr lang="hu-HU" sz="2400" b="0" strike="noStrike" spc="-1" dirty="0">
                <a:latin typeface="Arial"/>
              </a:rPr>
              <a:t>Dr. Lukácsné Dr. Németh Katalin</a:t>
            </a:r>
            <a:endParaRPr lang="hu-HU" sz="2400" b="0" strike="noStrike" spc="-1" dirty="0">
              <a:solidFill>
                <a:srgbClr val="000000"/>
              </a:solidFill>
              <a:latin typeface="Arial"/>
            </a:endParaRPr>
          </a:p>
          <a:p>
            <a:pPr marL="432000" indent="-321840">
              <a:lnSpc>
                <a:spcPct val="100000"/>
              </a:lnSpc>
              <a:spcBef>
                <a:spcPts val="1417"/>
              </a:spcBef>
              <a:buNone/>
              <a:tabLst>
                <a:tab pos="0" algn="l"/>
              </a:tabLst>
            </a:pPr>
            <a:r>
              <a:rPr lang="hu-HU" sz="2200" b="0" strike="noStrike" spc="-1" dirty="0">
                <a:latin typeface="Arial"/>
              </a:rPr>
              <a:t>                                            </a:t>
            </a:r>
            <a:r>
              <a:rPr lang="hu-HU" sz="2200" b="0" strike="noStrike" spc="-1" dirty="0" smtClean="0">
                <a:latin typeface="Arial"/>
              </a:rPr>
              <a:t>   </a:t>
            </a:r>
            <a:r>
              <a:rPr lang="hu-HU" sz="2200" b="0" strike="noStrike" spc="-1" dirty="0">
                <a:latin typeface="Arial"/>
              </a:rPr>
              <a:t>megyei </a:t>
            </a:r>
            <a:r>
              <a:rPr lang="hu-HU" sz="2200" b="0" strike="noStrike" spc="-1" dirty="0" err="1" smtClean="0">
                <a:latin typeface="Arial"/>
              </a:rPr>
              <a:t>főállatorvos</a:t>
            </a:r>
            <a:endParaRPr lang="hu-HU" sz="2200" b="0" strike="noStrike" spc="-1" dirty="0" smtClean="0">
              <a:latin typeface="Arial"/>
            </a:endParaRPr>
          </a:p>
          <a:p>
            <a:pPr marL="432000" indent="-321840" algn="ctr">
              <a:lnSpc>
                <a:spcPct val="100000"/>
              </a:lnSpc>
              <a:spcBef>
                <a:spcPts val="1417"/>
              </a:spcBef>
              <a:buNone/>
              <a:tabLst>
                <a:tab pos="0" algn="l"/>
              </a:tabLst>
            </a:pPr>
            <a:r>
              <a:rPr lang="hu-HU" sz="2200" spc="-1" dirty="0" smtClean="0">
                <a:solidFill>
                  <a:srgbClr val="000000"/>
                </a:solidFill>
                <a:latin typeface="Arial"/>
              </a:rPr>
              <a:t>Élelmiszerlánc-biztonsági és Állategészségügyi Főosztály</a:t>
            </a:r>
            <a:endParaRPr lang="hu-HU" sz="2200" b="0" strike="noStrike" spc="-1" dirty="0">
              <a:solidFill>
                <a:srgbClr val="000000"/>
              </a:solidFill>
              <a:latin typeface="Arial"/>
            </a:endParaRPr>
          </a:p>
          <a:p>
            <a:pPr marL="432000" indent="-321840">
              <a:lnSpc>
                <a:spcPct val="100000"/>
              </a:lnSpc>
              <a:spcBef>
                <a:spcPts val="1417"/>
              </a:spcBef>
              <a:buNone/>
              <a:tabLst>
                <a:tab pos="0" algn="l"/>
              </a:tabLst>
            </a:pPr>
            <a:endParaRPr lang="hu-HU" sz="2200" b="0" strike="noStrike" spc="-1" dirty="0">
              <a:solidFill>
                <a:srgbClr val="000000"/>
              </a:solidFill>
              <a:latin typeface="Arial"/>
            </a:endParaRPr>
          </a:p>
          <a:p>
            <a:pPr marL="432000" indent="-321840">
              <a:lnSpc>
                <a:spcPct val="100000"/>
              </a:lnSpc>
              <a:spcBef>
                <a:spcPts val="1417"/>
              </a:spcBef>
              <a:buNone/>
              <a:tabLst>
                <a:tab pos="0" algn="l"/>
              </a:tabLst>
            </a:pPr>
            <a:r>
              <a:rPr lang="hu-HU" sz="2200" b="0" strike="noStrike" spc="-1" dirty="0">
                <a:latin typeface="Arial"/>
              </a:rPr>
              <a:t>                                           Veszprém, 2023.04.26.</a:t>
            </a:r>
            <a:endParaRPr lang="hu-HU" sz="2200" b="0" strike="noStrike" spc="-1" dirty="0">
              <a:solidFill>
                <a:srgbClr val="000000"/>
              </a:solidFill>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p:nvPr>
        </p:nvSpPr>
        <p:spPr>
          <a:xfrm>
            <a:off x="263352" y="1844824"/>
            <a:ext cx="11208568" cy="4025120"/>
          </a:xfrm>
        </p:spPr>
        <p:txBody>
          <a:bodyPr/>
          <a:lstStyle/>
          <a:p>
            <a:pPr algn="just"/>
            <a:r>
              <a:rPr lang="hu-HU" sz="2400" i="1" dirty="0" smtClean="0">
                <a:solidFill>
                  <a:srgbClr val="FF0000"/>
                </a:solidFill>
                <a:latin typeface="+mn-lt"/>
              </a:rPr>
              <a:t>Haszonállatok rossz körülmények közötti tartása esetén mik a jegyzői hatáskörgyakorlás határai?</a:t>
            </a:r>
          </a:p>
          <a:p>
            <a:pPr algn="just"/>
            <a:endParaRPr lang="hu-HU" sz="2400" i="1" dirty="0">
              <a:solidFill>
                <a:srgbClr val="FF0000"/>
              </a:solidFill>
              <a:latin typeface="+mn-lt"/>
            </a:endParaRPr>
          </a:p>
          <a:p>
            <a:pPr algn="just" rtl="0"/>
            <a:r>
              <a:rPr lang="hu-HU" sz="2000" dirty="0"/>
              <a:t>A 383/2016 kijelölő Korm. rendelet 6. § (12) bekezdése </a:t>
            </a:r>
            <a:r>
              <a:rPr lang="hu-HU" sz="2000" dirty="0" smtClean="0"/>
              <a:t>szerint a jegyző</a:t>
            </a:r>
            <a:r>
              <a:rPr lang="hu-HU" sz="2000" dirty="0"/>
              <a:t>, </a:t>
            </a:r>
            <a:r>
              <a:rPr lang="hu-HU" sz="2000" dirty="0" smtClean="0"/>
              <a:t>az </a:t>
            </a:r>
            <a:r>
              <a:rPr lang="hu-HU" sz="2000" dirty="0"/>
              <a:t>állatvédelmi és az állattartási szabályok megsértése esetén </a:t>
            </a:r>
            <a:r>
              <a:rPr lang="hu-HU" sz="2000" i="1" u="sng" dirty="0"/>
              <a:t>meghatározott cselekmény végzésére, tűrésére vagy abbahagyására kötelezheti </a:t>
            </a:r>
            <a:r>
              <a:rPr lang="hu-HU" sz="2000" dirty="0"/>
              <a:t>az állattartót az állatok védelme érdekében, </a:t>
            </a:r>
            <a:r>
              <a:rPr lang="hu-HU" sz="2000" dirty="0" smtClean="0"/>
              <a:t>illetve </a:t>
            </a:r>
            <a:r>
              <a:rPr lang="hu-HU" sz="2000" u="sng" dirty="0"/>
              <a:t>az állattartást korlátozhatja vagy megtilthatja</a:t>
            </a:r>
            <a:r>
              <a:rPr lang="hu-HU" sz="2000" u="sng" dirty="0" smtClean="0"/>
              <a:t>.</a:t>
            </a:r>
          </a:p>
          <a:p>
            <a:pPr algn="just" rtl="0"/>
            <a:endParaRPr lang="hu-HU" sz="2000" dirty="0"/>
          </a:p>
          <a:p>
            <a:pPr algn="just" rtl="0"/>
            <a:r>
              <a:rPr lang="hu-HU" sz="2000" b="1" dirty="0" smtClean="0"/>
              <a:t>A </a:t>
            </a:r>
            <a:r>
              <a:rPr lang="hu-HU" sz="2000" b="1" dirty="0"/>
              <a:t>jegyző vizsgálhatja haszonállatok esetén is a tartási körülményeket (sérülést nem okozó elhelyezés, megfelelő alapterület, menedék az időjárás viszontagságai elől, táplálék és ivóvíz biztosítottsága</a:t>
            </a:r>
            <a:r>
              <a:rPr lang="hu-HU" sz="2000" dirty="0"/>
              <a:t>). Ezt </a:t>
            </a:r>
            <a:r>
              <a:rPr lang="hu-HU" sz="2000" dirty="0" smtClean="0"/>
              <a:t>a </a:t>
            </a:r>
            <a:r>
              <a:rPr lang="hu-HU" sz="2000" dirty="0"/>
              <a:t>mezőgazdasági haszonállatok tartásának állatvédelmi szabályairól 32/1999. (III. 31.) FVM </a:t>
            </a:r>
            <a:r>
              <a:rPr lang="hu-HU" sz="2000" dirty="0" smtClean="0"/>
              <a:t>rendelet részletezi.</a:t>
            </a:r>
            <a:endParaRPr lang="hu-HU" sz="2000" dirty="0"/>
          </a:p>
          <a:p>
            <a:pPr algn="just"/>
            <a:endParaRPr lang="hu-HU" sz="2400" i="1" dirty="0" smtClean="0">
              <a:solidFill>
                <a:srgbClr val="FF0000"/>
              </a:solidFill>
              <a:latin typeface="+mn-lt"/>
            </a:endParaRPr>
          </a:p>
          <a:p>
            <a:endParaRPr lang="hu-HU" i="1" dirty="0" smtClean="0"/>
          </a:p>
          <a:p>
            <a:endParaRPr lang="hu-HU" dirty="0" smtClean="0"/>
          </a:p>
          <a:p>
            <a:endParaRPr lang="hu-HU" dirty="0"/>
          </a:p>
        </p:txBody>
      </p:sp>
    </p:spTree>
    <p:extLst>
      <p:ext uri="{BB962C8B-B14F-4D97-AF65-F5344CB8AC3E}">
        <p14:creationId xmlns:p14="http://schemas.microsoft.com/office/powerpoint/2010/main" xmlns="" val="37365384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p:nvPr>
        </p:nvSpPr>
        <p:spPr>
          <a:xfrm>
            <a:off x="551384" y="-459432"/>
            <a:ext cx="10972440" cy="3977280"/>
          </a:xfrm>
        </p:spPr>
        <p:txBody>
          <a:bodyPr/>
          <a:lstStyle/>
          <a:p>
            <a:pPr algn="just"/>
            <a:r>
              <a:rPr lang="hu-HU" sz="2400" i="1" dirty="0" smtClean="0">
                <a:solidFill>
                  <a:srgbClr val="FF0000"/>
                </a:solidFill>
                <a:latin typeface="+mn-lt"/>
              </a:rPr>
              <a:t>Kikötött, alultáplált, szűk helyen tartott… vagyis rossz tartási körülmények miatt szenvedő ebeket mikor veheti el a jegyző? Melyek az ezzel kapcsolatos más lehetőségei?</a:t>
            </a:r>
          </a:p>
          <a:p>
            <a:endParaRPr lang="hu-HU" dirty="0"/>
          </a:p>
        </p:txBody>
      </p:sp>
      <p:sp>
        <p:nvSpPr>
          <p:cNvPr id="4" name="Téglalap 3"/>
          <p:cNvSpPr/>
          <p:nvPr/>
        </p:nvSpPr>
        <p:spPr>
          <a:xfrm>
            <a:off x="523836" y="2143116"/>
            <a:ext cx="10972440" cy="2323713"/>
          </a:xfrm>
          <a:prstGeom prst="rect">
            <a:avLst/>
          </a:prstGeom>
        </p:spPr>
        <p:txBody>
          <a:bodyPr wrap="square">
            <a:spAutoFit/>
          </a:bodyPr>
          <a:lstStyle/>
          <a:p>
            <a:pPr>
              <a:lnSpc>
                <a:spcPct val="150000"/>
              </a:lnSpc>
              <a:buNone/>
            </a:pPr>
            <a:r>
              <a:rPr lang="hu-HU" b="1" spc="-1" dirty="0">
                <a:solidFill>
                  <a:srgbClr val="000000"/>
                </a:solidFill>
              </a:rPr>
              <a:t>ÁVTV. 45/B. § (1) az állat megfelelő helyre való elszállítása: h</a:t>
            </a:r>
            <a:r>
              <a:rPr lang="hu-HU" spc="-1" dirty="0">
                <a:solidFill>
                  <a:srgbClr val="000000"/>
                </a:solidFill>
              </a:rPr>
              <a:t>a az állattartó az e törvényben, illetve a külön </a:t>
            </a:r>
            <a:r>
              <a:rPr lang="hu-HU" b="1" i="1" u="sng" spc="-1" dirty="0">
                <a:solidFill>
                  <a:srgbClr val="000000"/>
                </a:solidFill>
              </a:rPr>
              <a:t>jogszabályban</a:t>
            </a:r>
            <a:r>
              <a:rPr lang="hu-HU" i="1" u="sng" spc="-1" dirty="0">
                <a:solidFill>
                  <a:srgbClr val="000000"/>
                </a:solidFill>
              </a:rPr>
              <a:t> </a:t>
            </a:r>
            <a:r>
              <a:rPr lang="hu-HU" b="1" i="1" u="sng" spc="-1" dirty="0">
                <a:solidFill>
                  <a:srgbClr val="000000"/>
                </a:solidFill>
              </a:rPr>
              <a:t>foglalt rendelkezéseket nem vagy nem megfelelően teljesíti és ez által az állat vagy ember egészségét súlyosan veszélyezteti, </a:t>
            </a:r>
            <a:endParaRPr lang="hu-HU" b="1" i="1" u="sng" spc="-1" dirty="0"/>
          </a:p>
          <a:p>
            <a:pPr>
              <a:lnSpc>
                <a:spcPct val="100000"/>
              </a:lnSpc>
              <a:buNone/>
            </a:pPr>
            <a:r>
              <a:rPr lang="hu-HU" sz="1400" spc="-1" dirty="0">
                <a:solidFill>
                  <a:srgbClr val="000000"/>
                </a:solidFill>
              </a:rPr>
              <a:t>1. feltételek biztosításáig, teljesítés után vissza kell vinni</a:t>
            </a:r>
            <a:endParaRPr lang="hu-HU" sz="1400" spc="-1" dirty="0"/>
          </a:p>
          <a:p>
            <a:pPr>
              <a:lnSpc>
                <a:spcPct val="100000"/>
              </a:lnSpc>
              <a:buNone/>
            </a:pPr>
            <a:r>
              <a:rPr lang="hu-HU" sz="1400" spc="-1" dirty="0">
                <a:solidFill>
                  <a:srgbClr val="000000"/>
                </a:solidFill>
              </a:rPr>
              <a:t>2. költség (megfelelő helyre való szállítását és a várható tartási) az állat tulajdonosát </a:t>
            </a:r>
            <a:r>
              <a:rPr lang="hu-HU" sz="1400" spc="-1" dirty="0" smtClean="0">
                <a:solidFill>
                  <a:srgbClr val="000000"/>
                </a:solidFill>
              </a:rPr>
              <a:t>terheli.</a:t>
            </a:r>
          </a:p>
          <a:p>
            <a:pPr>
              <a:lnSpc>
                <a:spcPct val="100000"/>
              </a:lnSpc>
              <a:buNone/>
            </a:pPr>
            <a:endParaRPr lang="hu-HU" spc="-1" dirty="0" smtClean="0">
              <a:solidFill>
                <a:srgbClr val="000000"/>
              </a:solidFill>
            </a:endParaRPr>
          </a:p>
          <a:p>
            <a:pPr>
              <a:lnSpc>
                <a:spcPct val="100000"/>
              </a:lnSpc>
              <a:buNone/>
            </a:pPr>
            <a:endParaRPr lang="hu-HU" spc="-1" dirty="0"/>
          </a:p>
        </p:txBody>
      </p:sp>
      <p:sp>
        <p:nvSpPr>
          <p:cNvPr id="5" name="Téglalap 4"/>
          <p:cNvSpPr/>
          <p:nvPr/>
        </p:nvSpPr>
        <p:spPr>
          <a:xfrm>
            <a:off x="595274" y="4143380"/>
            <a:ext cx="11144328" cy="2585323"/>
          </a:xfrm>
          <a:prstGeom prst="rect">
            <a:avLst/>
          </a:prstGeom>
        </p:spPr>
        <p:txBody>
          <a:bodyPr wrap="square">
            <a:spAutoFit/>
          </a:bodyPr>
          <a:lstStyle/>
          <a:p>
            <a:r>
              <a:rPr lang="hu-HU" dirty="0" smtClean="0"/>
              <a:t>Kiemelésnek akkor van helye, ha az állat életveszélyben van, vagy a tartási körülmények javítása helyben nem megoldható (az állattartó együttműködési szándékának hiánya, anyagi okok, környezeti feltételek hiánya). </a:t>
            </a:r>
            <a:br>
              <a:rPr lang="hu-HU" dirty="0" smtClean="0"/>
            </a:br>
            <a:endParaRPr lang="hu-HU" dirty="0" smtClean="0"/>
          </a:p>
          <a:p>
            <a:r>
              <a:rPr lang="hu-HU" dirty="0" smtClean="0"/>
              <a:t>Amennyiben a Büntető Törvénykönyv 244. §. szerinti állatkínzás tényállási elemei vélhetően fennállnak, rendőrségi feljelentést kell tenni, ilyenkor a rendőrség lefoglalhatja az érintett állatot és állatvédő szervezetnél helyezheti el a nyomozás végéig.</a:t>
            </a:r>
          </a:p>
          <a:p>
            <a:r>
              <a:rPr lang="hu-HU" dirty="0" smtClean="0"/>
              <a:t/>
            </a:r>
            <a:br>
              <a:rPr lang="hu-HU" dirty="0" smtClean="0"/>
            </a:br>
            <a:endParaRPr lang="hu-HU" dirty="0"/>
          </a:p>
        </p:txBody>
      </p:sp>
    </p:spTree>
    <p:extLst>
      <p:ext uri="{BB962C8B-B14F-4D97-AF65-F5344CB8AC3E}">
        <p14:creationId xmlns:p14="http://schemas.microsoft.com/office/powerpoint/2010/main" xmlns="" val="38722180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zövegdoboz 125"/>
          <p:cNvSpPr/>
          <p:nvPr/>
        </p:nvSpPr>
        <p:spPr>
          <a:xfrm>
            <a:off x="479376" y="188640"/>
            <a:ext cx="11215440" cy="4137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lnSpc>
                <a:spcPct val="100000"/>
              </a:lnSpc>
              <a:buNone/>
            </a:pPr>
            <a:r>
              <a:rPr lang="hu-HU" sz="2000" b="1" strike="noStrike" spc="-1" dirty="0" smtClean="0">
                <a:solidFill>
                  <a:srgbClr val="000000"/>
                </a:solidFill>
                <a:latin typeface="Arial"/>
                <a:ea typeface="DejaVu Sans"/>
              </a:rPr>
              <a:t>Összegzés</a:t>
            </a:r>
            <a:endParaRPr lang="hu-HU" sz="2000" b="0" strike="noStrike" spc="-1" dirty="0">
              <a:latin typeface="Arial"/>
            </a:endParaRPr>
          </a:p>
          <a:p>
            <a:pPr algn="just">
              <a:lnSpc>
                <a:spcPct val="100000"/>
              </a:lnSpc>
              <a:buNone/>
            </a:pPr>
            <a:endParaRPr lang="hu-HU" sz="2000" b="0" strike="noStrike" spc="-1" dirty="0">
              <a:latin typeface="Arial"/>
            </a:endParaRPr>
          </a:p>
          <a:p>
            <a:pPr algn="just">
              <a:lnSpc>
                <a:spcPct val="100000"/>
              </a:lnSpc>
              <a:buNone/>
            </a:pPr>
            <a:r>
              <a:rPr lang="hu-HU" sz="2400" b="0" strike="noStrike" spc="-1" dirty="0">
                <a:solidFill>
                  <a:srgbClr val="000000"/>
                </a:solidFill>
                <a:latin typeface="Arial"/>
                <a:ea typeface="DejaVu Sans"/>
              </a:rPr>
              <a:t>A 383/2016 Korm. rendelet 6. § (10)-(13) bekezdései alapján az állat megfelelő és biztonságos elhelyezésére, valamint szökésének megakadályozása érdekében meghatározott építési munka elvégzésére, meghatározott cselekmény végzésére, tűrésére vagy abbahagyására való kötelezés, illetve az állattartás korlátozása és megtiltása esetén az </a:t>
            </a:r>
            <a:r>
              <a:rPr lang="hu-HU" sz="2400" b="1" strike="noStrike" spc="-1" dirty="0">
                <a:solidFill>
                  <a:srgbClr val="000000"/>
                </a:solidFill>
                <a:latin typeface="Arial"/>
                <a:ea typeface="DejaVu Sans"/>
              </a:rPr>
              <a:t>eljáró hatóságok közül első helyen a jegyző </a:t>
            </a:r>
            <a:r>
              <a:rPr lang="hu-HU" sz="2400" b="0" strike="noStrike" spc="-1" dirty="0">
                <a:solidFill>
                  <a:srgbClr val="000000"/>
                </a:solidFill>
                <a:latin typeface="Arial"/>
                <a:ea typeface="DejaVu Sans"/>
              </a:rPr>
              <a:t>szerepel</a:t>
            </a:r>
            <a:r>
              <a:rPr lang="hu-HU" sz="2000" b="0" strike="noStrike" spc="-1" dirty="0">
                <a:solidFill>
                  <a:srgbClr val="000000"/>
                </a:solidFill>
                <a:latin typeface="Arial"/>
                <a:ea typeface="DejaVu Sans"/>
              </a:rPr>
              <a:t>.</a:t>
            </a:r>
            <a:endParaRPr lang="hu-HU" sz="2000" b="0" strike="noStrike" spc="-1" dirty="0">
              <a:latin typeface="Arial"/>
            </a:endParaRPr>
          </a:p>
          <a:p>
            <a:pPr algn="just">
              <a:lnSpc>
                <a:spcPct val="100000"/>
              </a:lnSpc>
              <a:buNone/>
            </a:pPr>
            <a:endParaRPr lang="hu-HU" sz="2000" b="0" strike="noStrike" spc="-1" dirty="0">
              <a:latin typeface="Arial"/>
            </a:endParaRPr>
          </a:p>
          <a:p>
            <a:pPr algn="just">
              <a:lnSpc>
                <a:spcPct val="100000"/>
              </a:lnSpc>
              <a:buNone/>
            </a:pPr>
            <a:r>
              <a:rPr lang="hu-HU" sz="2400" b="0" strike="noStrike" spc="-1" dirty="0" smtClean="0">
                <a:ea typeface="DejaVu Sans"/>
              </a:rPr>
              <a:t>Utcán talált, közterületen </a:t>
            </a:r>
            <a:r>
              <a:rPr lang="hu-HU" sz="2400" b="0" strike="noStrike" spc="-1" dirty="0">
                <a:ea typeface="DejaVu Sans"/>
              </a:rPr>
              <a:t>kóborló, </a:t>
            </a:r>
            <a:r>
              <a:rPr lang="hu-HU" sz="2400" b="0" strike="noStrike" spc="-1" dirty="0" smtClean="0">
                <a:ea typeface="DejaVu Sans"/>
              </a:rPr>
              <a:t>kiszökött, szomszédba átjáró állatok esetén, ill. a nem-megfelelő </a:t>
            </a:r>
            <a:r>
              <a:rPr lang="hu-HU" sz="2400" b="0" strike="noStrike" spc="-1" dirty="0">
                <a:ea typeface="DejaVu Sans"/>
              </a:rPr>
              <a:t>állattartási ügyekben (tartási körülmények, hang és szaghatás, ürülék) az ügyet </a:t>
            </a:r>
            <a:r>
              <a:rPr lang="hu-HU" sz="2400" b="1" strike="noStrike" spc="-1" dirty="0">
                <a:ea typeface="DejaVu Sans"/>
              </a:rPr>
              <a:t>hatáskör hiányára való hivatkozással </a:t>
            </a:r>
            <a:r>
              <a:rPr lang="hu-HU" sz="2400" b="0" strike="noStrike" spc="-1" dirty="0">
                <a:ea typeface="DejaVu Sans"/>
              </a:rPr>
              <a:t>a jegyzők NE TEGYÉK ÁT a járásnak, ha a bejelentés hozzájuk érkezik.</a:t>
            </a:r>
            <a:endParaRPr lang="hu-HU" sz="2400" b="0" strike="noStrike" spc="-1" dirty="0"/>
          </a:p>
          <a:p>
            <a:pPr algn="just">
              <a:lnSpc>
                <a:spcPct val="100000"/>
              </a:lnSpc>
              <a:buNone/>
            </a:pPr>
            <a:endParaRPr lang="hu-HU" sz="2400" b="0" strike="noStrike" spc="-1" dirty="0"/>
          </a:p>
          <a:p>
            <a:pPr algn="just">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2400" spc="-1" dirty="0"/>
          </a:p>
          <a:p>
            <a:pPr algn="just">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400" spc="-1" dirty="0">
                <a:solidFill>
                  <a:srgbClr val="000000"/>
                </a:solidFill>
              </a:rPr>
              <a:t>Kérjük, hogy a szankciókat a </a:t>
            </a:r>
            <a:r>
              <a:rPr lang="hu-HU" sz="2400" b="1" spc="-1" dirty="0">
                <a:solidFill>
                  <a:srgbClr val="000000"/>
                </a:solidFill>
              </a:rPr>
              <a:t>Közigazgatási Szankciók Nyilvántartásába </a:t>
            </a:r>
            <a:r>
              <a:rPr lang="hu-HU" sz="2400" spc="-1" dirty="0">
                <a:solidFill>
                  <a:srgbClr val="000000"/>
                </a:solidFill>
              </a:rPr>
              <a:t>(KSZNY) nyilvántartásban </a:t>
            </a:r>
            <a:r>
              <a:rPr lang="hu-HU" sz="2400" b="1" spc="-1" dirty="0">
                <a:solidFill>
                  <a:srgbClr val="000000"/>
                </a:solidFill>
              </a:rPr>
              <a:t>rögzítsék</a:t>
            </a:r>
            <a:r>
              <a:rPr lang="hu-HU" sz="2400" spc="-1" dirty="0">
                <a:solidFill>
                  <a:srgbClr val="000000"/>
                </a:solidFill>
              </a:rPr>
              <a:t>!</a:t>
            </a:r>
            <a:endParaRPr lang="hu-HU" sz="2400" spc="-1" dirty="0"/>
          </a:p>
          <a:p>
            <a:pPr algn="just">
              <a:lnSpc>
                <a:spcPct val="115000"/>
              </a:lnSpc>
              <a:spcBef>
                <a:spcPts val="286"/>
              </a:spcBef>
              <a:spcAft>
                <a:spcPts val="286"/>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2000" b="0" strike="noStrike" spc="-1" dirty="0">
              <a:latin typeface="Arial"/>
            </a:endParaRPr>
          </a:p>
          <a:p>
            <a:pPr algn="just">
              <a:lnSpc>
                <a:spcPct val="100000"/>
              </a:lnSpc>
              <a:buNone/>
            </a:pPr>
            <a:r>
              <a:rPr lang="hu-HU" sz="2000" b="0" strike="noStrike" spc="-1" dirty="0">
                <a:solidFill>
                  <a:srgbClr val="000000"/>
                </a:solidFill>
                <a:latin typeface="Arial"/>
                <a:ea typeface="DejaVu Sans"/>
              </a:rPr>
              <a:t> </a:t>
            </a:r>
            <a:endParaRPr lang="hu-HU" sz="2000" b="0" strike="noStrike" spc="-1" dirty="0">
              <a:latin typeface="Arial"/>
            </a:endParaRPr>
          </a:p>
          <a:p>
            <a:pPr algn="just">
              <a:lnSpc>
                <a:spcPct val="100000"/>
              </a:lnSpc>
              <a:buNone/>
            </a:pPr>
            <a:r>
              <a:rPr lang="hu-HU" sz="2000" b="0" strike="noStrike" spc="-1" dirty="0" smtClean="0">
                <a:solidFill>
                  <a:srgbClr val="000000"/>
                </a:solidFill>
                <a:latin typeface="Arial"/>
                <a:ea typeface="DejaVu Sans"/>
              </a:rPr>
              <a:t>.</a:t>
            </a:r>
            <a:endParaRPr lang="hu-HU" sz="2000" b="0" strike="noStrike" spc="-1" dirty="0">
              <a:latin typeface="Arial"/>
            </a:endParaRPr>
          </a:p>
          <a:p>
            <a:pPr algn="just">
              <a:lnSpc>
                <a:spcPct val="100000"/>
              </a:lnSpc>
              <a:buNone/>
            </a:pPr>
            <a:endParaRPr lang="hu-HU" sz="2000" b="0" strike="noStrike" spc="-1" dirty="0">
              <a:latin typeface="Arial"/>
            </a:endParaRPr>
          </a:p>
          <a:p>
            <a:pPr algn="just">
              <a:lnSpc>
                <a:spcPct val="115000"/>
              </a:lnSpc>
              <a:spcBef>
                <a:spcPts val="286"/>
              </a:spcBef>
              <a:spcAft>
                <a:spcPts val="286"/>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2000" b="0" strike="noStrike" spc="-1" dirty="0">
              <a:latin typeface="Arial"/>
            </a:endParaRPr>
          </a:p>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1300" b="0" strike="noStrike" spc="-1" dirty="0">
              <a:latin typeface="Arial"/>
            </a:endParaRPr>
          </a:p>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1300" b="0" strike="noStrike" spc="-1" dirty="0">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dirty="0"/>
          </a:p>
        </p:txBody>
      </p:sp>
      <p:sp>
        <p:nvSpPr>
          <p:cNvPr id="3" name="Alcím 2"/>
          <p:cNvSpPr>
            <a:spLocks noGrp="1"/>
          </p:cNvSpPr>
          <p:nvPr>
            <p:ph type="subTitle"/>
          </p:nvPr>
        </p:nvSpPr>
        <p:spPr/>
        <p:txBody>
          <a:bodyPr/>
          <a:lstStyle/>
          <a:p>
            <a:endParaRPr lang="hu-HU" dirty="0"/>
          </a:p>
        </p:txBody>
      </p:sp>
      <p:pic>
        <p:nvPicPr>
          <p:cNvPr id="1026" name="Picture 2"/>
          <p:cNvPicPr>
            <a:picLocks noChangeAspect="1" noChangeArrowheads="1"/>
          </p:cNvPicPr>
          <p:nvPr/>
        </p:nvPicPr>
        <p:blipFill>
          <a:blip r:embed="rId3"/>
          <a:srcRect/>
          <a:stretch>
            <a:fillRect/>
          </a:stretch>
        </p:blipFill>
        <p:spPr bwMode="auto">
          <a:xfrm>
            <a:off x="881026" y="214290"/>
            <a:ext cx="10501386" cy="656751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Rectangle 1"/>
          <p:cNvSpPr/>
          <p:nvPr/>
        </p:nvSpPr>
        <p:spPr>
          <a:xfrm>
            <a:off x="452520" y="785880"/>
            <a:ext cx="10786680" cy="5634492"/>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gn="ctr">
              <a:lnSpc>
                <a:spcPct val="100000"/>
              </a:lnSpc>
              <a:buNone/>
            </a:pPr>
            <a:r>
              <a:rPr lang="hu-HU" sz="2000" b="1" strike="noStrike" spc="-1" dirty="0" smtClean="0">
                <a:solidFill>
                  <a:srgbClr val="000000"/>
                </a:solidFill>
                <a:latin typeface="Arial"/>
                <a:ea typeface="DejaVu Sans"/>
              </a:rPr>
              <a:t>Kizárólagos hatáskör</a:t>
            </a:r>
            <a:endParaRPr lang="hu-HU" sz="2000" b="0" strike="noStrike" spc="-1" dirty="0">
              <a:latin typeface="Arial"/>
            </a:endParaRPr>
          </a:p>
          <a:p>
            <a:pPr algn="just">
              <a:lnSpc>
                <a:spcPct val="100000"/>
              </a:lnSpc>
              <a:buNone/>
            </a:pPr>
            <a:endParaRPr lang="hu-HU" sz="2000" b="0" strike="noStrike" spc="-1" dirty="0">
              <a:latin typeface="Arial"/>
            </a:endParaRPr>
          </a:p>
          <a:p>
            <a:pPr marL="342900" indent="-342900" algn="just">
              <a:lnSpc>
                <a:spcPct val="100000"/>
              </a:lnSpc>
              <a:buFontTx/>
              <a:buChar char="-"/>
            </a:pPr>
            <a:r>
              <a:rPr lang="hu-HU" sz="2000" b="0" strike="noStrike" spc="-1" dirty="0" smtClean="0">
                <a:solidFill>
                  <a:srgbClr val="000000"/>
                </a:solidFill>
                <a:latin typeface="Arial"/>
                <a:ea typeface="DejaVu Sans"/>
              </a:rPr>
              <a:t>1998</a:t>
            </a:r>
            <a:r>
              <a:rPr lang="hu-HU" sz="2000" b="0" strike="noStrike" spc="-1" dirty="0">
                <a:solidFill>
                  <a:srgbClr val="000000"/>
                </a:solidFill>
                <a:latin typeface="Arial"/>
                <a:ea typeface="DejaVu Sans"/>
              </a:rPr>
              <a:t>. évi XXVIII. törvény (</a:t>
            </a:r>
            <a:r>
              <a:rPr lang="hu-HU" sz="2000" b="0" strike="noStrike" spc="-1" dirty="0" err="1">
                <a:solidFill>
                  <a:srgbClr val="000000"/>
                </a:solidFill>
                <a:latin typeface="Arial"/>
                <a:ea typeface="DejaVu Sans"/>
              </a:rPr>
              <a:t>ÁvTv</a:t>
            </a:r>
            <a:r>
              <a:rPr lang="hu-HU" sz="2000" b="0" strike="noStrike" spc="-1" dirty="0">
                <a:solidFill>
                  <a:srgbClr val="000000"/>
                </a:solidFill>
                <a:latin typeface="Arial"/>
                <a:ea typeface="DejaVu Sans"/>
              </a:rPr>
              <a:t>.) 48/A: </a:t>
            </a:r>
            <a:r>
              <a:rPr lang="hu-HU" sz="2000" b="0" strike="noStrike" spc="-1" dirty="0" err="1">
                <a:solidFill>
                  <a:srgbClr val="000000"/>
                </a:solidFill>
                <a:latin typeface="Arial"/>
                <a:ea typeface="DejaVu Sans"/>
              </a:rPr>
              <a:t>a</a:t>
            </a:r>
            <a:r>
              <a:rPr lang="hu-HU" sz="2000" b="0" strike="noStrike" spc="-1" dirty="0">
                <a:solidFill>
                  <a:srgbClr val="000000"/>
                </a:solidFill>
                <a:latin typeface="Arial"/>
                <a:ea typeface="DejaVu Sans"/>
              </a:rPr>
              <a:t> </a:t>
            </a:r>
            <a:r>
              <a:rPr lang="hu-HU" sz="2000" b="1" strike="noStrike" spc="-1" dirty="0">
                <a:solidFill>
                  <a:srgbClr val="000000"/>
                </a:solidFill>
                <a:latin typeface="Arial"/>
                <a:ea typeface="DejaVu Sans"/>
              </a:rPr>
              <a:t>kóbor állatok </a:t>
            </a:r>
            <a:r>
              <a:rPr lang="hu-HU" sz="2000" b="0" strike="noStrike" spc="-1" dirty="0">
                <a:solidFill>
                  <a:srgbClr val="000000"/>
                </a:solidFill>
                <a:latin typeface="Arial"/>
                <a:ea typeface="DejaVu Sans"/>
              </a:rPr>
              <a:t>(</a:t>
            </a:r>
            <a:r>
              <a:rPr lang="hu-HU" sz="2000" strike="noStrike" spc="-1" dirty="0">
                <a:solidFill>
                  <a:srgbClr val="000000"/>
                </a:solidFill>
                <a:latin typeface="Arial"/>
                <a:ea typeface="DejaVu Sans"/>
              </a:rPr>
              <a:t>háziasított állatok gazdátlan egyedei</a:t>
            </a:r>
            <a:r>
              <a:rPr lang="hu-HU" sz="2000" b="0" strike="noStrike" spc="-1" dirty="0">
                <a:solidFill>
                  <a:srgbClr val="000000"/>
                </a:solidFill>
                <a:latin typeface="Arial"/>
                <a:ea typeface="DejaVu Sans"/>
              </a:rPr>
              <a:t>) befogása a település </a:t>
            </a:r>
            <a:r>
              <a:rPr lang="hu-HU" sz="2000" b="1" strike="noStrike" spc="-1" dirty="0">
                <a:solidFill>
                  <a:srgbClr val="000000"/>
                </a:solidFill>
                <a:latin typeface="Arial"/>
                <a:ea typeface="DejaVu Sans"/>
              </a:rPr>
              <a:t>belterületén</a:t>
            </a:r>
            <a:r>
              <a:rPr lang="hu-HU" sz="2000" b="0" strike="noStrike" spc="-1" dirty="0">
                <a:solidFill>
                  <a:srgbClr val="000000"/>
                </a:solidFill>
                <a:latin typeface="Arial"/>
                <a:ea typeface="DejaVu Sans"/>
              </a:rPr>
              <a:t> az </a:t>
            </a:r>
            <a:r>
              <a:rPr lang="hu-HU" sz="2000" b="0" strike="noStrike" spc="-1" dirty="0" smtClean="0">
                <a:solidFill>
                  <a:srgbClr val="000000"/>
                </a:solidFill>
                <a:latin typeface="Arial"/>
                <a:ea typeface="DejaVu Sans"/>
              </a:rPr>
              <a:t>önkormányzat feladata, </a:t>
            </a:r>
          </a:p>
          <a:p>
            <a:pPr marL="342900" indent="-342900" algn="just">
              <a:lnSpc>
                <a:spcPct val="100000"/>
              </a:lnSpc>
              <a:buFontTx/>
              <a:buChar char="-"/>
            </a:pPr>
            <a:r>
              <a:rPr lang="hu-HU" sz="2000" b="0" strike="noStrike" spc="-1" dirty="0" smtClean="0">
                <a:solidFill>
                  <a:srgbClr val="000000"/>
                </a:solidFill>
                <a:latin typeface="Arial"/>
                <a:ea typeface="DejaVu Sans"/>
              </a:rPr>
              <a:t>a </a:t>
            </a:r>
            <a:r>
              <a:rPr lang="hu-HU" sz="2000" b="0" u="sng" strike="noStrike" spc="-1" dirty="0">
                <a:solidFill>
                  <a:srgbClr val="000000"/>
                </a:solidFill>
                <a:uFillTx/>
                <a:latin typeface="Arial"/>
                <a:ea typeface="DejaVu Sans"/>
              </a:rPr>
              <a:t>jegyző köteles </a:t>
            </a:r>
            <a:r>
              <a:rPr lang="hu-HU" sz="2000" b="0" strike="noStrike" spc="-1" dirty="0">
                <a:solidFill>
                  <a:srgbClr val="000000"/>
                </a:solidFill>
                <a:latin typeface="Arial"/>
                <a:ea typeface="DejaVu Sans"/>
              </a:rPr>
              <a:t>a feladat ellátása során az </a:t>
            </a:r>
            <a:r>
              <a:rPr lang="hu-HU" sz="2000" b="0" strike="noStrike" spc="-1" dirty="0" err="1">
                <a:solidFill>
                  <a:srgbClr val="000000"/>
                </a:solidFill>
                <a:latin typeface="Arial"/>
                <a:ea typeface="DejaVu Sans"/>
              </a:rPr>
              <a:t>ebrendészeti</a:t>
            </a:r>
            <a:r>
              <a:rPr lang="hu-HU" sz="2000" b="0" strike="noStrike" spc="-1" dirty="0">
                <a:solidFill>
                  <a:srgbClr val="000000"/>
                </a:solidFill>
                <a:latin typeface="Arial"/>
                <a:ea typeface="DejaVu Sans"/>
              </a:rPr>
              <a:t> telepre előírt működési feltételeket biztosítani, a kóbor állatok elhelyezésére vonatkozó előírásoknak megfelelni (785/2021. </a:t>
            </a:r>
            <a:r>
              <a:rPr lang="hu-HU" sz="2000" b="0" strike="noStrike" spc="-1" dirty="0" err="1">
                <a:solidFill>
                  <a:srgbClr val="000000"/>
                </a:solidFill>
                <a:latin typeface="Arial"/>
                <a:ea typeface="DejaVu Sans"/>
              </a:rPr>
              <a:t>Korm.r</a:t>
            </a:r>
            <a:r>
              <a:rPr lang="hu-HU" sz="2000" b="0" strike="noStrike" spc="-1" dirty="0">
                <a:solidFill>
                  <a:srgbClr val="000000"/>
                </a:solidFill>
                <a:latin typeface="Arial"/>
                <a:ea typeface="DejaVu Sans"/>
              </a:rPr>
              <a:t>. 3.§(5</a:t>
            </a:r>
            <a:r>
              <a:rPr lang="hu-HU" sz="2000" b="0" strike="noStrike" spc="-1" dirty="0" smtClean="0">
                <a:solidFill>
                  <a:srgbClr val="000000"/>
                </a:solidFill>
                <a:latin typeface="Arial"/>
                <a:ea typeface="DejaVu Sans"/>
              </a:rPr>
              <a:t>)</a:t>
            </a:r>
          </a:p>
          <a:p>
            <a:pPr marL="342900" indent="-342900" algn="just">
              <a:lnSpc>
                <a:spcPct val="100000"/>
              </a:lnSpc>
              <a:buFontTx/>
              <a:buChar char="-"/>
            </a:pPr>
            <a:endParaRPr lang="hu-HU" sz="2000" spc="-1" dirty="0">
              <a:solidFill>
                <a:srgbClr val="000000"/>
              </a:solidFill>
              <a:latin typeface="Arial"/>
            </a:endParaRPr>
          </a:p>
          <a:p>
            <a:pPr marL="342900" indent="-342900" algn="just">
              <a:lnSpc>
                <a:spcPct val="100000"/>
              </a:lnSpc>
              <a:buFontTx/>
              <a:buChar char="-"/>
            </a:pPr>
            <a:endParaRPr lang="hu-HU" sz="2000" b="0" strike="noStrike" spc="-1" dirty="0" smtClean="0">
              <a:solidFill>
                <a:srgbClr val="000000"/>
              </a:solidFill>
              <a:latin typeface="Arial"/>
            </a:endParaRPr>
          </a:p>
          <a:p>
            <a:pPr marL="342900" indent="-342900" algn="just">
              <a:lnSpc>
                <a:spcPct val="100000"/>
              </a:lnSpc>
              <a:buFontTx/>
              <a:buChar char="-"/>
            </a:pPr>
            <a:r>
              <a:rPr lang="hu-HU" sz="2000" b="1" dirty="0"/>
              <a:t>Ha a kóbor állat beazonosítható, ismert a tulajdonos, akkor a </a:t>
            </a:r>
            <a:r>
              <a:rPr lang="hu-HU" sz="2000" b="1" dirty="0" smtClean="0"/>
              <a:t>jegyző eljár </a:t>
            </a:r>
            <a:r>
              <a:rPr lang="hu-HU" sz="2000" b="1" dirty="0"/>
              <a:t>az állattartóval </a:t>
            </a:r>
            <a:r>
              <a:rPr lang="hu-HU" sz="2000" b="1" dirty="0" smtClean="0"/>
              <a:t>szemben, ha ismeretlen a tulajdonos, 15 nap elteltével gondoskodik tulajdonjogának átruházásáról, végleges elhelyezéséről</a:t>
            </a:r>
            <a:endParaRPr lang="hu-HU" sz="2000" b="0" strike="noStrike" spc="-1" dirty="0" smtClean="0">
              <a:solidFill>
                <a:srgbClr val="000000"/>
              </a:solidFill>
              <a:latin typeface="Arial"/>
            </a:endParaRPr>
          </a:p>
          <a:p>
            <a:pPr marL="342900" indent="-342900" algn="just">
              <a:lnSpc>
                <a:spcPct val="100000"/>
              </a:lnSpc>
              <a:buFontTx/>
              <a:buChar char="-"/>
            </a:pPr>
            <a:endParaRPr lang="hu-HU" sz="2000" b="0" strike="noStrike" spc="-1" dirty="0">
              <a:latin typeface="Arial"/>
            </a:endParaRPr>
          </a:p>
          <a:p>
            <a:pPr algn="just">
              <a:lnSpc>
                <a:spcPct val="100000"/>
              </a:lnSpc>
              <a:buNone/>
            </a:pPr>
            <a:endParaRPr lang="hu-HU" sz="2000" b="0" strike="noStrike" spc="-1" dirty="0">
              <a:latin typeface="Arial"/>
            </a:endParaRPr>
          </a:p>
          <a:p>
            <a:pPr algn="just">
              <a:lnSpc>
                <a:spcPct val="100000"/>
              </a:lnSpc>
              <a:buNone/>
            </a:pPr>
            <a:r>
              <a:rPr lang="hu-HU" sz="2000" b="0" strike="noStrike" spc="-1" dirty="0">
                <a:solidFill>
                  <a:srgbClr val="000000"/>
                </a:solidFill>
                <a:latin typeface="Arial"/>
                <a:ea typeface="DejaVu Sans"/>
              </a:rPr>
              <a:t>- </a:t>
            </a:r>
            <a:r>
              <a:rPr lang="hu-HU" sz="2000" b="0" strike="noStrike" spc="-1" dirty="0" err="1">
                <a:solidFill>
                  <a:srgbClr val="000000"/>
                </a:solidFill>
                <a:latin typeface="Arial"/>
                <a:ea typeface="DejaVu Sans"/>
              </a:rPr>
              <a:t>Ávtv</a:t>
            </a:r>
            <a:r>
              <a:rPr lang="hu-HU" sz="2000" b="0" strike="noStrike" spc="-1" dirty="0">
                <a:solidFill>
                  <a:srgbClr val="000000"/>
                </a:solidFill>
                <a:latin typeface="Arial"/>
                <a:ea typeface="DejaVu Sans"/>
              </a:rPr>
              <a:t>. 42/B. § (1) A tartás helye szerint illetékes települési önkormányzat három évente legalább egy alkalommal </a:t>
            </a:r>
            <a:r>
              <a:rPr lang="hu-HU" sz="2000" b="1" strike="noStrike" spc="-1" dirty="0" err="1">
                <a:solidFill>
                  <a:srgbClr val="000000"/>
                </a:solidFill>
                <a:latin typeface="Arial"/>
                <a:ea typeface="DejaVu Sans"/>
              </a:rPr>
              <a:t>ebösszeírást</a:t>
            </a:r>
            <a:r>
              <a:rPr lang="hu-HU" sz="2000" b="0" strike="noStrike" spc="-1" dirty="0">
                <a:solidFill>
                  <a:srgbClr val="000000"/>
                </a:solidFill>
                <a:latin typeface="Arial"/>
                <a:ea typeface="DejaVu Sans"/>
              </a:rPr>
              <a:t> végez.</a:t>
            </a:r>
            <a:endParaRPr lang="hu-HU" sz="2000" b="0" strike="noStrike" spc="-1" dirty="0">
              <a:latin typeface="Arial"/>
            </a:endParaRPr>
          </a:p>
          <a:p>
            <a:pPr algn="just">
              <a:lnSpc>
                <a:spcPct val="100000"/>
              </a:lnSpc>
              <a:buNone/>
            </a:pPr>
            <a:endParaRPr lang="hu-HU" sz="2000" b="0" strike="noStrike" spc="-1" dirty="0">
              <a:latin typeface="Arial"/>
            </a:endParaRPr>
          </a:p>
          <a:p>
            <a:pPr algn="just">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2000" b="0" strike="noStrike" spc="-1" dirty="0">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PlaceHolder 1"/>
          <p:cNvSpPr>
            <a:spLocks noGrp="1"/>
          </p:cNvSpPr>
          <p:nvPr>
            <p:ph type="subTitle"/>
          </p:nvPr>
        </p:nvSpPr>
        <p:spPr>
          <a:xfrm>
            <a:off x="623392" y="1071720"/>
            <a:ext cx="10945216" cy="5237600"/>
          </a:xfrm>
          <a:prstGeom prst="rect">
            <a:avLst/>
          </a:prstGeom>
          <a:noFill/>
          <a:ln w="0">
            <a:noFill/>
          </a:ln>
        </p:spPr>
        <p:txBody>
          <a:bodyPr lIns="0" tIns="0" rIns="0" bIns="0" anchor="ctr">
            <a:noAutofit/>
          </a:bodyPr>
          <a:lstStyle/>
          <a:p>
            <a:pPr algn="ctr">
              <a:lnSpc>
                <a:spcPct val="100000"/>
              </a:lnSpc>
              <a:buNone/>
            </a:pPr>
            <a:r>
              <a:rPr lang="hu-HU" sz="2000" b="1" i="1" strike="noStrike" spc="-1" dirty="0" smtClean="0">
                <a:solidFill>
                  <a:srgbClr val="000000"/>
                </a:solidFill>
                <a:latin typeface="Arial"/>
              </a:rPr>
              <a:t>Párhuzamos hatáskör</a:t>
            </a:r>
            <a:endParaRPr lang="hu-HU" sz="2000" b="0" strike="noStrike" spc="-1" dirty="0">
              <a:latin typeface="Arial"/>
            </a:endParaRPr>
          </a:p>
          <a:p>
            <a:pPr algn="ctr">
              <a:lnSpc>
                <a:spcPct val="100000"/>
              </a:lnSpc>
              <a:buNone/>
            </a:pPr>
            <a:endParaRPr lang="hu-HU" sz="1800" b="0" strike="noStrike" spc="-1" dirty="0">
              <a:latin typeface="Arial"/>
            </a:endParaRPr>
          </a:p>
          <a:p>
            <a:pPr algn="ctr">
              <a:lnSpc>
                <a:spcPct val="100000"/>
              </a:lnSpc>
              <a:buNone/>
            </a:pPr>
            <a:endParaRPr lang="hu-HU" sz="1800" b="0" strike="noStrike" spc="-1" dirty="0">
              <a:latin typeface="Arial"/>
            </a:endParaRPr>
          </a:p>
          <a:p>
            <a:pPr marL="285750" indent="-285750" algn="just">
              <a:lnSpc>
                <a:spcPct val="100000"/>
              </a:lnSpc>
              <a:buFontTx/>
              <a:buChar char="-"/>
            </a:pPr>
            <a:r>
              <a:rPr lang="hu-HU" sz="2000" b="0" strike="noStrike" spc="-1" dirty="0" err="1" smtClean="0">
                <a:solidFill>
                  <a:srgbClr val="000000"/>
                </a:solidFill>
                <a:latin typeface="Arial"/>
              </a:rPr>
              <a:t>Ákr</a:t>
            </a:r>
            <a:r>
              <a:rPr lang="hu-HU" sz="2000" b="0" strike="noStrike" spc="-1" dirty="0">
                <a:solidFill>
                  <a:srgbClr val="000000"/>
                </a:solidFill>
                <a:latin typeface="Arial"/>
              </a:rPr>
              <a:t>. 16. § (5) bekezdése szerinti </a:t>
            </a:r>
            <a:r>
              <a:rPr lang="hu-HU" sz="2000" b="1" strike="noStrike" spc="-1" dirty="0">
                <a:solidFill>
                  <a:srgbClr val="000000"/>
                </a:solidFill>
                <a:latin typeface="Arial"/>
              </a:rPr>
              <a:t>megelőzés elve</a:t>
            </a:r>
            <a:r>
              <a:rPr lang="hu-HU" sz="2000" b="0" strike="noStrike" spc="-1" dirty="0">
                <a:solidFill>
                  <a:srgbClr val="000000"/>
                </a:solidFill>
                <a:latin typeface="Arial"/>
              </a:rPr>
              <a:t>: ahol előbb tettek bejelentést vagy ahol előbb értesültek hivatalból a problémáról, az a hatóság jár el. </a:t>
            </a:r>
            <a:endParaRPr lang="hu-HU" sz="1800" b="0" strike="noStrike" spc="-1" dirty="0" smtClean="0">
              <a:solidFill>
                <a:srgbClr val="000000"/>
              </a:solidFill>
              <a:latin typeface="Arial"/>
            </a:endParaRPr>
          </a:p>
          <a:p>
            <a:pPr marL="285750" indent="-285750" algn="just">
              <a:lnSpc>
                <a:spcPct val="100000"/>
              </a:lnSpc>
              <a:buFontTx/>
              <a:buChar char="-"/>
            </a:pPr>
            <a:endParaRPr lang="hu-HU" spc="-1" dirty="0">
              <a:solidFill>
                <a:srgbClr val="000000"/>
              </a:solidFill>
              <a:latin typeface="Arial"/>
            </a:endParaRPr>
          </a:p>
          <a:p>
            <a:pPr marL="216000" indent="-216000" algn="just">
              <a:lnSpc>
                <a:spcPct val="115000"/>
              </a:lnSpc>
              <a:spcBef>
                <a:spcPts val="286"/>
              </a:spcBef>
              <a:spcAft>
                <a:spcPts val="286"/>
              </a:spcAft>
              <a:buClr>
                <a:srgbClr val="000000"/>
              </a:buClr>
              <a:buFont typeface="StarSymbol"/>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000" b="0" strike="noStrike" spc="-1" dirty="0" err="1" smtClean="0">
                <a:solidFill>
                  <a:srgbClr val="000000"/>
                </a:solidFill>
                <a:latin typeface="Arial"/>
              </a:rPr>
              <a:t>Ákr</a:t>
            </a:r>
            <a:r>
              <a:rPr lang="hu-HU" sz="2000" b="0" strike="noStrike" spc="-1" dirty="0">
                <a:solidFill>
                  <a:srgbClr val="000000"/>
                </a:solidFill>
                <a:latin typeface="Arial"/>
              </a:rPr>
              <a:t>. 4. § szerinti </a:t>
            </a:r>
            <a:r>
              <a:rPr lang="hu-HU" sz="2000" b="1" strike="noStrike" spc="-1" dirty="0">
                <a:solidFill>
                  <a:srgbClr val="000000"/>
                </a:solidFill>
                <a:latin typeface="Arial"/>
              </a:rPr>
              <a:t>hatékonyság elve:</a:t>
            </a:r>
            <a:r>
              <a:rPr lang="hu-HU" sz="2000" b="0" strike="noStrike" spc="-1" dirty="0">
                <a:solidFill>
                  <a:srgbClr val="000000"/>
                </a:solidFill>
                <a:latin typeface="Arial"/>
              </a:rPr>
              <a:t> az eljárásokat a legkevesebb költséggel, az eljárás a lehető leggyorsabban lezárásával kell lefolytatni</a:t>
            </a:r>
            <a:r>
              <a:rPr lang="hu-HU" sz="2000" b="0" strike="noStrike" spc="-1" dirty="0" smtClean="0">
                <a:solidFill>
                  <a:srgbClr val="000000"/>
                </a:solidFill>
                <a:latin typeface="Arial"/>
              </a:rPr>
              <a:t>.</a:t>
            </a:r>
          </a:p>
          <a:p>
            <a:pPr algn="ctr">
              <a:lnSpc>
                <a:spcPct val="115000"/>
              </a:lnSpc>
              <a:spcBef>
                <a:spcPts val="286"/>
              </a:spcBef>
              <a:spcAft>
                <a:spcPts val="286"/>
              </a:spcAft>
              <a:buClr>
                <a:srgbClr val="00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000" b="0" strike="noStrike" spc="-1" dirty="0" smtClean="0">
                <a:latin typeface="Arial"/>
              </a:rPr>
              <a:t>„</a:t>
            </a:r>
            <a:r>
              <a:rPr lang="hu-HU" sz="2000" b="0" strike="noStrike" spc="-1" dirty="0" smtClean="0">
                <a:solidFill>
                  <a:srgbClr val="FF0000"/>
                </a:solidFill>
                <a:latin typeface="Arial"/>
              </a:rPr>
              <a:t>A jegyzői és kormányhivatali hatáskörök határa gyakran nem egyértelmű”</a:t>
            </a:r>
            <a:endParaRPr lang="hu-HU" sz="2000" b="0" strike="noStrike" spc="-1" dirty="0">
              <a:solidFill>
                <a:srgbClr val="FF0000"/>
              </a:solidFill>
              <a:latin typeface="Arial"/>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dirty="0" smtClean="0"/>
              <a:t>a legáltalánosabb és legszélesebb körben a települési jegyzőknek van feladatköre</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dirty="0"/>
              <a:t>a</a:t>
            </a:r>
            <a:r>
              <a:rPr lang="hu-HU" dirty="0" smtClean="0"/>
              <a:t> felelős állattartás, a jó gazda gondossága keretszabályába tartozó tevékenységek számonkérése</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dirty="0" smtClean="0"/>
          </a:p>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b="1" dirty="0" smtClean="0"/>
              <a:t>A jegyző vizsgálhatja a tartási körülményeket  (láncon tartás, kutyaól vagy egyéb hasonló megléte, kerítés épsége), minden olyan környezeti feltételt, mely az állat szökésének megakadályozására szolgál, vagy az időjárás viszontagságaival szemben nyújt védelmet</a:t>
            </a:r>
            <a:r>
              <a:rPr lang="hu-HU" dirty="0" smtClean="0"/>
              <a:t>.</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dirty="0" smtClean="0"/>
          </a:p>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1800" b="0" strike="noStrike" spc="-1" dirty="0">
              <a:latin typeface="Arial"/>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p:nvPr>
        </p:nvSpPr>
        <p:spPr>
          <a:xfrm>
            <a:off x="452398" y="357166"/>
            <a:ext cx="11174552" cy="6221896"/>
          </a:xfrm>
        </p:spPr>
        <p:txBody>
          <a:bodyPr>
            <a:noAutofit/>
          </a:bodyPr>
          <a:lstStyle/>
          <a:p>
            <a:pPr algn="just">
              <a:lnSpc>
                <a:spcPct val="114000"/>
              </a:lnSpc>
            </a:pPr>
            <a:r>
              <a:rPr lang="hu-HU" sz="2000" b="1" cap="all" dirty="0">
                <a:latin typeface="+mj-lt"/>
              </a:rPr>
              <a:t>Á</a:t>
            </a:r>
            <a:r>
              <a:rPr lang="hu-HU" sz="2000" b="1" cap="all" dirty="0" smtClean="0">
                <a:latin typeface="+mj-lt"/>
              </a:rPr>
              <a:t>llattartással együtt járó zavarás </a:t>
            </a:r>
            <a:r>
              <a:rPr lang="hu-HU" sz="2000" b="1" dirty="0" smtClean="0">
                <a:latin typeface="+mj-lt"/>
              </a:rPr>
              <a:t>– bűz, zaj, piszok </a:t>
            </a:r>
            <a:r>
              <a:rPr lang="hu-HU" sz="1600" b="1" dirty="0" smtClean="0">
                <a:latin typeface="+mj-lt"/>
              </a:rPr>
              <a:t>– </a:t>
            </a:r>
            <a:r>
              <a:rPr lang="hu-HU" sz="1600" dirty="0" smtClean="0">
                <a:latin typeface="+mj-lt"/>
              </a:rPr>
              <a:t>lehet gondatlan tartásból eredő probléma</a:t>
            </a:r>
            <a:r>
              <a:rPr lang="hu-HU" sz="1600" b="1" dirty="0" smtClean="0">
                <a:latin typeface="+mj-lt"/>
              </a:rPr>
              <a:t> </a:t>
            </a:r>
            <a:r>
              <a:rPr lang="hu-HU" sz="1600" dirty="0" smtClean="0">
                <a:latin typeface="+mj-lt"/>
              </a:rPr>
              <a:t> (hely ismerete, a lakók ismerete a jegyzőnek van) </a:t>
            </a:r>
          </a:p>
          <a:p>
            <a:pPr algn="just">
              <a:lnSpc>
                <a:spcPct val="114000"/>
              </a:lnSpc>
            </a:pPr>
            <a:endParaRPr lang="hu-HU" sz="1600" dirty="0" smtClean="0">
              <a:latin typeface="+mj-lt"/>
            </a:endParaRPr>
          </a:p>
          <a:p>
            <a:pPr algn="just">
              <a:lnSpc>
                <a:spcPct val="114000"/>
              </a:lnSpc>
            </a:pPr>
            <a:r>
              <a:rPr lang="hu-HU" sz="1600" dirty="0" smtClean="0">
                <a:latin typeface="+mj-lt"/>
              </a:rPr>
              <a:t> </a:t>
            </a:r>
            <a:r>
              <a:rPr lang="hu-HU" sz="2000" b="1" dirty="0" smtClean="0">
                <a:latin typeface="+mj-lt"/>
              </a:rPr>
              <a:t>ha tartósan láncon van, nem foglalkoznak vele, nem etetik rendesen, nem tisztítják a helyét, viselkedés zavaros, unatkozó állat</a:t>
            </a:r>
            <a:r>
              <a:rPr lang="hu-HU" sz="1600" dirty="0" smtClean="0">
                <a:latin typeface="+mj-lt"/>
              </a:rPr>
              <a:t>– ez az állatvédelmi eljárás </a:t>
            </a:r>
            <a:r>
              <a:rPr lang="hu-HU" sz="1600" dirty="0" smtClean="0">
                <a:solidFill>
                  <a:schemeClr val="accent1">
                    <a:lumMod val="50000"/>
                  </a:schemeClr>
                </a:solidFill>
                <a:latin typeface="+mj-lt"/>
              </a:rPr>
              <a:t>az </a:t>
            </a:r>
            <a:r>
              <a:rPr lang="hu-HU" sz="1600" u="sng" dirty="0" smtClean="0">
                <a:solidFill>
                  <a:schemeClr val="accent1">
                    <a:lumMod val="50000"/>
                  </a:schemeClr>
                </a:solidFill>
                <a:latin typeface="+mj-lt"/>
              </a:rPr>
              <a:t>állatszempontú eljárás</a:t>
            </a:r>
            <a:r>
              <a:rPr lang="hu-HU" sz="1600" u="sng" dirty="0" smtClean="0">
                <a:latin typeface="+mj-lt"/>
              </a:rPr>
              <a:t>,</a:t>
            </a:r>
            <a:r>
              <a:rPr lang="hu-HU" sz="1600" dirty="0" smtClean="0">
                <a:latin typeface="+mj-lt"/>
              </a:rPr>
              <a:t> melynek hátterét a közigazgatási jog adja és keretében </a:t>
            </a:r>
            <a:r>
              <a:rPr lang="hu-HU" sz="2000" b="1" dirty="0" smtClean="0">
                <a:latin typeface="+mj-lt"/>
              </a:rPr>
              <a:t>intézkedés és szankció kiszabása </a:t>
            </a:r>
            <a:r>
              <a:rPr lang="hu-HU" sz="1600" dirty="0" smtClean="0">
                <a:latin typeface="+mj-lt"/>
              </a:rPr>
              <a:t>történhet</a:t>
            </a:r>
          </a:p>
          <a:p>
            <a:pPr algn="just">
              <a:lnSpc>
                <a:spcPct val="114000"/>
              </a:lnSpc>
            </a:pPr>
            <a:endParaRPr lang="hu-HU" sz="1600" dirty="0" smtClean="0">
              <a:latin typeface="+mj-lt"/>
            </a:endParaRPr>
          </a:p>
          <a:p>
            <a:r>
              <a:rPr lang="hu-HU" sz="2000" b="1" i="1" u="sng" dirty="0">
                <a:latin typeface="+mj-lt"/>
                <a:ea typeface="Calibri" panose="020F0502020204030204" pitchFamily="34" charset="0"/>
                <a:cs typeface="Arial" panose="020B0604020202020204" pitchFamily="34" charset="0"/>
              </a:rPr>
              <a:t> </a:t>
            </a:r>
            <a:r>
              <a:rPr lang="hu-HU" sz="2000" b="1" i="1" u="sng" dirty="0" smtClean="0">
                <a:latin typeface="+mj-lt"/>
                <a:ea typeface="Calibri" panose="020F0502020204030204" pitchFamily="34" charset="0"/>
                <a:cs typeface="Arial" panose="020B0604020202020204" pitchFamily="34" charset="0"/>
              </a:rPr>
              <a:t>  állattartás korlátozása,  megtiltása, meghatározott építési cselekményre kötelezés</a:t>
            </a:r>
            <a:r>
              <a:rPr lang="hu-HU" sz="1600" b="1" i="1" u="sng" dirty="0" smtClean="0">
                <a:latin typeface="+mj-lt"/>
                <a:ea typeface="Calibri" panose="020F0502020204030204" pitchFamily="34" charset="0"/>
                <a:cs typeface="Arial" panose="020B0604020202020204" pitchFamily="34" charset="0"/>
              </a:rPr>
              <a:t>,</a:t>
            </a:r>
            <a:r>
              <a:rPr lang="hu-HU" sz="1600" b="1" i="1" dirty="0" smtClean="0">
                <a:latin typeface="+mj-lt"/>
                <a:ea typeface="Calibri" panose="020F0502020204030204" pitchFamily="34" charset="0"/>
                <a:cs typeface="Arial" panose="020B0604020202020204" pitchFamily="34" charset="0"/>
              </a:rPr>
              <a:t>  </a:t>
            </a:r>
            <a:r>
              <a:rPr lang="hu-HU" sz="1400" b="1" i="1" dirty="0" smtClean="0">
                <a:latin typeface="+mj-lt"/>
                <a:ea typeface="Calibri" panose="020F0502020204030204" pitchFamily="34" charset="0"/>
                <a:cs typeface="Arial" panose="020B0604020202020204" pitchFamily="34" charset="0"/>
              </a:rPr>
              <a:t>á</a:t>
            </a:r>
            <a:r>
              <a:rPr lang="hu-HU" sz="1400" dirty="0" smtClean="0">
                <a:latin typeface="+mj-lt"/>
                <a:ea typeface="Calibri" panose="020F0502020204030204" pitchFamily="34" charset="0"/>
                <a:cs typeface="Times New Roman" panose="02020603050405020304" pitchFamily="18" charset="0"/>
              </a:rPr>
              <a:t>llatvédelmi oktatásra kötelezés, </a:t>
            </a:r>
            <a:r>
              <a:rPr lang="hu-HU" sz="1400" dirty="0" smtClean="0">
                <a:latin typeface="+mj-lt"/>
                <a:ea typeface="Calibri" panose="020F0502020204030204" pitchFamily="34" charset="0"/>
              </a:rPr>
              <a:t>csak haszonállatok esetében rendszeres jelentéstételi kötelezettség előírása ,</a:t>
            </a:r>
            <a:r>
              <a:rPr lang="hu-HU" sz="1400" dirty="0" smtClean="0">
                <a:latin typeface="+mj-lt"/>
                <a:ea typeface="Calibri" panose="020F0502020204030204" pitchFamily="34" charset="0"/>
                <a:cs typeface="Times New Roman" panose="02020603050405020304" pitchFamily="18" charset="0"/>
              </a:rPr>
              <a:t>tartási gyakorlattal rendelkező gondozó megbízására kötelezés, </a:t>
            </a:r>
            <a:r>
              <a:rPr lang="hu-HU" sz="1400" dirty="0" smtClean="0">
                <a:latin typeface="+mj-lt"/>
                <a:ea typeface="Calibri" panose="020F0502020204030204" pitchFamily="34" charset="0"/>
              </a:rPr>
              <a:t>meghatározott feltételek fennállása esetén jogosult és köteles a szenvedő állat életének szakszerű kioltásáról gondoskodni</a:t>
            </a:r>
          </a:p>
          <a:p>
            <a:r>
              <a:rPr lang="hu-HU" sz="2000" b="1" i="1" u="sng" dirty="0" smtClean="0">
                <a:latin typeface="+mn-lt"/>
                <a:cs typeface="Arial" panose="020B0604020202020204" pitchFamily="34" charset="0"/>
              </a:rPr>
              <a:t>     elkobzás</a:t>
            </a:r>
            <a:r>
              <a:rPr lang="hu-HU" sz="1600" b="1" dirty="0" smtClean="0">
                <a:latin typeface="+mn-lt"/>
                <a:cs typeface="Arial" panose="020B0604020202020204" pitchFamily="34" charset="0"/>
              </a:rPr>
              <a:t>, </a:t>
            </a:r>
            <a:r>
              <a:rPr lang="hu-HU" sz="1400" dirty="0" smtClean="0">
                <a:latin typeface="+mn-lt"/>
                <a:cs typeface="Arial" panose="020B0604020202020204" pitchFamily="34" charset="0"/>
              </a:rPr>
              <a:t>mint végleges, tulajdonjogot megváltoztató szankció, ha az átmeneti kiemelés, letét  és kötelezés eredménye nem teljesített</a:t>
            </a:r>
            <a:endParaRPr lang="hu-HU" sz="1400" b="1" i="1" u="sng" dirty="0" smtClean="0">
              <a:latin typeface="+mn-lt"/>
              <a:ea typeface="Calibri" panose="020F0502020204030204" pitchFamily="34" charset="0"/>
              <a:cs typeface="Arial" panose="020B0604020202020204" pitchFamily="34" charset="0"/>
            </a:endParaRPr>
          </a:p>
          <a:p>
            <a:pPr algn="just">
              <a:lnSpc>
                <a:spcPct val="134000"/>
              </a:lnSpc>
            </a:pPr>
            <a:r>
              <a:rPr lang="hu-HU" sz="2000" b="1" i="1" u="sng" dirty="0" smtClean="0">
                <a:latin typeface="+mj-lt"/>
                <a:ea typeface="Calibri" panose="020F0502020204030204" pitchFamily="34" charset="0"/>
                <a:cs typeface="Arial" panose="020B0604020202020204" pitchFamily="34" charset="0"/>
              </a:rPr>
              <a:t>   á</a:t>
            </a:r>
            <a:r>
              <a:rPr lang="hu-HU" sz="2000" b="1" i="1" u="sng" dirty="0" smtClean="0">
                <a:latin typeface="+mj-lt"/>
                <a:cs typeface="Arial" panose="020B0604020202020204" pitchFamily="34" charset="0"/>
              </a:rPr>
              <a:t>llatvédelmi bírság, helyszíni bírság,       </a:t>
            </a:r>
            <a:r>
              <a:rPr lang="hu-HU" sz="1600" cap="small" dirty="0" smtClean="0">
                <a:latin typeface="+mj-lt"/>
                <a:cs typeface="Times New Roman" panose="02020603050405020304" pitchFamily="18" charset="0"/>
              </a:rPr>
              <a:t>Kettős értékelés tilalma  8/2017. (IV.18.) AB döntés</a:t>
            </a:r>
            <a:endParaRPr lang="hu-HU" sz="1600" dirty="0" smtClean="0">
              <a:latin typeface="+mj-lt"/>
            </a:endParaRPr>
          </a:p>
          <a:p>
            <a:pPr algn="just"/>
            <a:endParaRPr lang="hu-HU" sz="1600" b="1" cap="all" dirty="0">
              <a:latin typeface="+mj-lt"/>
            </a:endParaRPr>
          </a:p>
          <a:p>
            <a:pPr algn="just"/>
            <a:r>
              <a:rPr lang="hu-HU" sz="2000" b="1" cap="all" dirty="0" smtClean="0">
                <a:latin typeface="+mj-lt"/>
              </a:rPr>
              <a:t>Ha nincs állattartási probléma</a:t>
            </a:r>
            <a:r>
              <a:rPr lang="hu-HU" sz="1600" dirty="0" smtClean="0">
                <a:latin typeface="+mj-lt"/>
              </a:rPr>
              <a:t>, de zavarja a szomszédot, akkor a polgári jog , </a:t>
            </a:r>
            <a:r>
              <a:rPr lang="hu-HU" sz="1600" u="sng" dirty="0" smtClean="0">
                <a:solidFill>
                  <a:schemeClr val="accent1">
                    <a:lumMod val="50000"/>
                  </a:schemeClr>
                </a:solidFill>
                <a:latin typeface="+mj-lt"/>
              </a:rPr>
              <a:t>emberszempontú eljárás</a:t>
            </a:r>
            <a:r>
              <a:rPr lang="hu-HU" sz="1600" dirty="0" smtClean="0">
                <a:solidFill>
                  <a:schemeClr val="accent1">
                    <a:lumMod val="50000"/>
                  </a:schemeClr>
                </a:solidFill>
                <a:latin typeface="+mj-lt"/>
              </a:rPr>
              <a:t> </a:t>
            </a:r>
            <a:r>
              <a:rPr lang="hu-HU" sz="1600" dirty="0" smtClean="0">
                <a:latin typeface="+mj-lt"/>
              </a:rPr>
              <a:t>– </a:t>
            </a:r>
            <a:r>
              <a:rPr lang="hu-HU" sz="2000" b="1" dirty="0" smtClean="0">
                <a:latin typeface="+mj-lt"/>
              </a:rPr>
              <a:t>birtokvédelmi eljárás</a:t>
            </a:r>
            <a:r>
              <a:rPr lang="hu-HU" sz="2000" dirty="0" smtClean="0">
                <a:latin typeface="+mj-lt"/>
              </a:rPr>
              <a:t>, </a:t>
            </a:r>
            <a:r>
              <a:rPr lang="hu-HU" sz="1600" dirty="0" smtClean="0">
                <a:latin typeface="+mj-lt"/>
              </a:rPr>
              <a:t>- jegyző; szomszédjogi per – bíróság</a:t>
            </a:r>
          </a:p>
          <a:p>
            <a:pPr algn="just"/>
            <a:endParaRPr lang="hu-HU" sz="1600" dirty="0" smtClean="0">
              <a:latin typeface="+mj-lt"/>
            </a:endParaRPr>
          </a:p>
          <a:p>
            <a:pPr algn="just"/>
            <a:r>
              <a:rPr lang="hu-HU" sz="1600" b="0" strike="noStrike" spc="-1" dirty="0" smtClean="0">
                <a:solidFill>
                  <a:srgbClr val="000000"/>
                </a:solidFill>
                <a:latin typeface="+mj-lt"/>
                <a:ea typeface="DejaVu Sans"/>
              </a:rPr>
              <a:t>Polgári Törvénykönyvről szóló 2013. évi V. törvény 5:8. § bekezdése, és a jegyző hatáskörébe tartozó birtokvédelmi eljárásról szóló 17/2015. (II. 16.) Korm. rendelet</a:t>
            </a:r>
            <a:endParaRPr lang="hu-HU" sz="1600" dirty="0">
              <a:latin typeface="+mj-lt"/>
            </a:endParaRPr>
          </a:p>
        </p:txBody>
      </p:sp>
    </p:spTree>
    <p:extLst>
      <p:ext uri="{BB962C8B-B14F-4D97-AF65-F5344CB8AC3E}">
        <p14:creationId xmlns:p14="http://schemas.microsoft.com/office/powerpoint/2010/main" xmlns="" val="1753177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églalap 5"/>
          <p:cNvSpPr/>
          <p:nvPr/>
        </p:nvSpPr>
        <p:spPr>
          <a:xfrm>
            <a:off x="407368" y="980728"/>
            <a:ext cx="11161240" cy="4385816"/>
          </a:xfrm>
          <a:prstGeom prst="rect">
            <a:avLst/>
          </a:prstGeom>
        </p:spPr>
        <p:txBody>
          <a:bodyPr wrap="square">
            <a:spAutoFit/>
          </a:bodyPr>
          <a:lstStyle/>
          <a:p>
            <a:pPr>
              <a:lnSpc>
                <a:spcPct val="150000"/>
              </a:lnSpc>
            </a:pPr>
            <a:r>
              <a:rPr lang="hu-HU" sz="2400" dirty="0" smtClean="0"/>
              <a:t>Állatvédelmi tárgyú bejelentés vizsgálható,  mint közérdekű </a:t>
            </a:r>
            <a:r>
              <a:rPr lang="hu-HU" sz="2400" dirty="0"/>
              <a:t>bejelentés, </a:t>
            </a:r>
            <a:r>
              <a:rPr lang="hu-HU" sz="2400" b="1" dirty="0"/>
              <a:t>panasz </a:t>
            </a:r>
            <a:r>
              <a:rPr lang="hu-HU" sz="2400" b="1" dirty="0" smtClean="0"/>
              <a:t>  </a:t>
            </a:r>
            <a:r>
              <a:rPr lang="hu-HU" sz="2400" dirty="0" smtClean="0"/>
              <a:t>( </a:t>
            </a:r>
            <a:r>
              <a:rPr lang="hu-HU" sz="2400" dirty="0"/>
              <a:t>pl. ugat a kutya, önsétáltató a szomszéd kutyája és ijesztgeti a járókelőket) </a:t>
            </a:r>
          </a:p>
          <a:p>
            <a:pPr>
              <a:lnSpc>
                <a:spcPct val="150000"/>
              </a:lnSpc>
            </a:pPr>
            <a:r>
              <a:rPr lang="hu-HU" sz="2400" dirty="0" smtClean="0"/>
              <a:t>Így</a:t>
            </a:r>
            <a:r>
              <a:rPr lang="hu-HU" sz="2400" b="1" dirty="0" smtClean="0"/>
              <a:t> </a:t>
            </a:r>
            <a:r>
              <a:rPr lang="hu-HU" sz="2400" dirty="0"/>
              <a:t>a kivizsgálás </a:t>
            </a:r>
            <a:r>
              <a:rPr lang="hu-HU" sz="2400" b="1" dirty="0"/>
              <a:t>30 napos ügyintézés – írásos tájékoztatást adunk a bejelentőnek az intézkedésről</a:t>
            </a:r>
            <a:endParaRPr lang="hu-HU" sz="2400" dirty="0"/>
          </a:p>
          <a:p>
            <a:pPr>
              <a:lnSpc>
                <a:spcPct val="150000"/>
              </a:lnSpc>
            </a:pPr>
            <a:r>
              <a:rPr lang="hu-HU" sz="2400" dirty="0"/>
              <a:t>Lehet vizsgálni teljes eljárásban, 60 nap  ügyintézési idővel, amikor a bejelentő </a:t>
            </a:r>
            <a:r>
              <a:rPr lang="hu-HU" sz="2400" b="1" dirty="0"/>
              <a:t>ügyfél</a:t>
            </a:r>
            <a:r>
              <a:rPr lang="hu-HU" sz="2400" dirty="0"/>
              <a:t>, </a:t>
            </a:r>
            <a:r>
              <a:rPr lang="hu-HU" sz="2400" dirty="0" smtClean="0"/>
              <a:t>(állatvédelmi szervezet) ekkor </a:t>
            </a:r>
            <a:r>
              <a:rPr lang="hu-HU" sz="2400" dirty="0"/>
              <a:t>megilletik az ügyféli jogok és az </a:t>
            </a:r>
            <a:r>
              <a:rPr lang="hu-HU" sz="2400" dirty="0" smtClean="0"/>
              <a:t>ügyben bírósági jogorvoslattal támadható döntést </a:t>
            </a:r>
            <a:r>
              <a:rPr lang="hu-HU" sz="2400" dirty="0"/>
              <a:t>kap.</a:t>
            </a:r>
          </a:p>
          <a:p>
            <a:pPr>
              <a:lnSpc>
                <a:spcPct val="150000"/>
              </a:lnSpc>
            </a:pPr>
            <a:endParaRPr lang="hu-HU" dirty="0"/>
          </a:p>
        </p:txBody>
      </p:sp>
      <p:pic>
        <p:nvPicPr>
          <p:cNvPr id="3" name="Tartalom helye 3"/>
          <p:cNvPicPr>
            <a:picLocks noGrp="1" noChangeAspect="1"/>
          </p:cNvPicPr>
          <p:nvPr>
            <p:ph/>
          </p:nvPr>
        </p:nvPicPr>
        <p:blipFill>
          <a:blip r:embed="rId2"/>
          <a:stretch>
            <a:fillRect/>
          </a:stretch>
        </p:blipFill>
        <p:spPr>
          <a:xfrm flipH="1">
            <a:off x="8400255" y="4515618"/>
            <a:ext cx="3482627" cy="2371640"/>
          </a:xfrm>
          <a:prstGeom prst="ellipse">
            <a:avLst/>
          </a:prstGeom>
          <a:ln>
            <a:noFill/>
          </a:ln>
          <a:effectLst>
            <a:softEdge rad="112500"/>
          </a:effectLst>
        </p:spPr>
      </p:pic>
    </p:spTree>
    <p:extLst>
      <p:ext uri="{BB962C8B-B14F-4D97-AF65-F5344CB8AC3E}">
        <p14:creationId xmlns:p14="http://schemas.microsoft.com/office/powerpoint/2010/main" xmlns="" val="556008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églalap 3"/>
          <p:cNvSpPr/>
          <p:nvPr/>
        </p:nvSpPr>
        <p:spPr>
          <a:xfrm>
            <a:off x="595274" y="1071546"/>
            <a:ext cx="11160100" cy="5491760"/>
          </a:xfrm>
          <a:prstGeom prst="rect">
            <a:avLst/>
          </a:prstGeom>
        </p:spPr>
        <p:txBody>
          <a:bodyPr wrap="square">
            <a:spAutoFit/>
          </a:bodyPr>
          <a:lstStyle/>
          <a:p>
            <a:r>
              <a:rPr lang="hu-HU" sz="2400" dirty="0"/>
              <a:t>Konkrét kérdés: </a:t>
            </a:r>
            <a:r>
              <a:rPr lang="hu-HU" sz="2400" i="1" dirty="0">
                <a:solidFill>
                  <a:srgbClr val="FF0000"/>
                </a:solidFill>
              </a:rPr>
              <a:t>póráz nélkül sétáltatott ebeknél milyen bírságot alkalmazzon</a:t>
            </a:r>
            <a:r>
              <a:rPr lang="hu-HU" sz="2400" dirty="0">
                <a:solidFill>
                  <a:srgbClr val="FF0000"/>
                </a:solidFill>
              </a:rPr>
              <a:t>?</a:t>
            </a:r>
          </a:p>
          <a:p>
            <a:endParaRPr lang="hu-HU" sz="2400" dirty="0">
              <a:solidFill>
                <a:srgbClr val="FF0000"/>
              </a:solidFill>
            </a:endParaRPr>
          </a:p>
          <a:p>
            <a:pPr algn="just">
              <a:lnSpc>
                <a:spcPct val="114000"/>
              </a:lnSpc>
            </a:pPr>
            <a:r>
              <a:rPr lang="hu-HU" sz="2400" spc="-1" dirty="0" smtClean="0">
                <a:solidFill>
                  <a:srgbClr val="000000"/>
                </a:solidFill>
              </a:rPr>
              <a:t>Első </a:t>
            </a:r>
            <a:r>
              <a:rPr lang="hu-HU" sz="2400" spc="-1" dirty="0">
                <a:solidFill>
                  <a:srgbClr val="000000"/>
                </a:solidFill>
              </a:rPr>
              <a:t>körben </a:t>
            </a:r>
            <a:r>
              <a:rPr lang="hu-HU" sz="2400" spc="-1" dirty="0" smtClean="0">
                <a:solidFill>
                  <a:srgbClr val="000000"/>
                </a:solidFill>
              </a:rPr>
              <a:t>lehetőség </a:t>
            </a:r>
            <a:r>
              <a:rPr lang="hu-HU" sz="2400" spc="-1" dirty="0">
                <a:solidFill>
                  <a:srgbClr val="000000"/>
                </a:solidFill>
              </a:rPr>
              <a:t>szerint </a:t>
            </a:r>
            <a:r>
              <a:rPr lang="hu-HU" sz="2400" b="1" spc="-1" dirty="0">
                <a:solidFill>
                  <a:srgbClr val="000000"/>
                </a:solidFill>
              </a:rPr>
              <a:t>figyelmeztetés</a:t>
            </a:r>
            <a:r>
              <a:rPr lang="hu-HU" sz="2400" spc="-1" dirty="0">
                <a:solidFill>
                  <a:srgbClr val="000000"/>
                </a:solidFill>
              </a:rPr>
              <a:t>, kötelezés legyen, ne </a:t>
            </a:r>
            <a:r>
              <a:rPr lang="hu-HU" sz="2400" spc="-1" dirty="0" smtClean="0">
                <a:solidFill>
                  <a:srgbClr val="000000"/>
                </a:solidFill>
              </a:rPr>
              <a:t>pénzbírság, a </a:t>
            </a:r>
            <a:r>
              <a:rPr lang="hu-HU" sz="2400" dirty="0" smtClean="0"/>
              <a:t>szankciók kiszabásánál a </a:t>
            </a:r>
            <a:r>
              <a:rPr lang="hu-HU" sz="2400" i="1" dirty="0" smtClean="0"/>
              <a:t>fokozatosság elvét </a:t>
            </a:r>
            <a:r>
              <a:rPr lang="hu-HU" sz="2400" dirty="0" smtClean="0"/>
              <a:t>tartsuk be. </a:t>
            </a:r>
            <a:r>
              <a:rPr lang="hu-HU" sz="2400" spc="-1" dirty="0" smtClean="0">
                <a:solidFill>
                  <a:srgbClr val="000000"/>
                </a:solidFill>
              </a:rPr>
              <a:t>A </a:t>
            </a:r>
            <a:r>
              <a:rPr lang="hu-HU" sz="2400" spc="-1" dirty="0">
                <a:solidFill>
                  <a:srgbClr val="000000"/>
                </a:solidFill>
              </a:rPr>
              <a:t>cél a helytelen állattartási gyakorlat megszüntetése</a:t>
            </a:r>
            <a:r>
              <a:rPr lang="hu-HU" sz="2400" spc="-1" dirty="0" smtClean="0">
                <a:solidFill>
                  <a:srgbClr val="000000"/>
                </a:solidFill>
              </a:rPr>
              <a:t>.</a:t>
            </a:r>
          </a:p>
          <a:p>
            <a:pPr algn="just">
              <a:lnSpc>
                <a:spcPct val="114000"/>
              </a:lnSpc>
            </a:pPr>
            <a:r>
              <a:rPr lang="hu-HU" sz="2400" spc="-1" dirty="0" smtClean="0">
                <a:solidFill>
                  <a:srgbClr val="000000"/>
                </a:solidFill>
              </a:rPr>
              <a:t> </a:t>
            </a:r>
          </a:p>
          <a:p>
            <a:pPr algn="just">
              <a:lnSpc>
                <a:spcPct val="114000"/>
              </a:lnSpc>
            </a:pPr>
            <a:r>
              <a:rPr lang="hu-HU" sz="2400" dirty="0" smtClean="0"/>
              <a:t>De: ellenőrizni kell a </a:t>
            </a:r>
            <a:r>
              <a:rPr lang="hu-HU" sz="2400" dirty="0" err="1" smtClean="0"/>
              <a:t>KSZNY-ben</a:t>
            </a:r>
            <a:r>
              <a:rPr lang="hu-HU" sz="2400" dirty="0" smtClean="0"/>
              <a:t>, hogy kapott-e már közigazgatási szankciót az állattartó (pl. a Járási Hivataltól), mert ha már volt ugyanolyan tényállású jogsértés miatt figyelmeztetése, akkor második körben bírságot kell alkalmazni.</a:t>
            </a:r>
          </a:p>
          <a:p>
            <a:pPr algn="just">
              <a:lnSpc>
                <a:spcPct val="114000"/>
              </a:lnSpc>
            </a:pPr>
            <a:endParaRPr lang="hu-HU" sz="2400" spc="-1" dirty="0" smtClean="0">
              <a:solidFill>
                <a:srgbClr val="000000"/>
              </a:solidFill>
            </a:endParaRPr>
          </a:p>
          <a:p>
            <a:pPr algn="just">
              <a:lnSpc>
                <a:spcPct val="150000"/>
              </a:lnSpc>
            </a:pPr>
            <a:r>
              <a:rPr lang="hu-HU" sz="2400" spc="-1" dirty="0" smtClean="0">
                <a:solidFill>
                  <a:srgbClr val="000000"/>
                </a:solidFill>
              </a:rPr>
              <a:t> Ha </a:t>
            </a:r>
            <a:r>
              <a:rPr lang="hu-HU" sz="2400" spc="-1" dirty="0">
                <a:solidFill>
                  <a:srgbClr val="000000"/>
                </a:solidFill>
              </a:rPr>
              <a:t>pénzbírságot szab ki 75000Ft legyen a bírság alapja, miután…..</a:t>
            </a:r>
          </a:p>
          <a:p>
            <a:pPr algn="just"/>
            <a:endParaRPr lang="hu-HU" sz="2400" spc="-1" dirty="0">
              <a:solidFill>
                <a:srgbClr val="000000"/>
              </a:solidFill>
            </a:endParaRPr>
          </a:p>
          <a:p>
            <a:endParaRPr lang="hu-HU" sz="2400" spc="-1" dirty="0"/>
          </a:p>
        </p:txBody>
      </p:sp>
    </p:spTree>
    <p:extLst>
      <p:ext uri="{BB962C8B-B14F-4D97-AF65-F5344CB8AC3E}">
        <p14:creationId xmlns:p14="http://schemas.microsoft.com/office/powerpoint/2010/main" xmlns="" val="3679113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p:nvPr>
        </p:nvSpPr>
        <p:spPr>
          <a:xfrm>
            <a:off x="479375" y="11380"/>
            <a:ext cx="10972440" cy="3977280"/>
          </a:xfrm>
        </p:spPr>
        <p:txBody>
          <a:bodyPr/>
          <a:lstStyle/>
          <a:p>
            <a:endParaRPr lang="hu-HU" dirty="0"/>
          </a:p>
          <a:p>
            <a:pPr marL="92075" algn="just">
              <a:lnSpc>
                <a:spcPct val="114000"/>
              </a:lnSpc>
            </a:pPr>
            <a:r>
              <a:rPr lang="hu-HU" dirty="0" smtClean="0"/>
              <a:t>  </a:t>
            </a:r>
            <a:r>
              <a:rPr lang="hu-HU" sz="2000" dirty="0" smtClean="0">
                <a:latin typeface="+mj-lt"/>
              </a:rPr>
              <a:t>Ávtv.43.§1b)</a:t>
            </a:r>
            <a:r>
              <a:rPr lang="hu-HU" sz="2000" baseline="30000" dirty="0" smtClean="0">
                <a:latin typeface="+mj-lt"/>
              </a:rPr>
              <a:t> </a:t>
            </a:r>
            <a:r>
              <a:rPr lang="hu-HU" sz="2000" dirty="0" smtClean="0">
                <a:latin typeface="+mj-lt"/>
              </a:rPr>
              <a:t>Az állatvédelmi bírság alapösszege hetvenötezer forint, ha az állatvédelmi bírság kiszabására okot adó jogsértés elszenvedője kedvtelésből tartott állat.</a:t>
            </a:r>
          </a:p>
          <a:p>
            <a:pPr marL="92075" algn="just">
              <a:lnSpc>
                <a:spcPct val="114000"/>
              </a:lnSpc>
            </a:pPr>
            <a:endParaRPr lang="hu-HU" sz="2000" dirty="0">
              <a:latin typeface="+mj-lt"/>
            </a:endParaRPr>
          </a:p>
          <a:p>
            <a:pPr marL="92075" algn="just">
              <a:lnSpc>
                <a:spcPct val="114000"/>
              </a:lnSpc>
            </a:pPr>
            <a:r>
              <a:rPr lang="hu-HU" sz="2000" dirty="0" smtClean="0">
                <a:latin typeface="+mj-lt"/>
              </a:rPr>
              <a:t>  Az állatvédelmi bírságról szóló 244/1998 </a:t>
            </a:r>
            <a:r>
              <a:rPr lang="hu-HU" sz="2000" dirty="0" err="1" smtClean="0">
                <a:latin typeface="+mj-lt"/>
              </a:rPr>
              <a:t>Korm.rendelet</a:t>
            </a:r>
            <a:r>
              <a:rPr lang="hu-HU" sz="2000" dirty="0" smtClean="0">
                <a:latin typeface="+mj-lt"/>
              </a:rPr>
              <a:t> 1. melléklete akként fogalmaz, hogy a bírság kiszabására okot adó jogsértés elszenvedője az az „állatkategória”, mely szerepet játszik az eljárásban, hiszen az állatvédelmi hatósági eljárás „szükségszerű eleme” az állati jelenlét. Ha a szorzó meghatározásához az f) pont kerül kiválasztásra, akkor a75000Ft-os alapbírságból kell kiindulni a bírság tételes mértékének meghatározásakor.</a:t>
            </a:r>
          </a:p>
          <a:p>
            <a:endParaRPr lang="hu-HU" dirty="0"/>
          </a:p>
        </p:txBody>
      </p:sp>
      <p:pic>
        <p:nvPicPr>
          <p:cNvPr id="4" name="Kép 3"/>
          <p:cNvPicPr>
            <a:picLocks noChangeAspect="1"/>
          </p:cNvPicPr>
          <p:nvPr/>
        </p:nvPicPr>
        <p:blipFill>
          <a:blip r:embed="rId3"/>
          <a:stretch>
            <a:fillRect/>
          </a:stretch>
        </p:blipFill>
        <p:spPr>
          <a:xfrm>
            <a:off x="2386978" y="3627314"/>
            <a:ext cx="7157235" cy="3205534"/>
          </a:xfrm>
          <a:prstGeom prst="rect">
            <a:avLst/>
          </a:prstGeom>
        </p:spPr>
      </p:pic>
    </p:spTree>
    <p:extLst>
      <p:ext uri="{BB962C8B-B14F-4D97-AF65-F5344CB8AC3E}">
        <p14:creationId xmlns:p14="http://schemas.microsoft.com/office/powerpoint/2010/main" xmlns="" val="3692992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p:nvPr>
        </p:nvSpPr>
        <p:spPr>
          <a:xfrm>
            <a:off x="452398" y="1071546"/>
            <a:ext cx="10972440" cy="5033120"/>
          </a:xfrm>
        </p:spPr>
        <p:txBody>
          <a:bodyPr>
            <a:normAutofit fontScale="92500" lnSpcReduction="10000"/>
          </a:bodyPr>
          <a:lstStyle/>
          <a:p>
            <a:pPr algn="just"/>
            <a:r>
              <a:rPr lang="hu-HU" sz="2400" i="1" dirty="0" smtClean="0">
                <a:solidFill>
                  <a:srgbClr val="FF0000"/>
                </a:solidFill>
                <a:latin typeface="+mn-lt"/>
              </a:rPr>
              <a:t>Eb által okozott sérülést minden esetben pl. csekély sérülést okozó karmolás esetében is jelezzék a </a:t>
            </a:r>
            <a:r>
              <a:rPr lang="hu-HU" sz="2400" i="1" dirty="0" err="1" smtClean="0">
                <a:solidFill>
                  <a:srgbClr val="FF0000"/>
                </a:solidFill>
                <a:latin typeface="+mn-lt"/>
              </a:rPr>
              <a:t>KH-nak</a:t>
            </a:r>
            <a:r>
              <a:rPr lang="hu-HU" sz="2400" i="1" dirty="0" smtClean="0">
                <a:solidFill>
                  <a:srgbClr val="FF0000"/>
                </a:solidFill>
                <a:latin typeface="+mn-lt"/>
              </a:rPr>
              <a:t>?</a:t>
            </a:r>
          </a:p>
          <a:p>
            <a:endParaRPr lang="hu-HU" sz="2400" i="1" dirty="0">
              <a:solidFill>
                <a:srgbClr val="FF0000"/>
              </a:solidFill>
              <a:latin typeface="+mj-lt"/>
            </a:endParaRPr>
          </a:p>
          <a:p>
            <a:endParaRPr lang="hu-HU" sz="2400" i="1" dirty="0" smtClean="0">
              <a:solidFill>
                <a:srgbClr val="FF0000"/>
              </a:solidFill>
              <a:latin typeface="+mj-lt"/>
            </a:endParaRPr>
          </a:p>
          <a:p>
            <a:pPr marL="216000" indent="-216000" algn="just">
              <a:lnSpc>
                <a:spcPct val="115000"/>
              </a:lnSpc>
              <a:spcBef>
                <a:spcPts val="286"/>
              </a:spcBef>
              <a:spcAft>
                <a:spcPts val="286"/>
              </a:spcAft>
              <a:buClr>
                <a:srgbClr val="000000"/>
              </a:buClr>
              <a:buFont typeface="StarSymbol"/>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400" spc="-1" dirty="0" smtClean="0">
                <a:solidFill>
                  <a:srgbClr val="000000"/>
                </a:solidFill>
              </a:rPr>
              <a:t>41/2010. (II. 26.) Korm. rendelet a kedvtelésből tartott állatok tartásáról és forgalmazásáról 17/C. § (1)  alapján ha jegyző arról értesül, hogy eb a rendelet 4. számú melléklete szerinti </a:t>
            </a:r>
            <a:r>
              <a:rPr lang="hu-HU" sz="2400" b="1" spc="-1" dirty="0" smtClean="0">
                <a:solidFill>
                  <a:srgbClr val="000000"/>
                </a:solidFill>
              </a:rPr>
              <a:t>sérülést okozott </a:t>
            </a:r>
            <a:r>
              <a:rPr lang="hu-HU" sz="2400" spc="-1" dirty="0" smtClean="0">
                <a:solidFill>
                  <a:srgbClr val="000000"/>
                </a:solidFill>
              </a:rPr>
              <a:t>(akár karmolás is), arról </a:t>
            </a:r>
            <a:r>
              <a:rPr lang="hu-HU" sz="2400" b="1" spc="-1" dirty="0" smtClean="0">
                <a:solidFill>
                  <a:srgbClr val="000000"/>
                </a:solidFill>
              </a:rPr>
              <a:t>köteles írásban értesíteni - köz és állategészségügyi okok miatt - </a:t>
            </a:r>
            <a:r>
              <a:rPr lang="hu-HU" sz="2400" spc="-1" dirty="0" smtClean="0">
                <a:solidFill>
                  <a:srgbClr val="000000"/>
                </a:solidFill>
              </a:rPr>
              <a:t>a sérülés keletkezésének helye szerint illetékes </a:t>
            </a:r>
            <a:r>
              <a:rPr lang="hu-HU" sz="2400" b="1" spc="-1" dirty="0" smtClean="0">
                <a:solidFill>
                  <a:srgbClr val="000000"/>
                </a:solidFill>
              </a:rPr>
              <a:t>járási</a:t>
            </a:r>
            <a:r>
              <a:rPr lang="hu-HU" sz="2400" spc="-1" dirty="0" smtClean="0">
                <a:solidFill>
                  <a:srgbClr val="000000"/>
                </a:solidFill>
              </a:rPr>
              <a:t> állategészségügyi hivatalt. (</a:t>
            </a:r>
            <a:r>
              <a:rPr lang="hu-HU" sz="2400" i="1" dirty="0" smtClean="0"/>
              <a:t>Az okozott sérülés mértékének megítélése nem a jegyző kompetenciája.)</a:t>
            </a:r>
            <a:endParaRPr lang="hu-HU" sz="2400" i="1" spc="-1" dirty="0" smtClean="0">
              <a:solidFill>
                <a:srgbClr val="000000"/>
              </a:solidFill>
            </a:endParaRPr>
          </a:p>
          <a:p>
            <a:pPr marL="216000" indent="-216000" algn="just">
              <a:lnSpc>
                <a:spcPct val="115000"/>
              </a:lnSpc>
              <a:spcBef>
                <a:spcPts val="286"/>
              </a:spcBef>
              <a:spcAft>
                <a:spcPts val="286"/>
              </a:spcAft>
              <a:buClr>
                <a:srgbClr val="000000"/>
              </a:buClr>
              <a:buFont typeface="StarSymbol"/>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hu-HU" sz="2400" spc="-1" dirty="0">
              <a:solidFill>
                <a:srgbClr val="000000"/>
              </a:solidFill>
            </a:endParaRPr>
          </a:p>
          <a:p>
            <a:pPr marL="216000" indent="-216000" algn="just">
              <a:lnSpc>
                <a:spcPct val="115000"/>
              </a:lnSpc>
              <a:spcBef>
                <a:spcPts val="286"/>
              </a:spcBef>
              <a:spcAft>
                <a:spcPts val="286"/>
              </a:spcAft>
              <a:buClr>
                <a:srgbClr val="000000"/>
              </a:buClr>
              <a:buFont typeface="StarSymbol"/>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hu-HU" sz="2400" spc="-1" dirty="0" smtClean="0">
                <a:solidFill>
                  <a:srgbClr val="000000"/>
                </a:solidFill>
              </a:rPr>
              <a:t>41/2010. (II. 26.) Korm. Rendelet 17/D § alapján a </a:t>
            </a:r>
            <a:r>
              <a:rPr lang="hu-HU" sz="2400" b="1" spc="-1" dirty="0" smtClean="0">
                <a:solidFill>
                  <a:srgbClr val="000000"/>
                </a:solidFill>
              </a:rPr>
              <a:t>jegyző kérheti </a:t>
            </a:r>
            <a:r>
              <a:rPr lang="hu-HU" sz="2400" spc="-1" dirty="0" smtClean="0">
                <a:solidFill>
                  <a:srgbClr val="000000"/>
                </a:solidFill>
              </a:rPr>
              <a:t>a járási hivataltól az </a:t>
            </a:r>
            <a:r>
              <a:rPr lang="hu-HU" sz="2400" b="1" spc="-1" dirty="0" smtClean="0">
                <a:solidFill>
                  <a:srgbClr val="000000"/>
                </a:solidFill>
              </a:rPr>
              <a:t>eb egyedi veszélyessé minősítését</a:t>
            </a:r>
            <a:r>
              <a:rPr lang="hu-HU" sz="2400" spc="-1" dirty="0" smtClean="0">
                <a:solidFill>
                  <a:srgbClr val="000000"/>
                </a:solidFill>
              </a:rPr>
              <a:t> (ha az eb sérülést okozott vagy pszichikai állapota alapján feltételezhető, hogy az embernek fizikai sérülést okozhat)</a:t>
            </a:r>
            <a:endParaRPr lang="hu-HU" sz="2400" spc="-1" dirty="0" smtClean="0"/>
          </a:p>
          <a:p>
            <a:endParaRPr lang="hu-HU" sz="2400" i="1" dirty="0">
              <a:solidFill>
                <a:srgbClr val="FF0000"/>
              </a:solidFill>
              <a:latin typeface="+mj-lt"/>
            </a:endParaRPr>
          </a:p>
          <a:p>
            <a:endParaRPr lang="hu-HU" sz="2400" i="1" dirty="0" smtClean="0">
              <a:solidFill>
                <a:srgbClr val="FF0000"/>
              </a:solidFill>
              <a:latin typeface="+mj-lt"/>
            </a:endParaRPr>
          </a:p>
          <a:p>
            <a:endParaRPr lang="hu-HU" sz="2400" i="1" dirty="0" smtClean="0">
              <a:solidFill>
                <a:srgbClr val="FF0000"/>
              </a:solidFill>
              <a:latin typeface="+mj-lt"/>
            </a:endParaRPr>
          </a:p>
          <a:p>
            <a:endParaRPr lang="hu-HU" i="1" dirty="0" smtClean="0">
              <a:solidFill>
                <a:srgbClr val="FF0000"/>
              </a:solidFill>
              <a:latin typeface="+mj-lt"/>
            </a:endParaRPr>
          </a:p>
        </p:txBody>
      </p:sp>
    </p:spTree>
    <p:extLst>
      <p:ext uri="{BB962C8B-B14F-4D97-AF65-F5344CB8AC3E}">
        <p14:creationId xmlns:p14="http://schemas.microsoft.com/office/powerpoint/2010/main" xmlns="" val="277815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1610</TotalTime>
  <Words>1201</Words>
  <Application>Microsoft Office PowerPoint</Application>
  <PresentationFormat>Egyéni</PresentationFormat>
  <Paragraphs>108</Paragraphs>
  <Slides>12</Slides>
  <Notes>9</Notes>
  <HiddenSlides>0</HiddenSlides>
  <MMClips>0</MMClips>
  <ScaleCrop>false</ScaleCrop>
  <HeadingPairs>
    <vt:vector size="4" baseType="variant">
      <vt:variant>
        <vt:lpstr>Téma</vt:lpstr>
      </vt:variant>
      <vt:variant>
        <vt:i4>3</vt:i4>
      </vt:variant>
      <vt:variant>
        <vt:lpstr>Diacímek</vt:lpstr>
      </vt:variant>
      <vt:variant>
        <vt:i4>12</vt:i4>
      </vt:variant>
    </vt:vector>
  </HeadingPairs>
  <TitlesOfParts>
    <vt:vector size="15" baseType="lpstr">
      <vt:lpstr>Office Theme</vt:lpstr>
      <vt:lpstr>Office Theme</vt:lpstr>
      <vt:lpstr>Office Theme</vt:lpstr>
      <vt:lpstr>1. dia</vt:lpstr>
      <vt:lpstr>2. dia</vt:lpstr>
      <vt:lpstr>3. dia</vt:lpstr>
      <vt:lpstr>4. dia</vt:lpstr>
      <vt:lpstr>5. dia</vt:lpstr>
      <vt:lpstr>6. dia</vt:lpstr>
      <vt:lpstr>7. dia</vt:lpstr>
      <vt:lpstr>8. dia</vt:lpstr>
      <vt:lpstr>9. dia</vt:lpstr>
      <vt:lpstr>10. dia</vt:lpstr>
      <vt:lpstr>11. dia</vt:lpstr>
      <vt:lpstr>12. dia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IRODAI</dc:creator>
  <cp:lastModifiedBy>lukacsnek</cp:lastModifiedBy>
  <cp:revision>140</cp:revision>
  <cp:lastPrinted>2022-05-04T13:54:16Z</cp:lastPrinted>
  <dcterms:created xsi:type="dcterms:W3CDTF">2022-04-29T19:30:48Z</dcterms:created>
  <dcterms:modified xsi:type="dcterms:W3CDTF">2023-04-25T05:52:56Z</dcterms:modified>
  <dc:language>hu-HU</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3</vt:i4>
  </property>
  <property fmtid="{D5CDD505-2E9C-101B-9397-08002B2CF9AE}" pid="3" name="PresentationFormat">
    <vt:lpwstr>Egyéni</vt:lpwstr>
  </property>
  <property fmtid="{D5CDD505-2E9C-101B-9397-08002B2CF9AE}" pid="4" name="Slides">
    <vt:i4>9</vt:i4>
  </property>
</Properties>
</file>