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77" r:id="rId7"/>
    <p:sldId id="263" r:id="rId8"/>
    <p:sldId id="266" r:id="rId9"/>
    <p:sldId id="276" r:id="rId10"/>
    <p:sldId id="275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6318AA88-2119-4BEC-90CF-AAAF07CC7174}">
          <p14:sldIdLst>
            <p14:sldId id="256"/>
            <p14:sldId id="257"/>
            <p14:sldId id="260"/>
            <p14:sldId id="261"/>
            <p14:sldId id="262"/>
            <p14:sldId id="277"/>
            <p14:sldId id="263"/>
            <p14:sldId id="266"/>
            <p14:sldId id="276"/>
            <p14:sldId id="275"/>
            <p14:sldId id="278"/>
          </p14:sldIdLst>
        </p14:section>
        <p14:section name="Névtelen szakasz" id="{E604C243-2E20-473B-9D7E-0C7A0575A7B2}">
          <p14:sldIdLst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vemkh.foldhivatal@veszprem.gov.h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311124" y="2639665"/>
            <a:ext cx="7766936" cy="1646302"/>
          </a:xfrm>
        </p:spPr>
        <p:txBody>
          <a:bodyPr/>
          <a:lstStyle/>
          <a:p>
            <a:pPr algn="ctr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földforgalmi törvény 2023. január 1-jétől hatályos módosítása;</a:t>
            </a:r>
            <a:b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föld adásvételekkel összefüggő</a:t>
            </a:r>
            <a:b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fontosabb változások</a:t>
            </a:r>
            <a:r>
              <a:rPr lang="hu-H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hu-HU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Előadó: dr. </a:t>
            </a:r>
            <a:r>
              <a:rPr lang="hu-HU" sz="1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Bita</a:t>
            </a:r>
            <a:r>
              <a:rPr lang="hu-HU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József főosztályvezető</a:t>
            </a:r>
          </a:p>
          <a:p>
            <a:pPr algn="ctr"/>
            <a:r>
              <a:rPr lang="hu-HU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Veszprém </a:t>
            </a:r>
            <a:r>
              <a:rPr lang="hu-HU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hu-HU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ármegyei Kormányhivatal</a:t>
            </a:r>
          </a:p>
          <a:p>
            <a:pPr algn="ctr"/>
            <a:r>
              <a:rPr lang="hu-HU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Földhivatali Főosztály</a:t>
            </a:r>
          </a:p>
          <a:p>
            <a:pPr algn="ctr"/>
            <a:endParaRPr lang="hu-HU" sz="2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sz="2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28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jogosultsági feltételként előírt kötelezettség-vállalások és</a:t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kötelező nyilatkozatok megtételének módja</a:t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(az </a:t>
            </a:r>
            <a:r>
              <a:rPr lang="hu-H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új 14/A. §-a)</a:t>
            </a:r>
            <a:endParaRPr lang="hu-H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kiegészült az új 14/A. §-</a:t>
            </a:r>
            <a:r>
              <a:rPr lang="hu-H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</a:t>
            </a:r>
            <a:r>
              <a:rPr lang="hu-H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hu-HU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13-15. §-</a:t>
            </a:r>
            <a:r>
              <a:rPr lang="hu-HU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aiban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jogosultsági feltételként előírt kötelezettség-vállalásokat és nyilatkozatokat, továbbá a megjelölt elővásárlási jogosultsághoz kapcsolódó, előírt kötelezettség-vállalásokat és jognyilatkozatokat a szerző fél (pl. a vevő, a szerző cserepartner, az elbirtokló fél) tekintetében </a:t>
            </a:r>
            <a:r>
              <a:rPr lang="hu-HU" sz="2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tulajdonjog átruházásról szóló </a:t>
            </a:r>
            <a:r>
              <a:rPr lang="hu-HU" sz="2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szerződés tartalmazza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technikai jellegű 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módosítás lényege, hogy a fenti tartalmú kötelező nyilatkozatok (és előírt kötelezettség-vállalások) jelenleg külön okiratba foglaltan szabályszerűen már nem tehetők meg.</a:t>
            </a:r>
            <a:endParaRPr lang="hu-H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07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az adásvétel tárgyát képező földet</a:t>
            </a:r>
            <a:b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földhasználati szerződés is érinti…</a:t>
            </a:r>
            <a:r>
              <a:rPr lang="hu-H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0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új </a:t>
            </a:r>
            <a: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15/A</a:t>
            </a:r>
            <a:r>
              <a:rPr lang="hu-H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§-a)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 új rendelkezés: 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van az adásvétel tárgyát képező földre vonatkozó hatályos (vagy érvényesen létrejött, de még nem hatályos) földhasználati szerződés, akkor </a:t>
            </a:r>
            <a:r>
              <a:rPr lang="hu-HU" sz="1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föld adásvételi szerződésben </a:t>
            </a:r>
            <a:r>
              <a:rPr lang="hu-HU" sz="17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kötelezően</a:t>
            </a:r>
            <a:r>
              <a:rPr lang="hu-HU" sz="1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fel kell tüntetni:</a:t>
            </a:r>
          </a:p>
          <a:p>
            <a:pPr algn="just"/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földhasználat </a:t>
            </a:r>
            <a:r>
              <a:rPr lang="hu-HU" sz="17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időtartamát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és</a:t>
            </a:r>
          </a:p>
          <a:p>
            <a:pPr algn="just"/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földhasználat </a:t>
            </a:r>
            <a:r>
              <a:rPr lang="hu-HU" sz="17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ellenértékét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Tehát az adásvételi szerződésben az ügyvédnek (közjegyzőnek) </a:t>
            </a:r>
            <a:r>
              <a:rPr lang="hu-HU" sz="17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 azt a tényt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kell rögzítenie, hogy a vevő átvette, látta, elolvasta a földhasználati szerződést!</a:t>
            </a:r>
          </a:p>
          <a:p>
            <a:pPr algn="just"/>
            <a:r>
              <a:rPr lang="hu-HU" sz="1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Lényeges: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mezőgazdasági </a:t>
            </a: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gazgatási szerv </a:t>
            </a:r>
            <a:r>
              <a:rPr lang="hu-HU" sz="17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valamennyi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földforgalmi jóváhagyási eljárásban vizsgálja, hogy az adásvétel tárgyára van-e bejelentett földhasználat. Amennyiben igen, de az adásvétel okirata nem tartalmazza a haszonbérlet időtartamát és ellenértékét, akkor az eljáró hatóság </a:t>
            </a:r>
            <a:r>
              <a:rPr lang="hu-HU" sz="17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megtagadja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föld adásvételi szerződés jóváhagyását (így az nem léphet hatályba sem).</a:t>
            </a:r>
          </a:p>
          <a:p>
            <a:pPr algn="just"/>
            <a:endParaRPr lang="hu-H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73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23-24. §-</a:t>
            </a:r>
            <a:r>
              <a:rPr lang="hu-H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közzététel elrendelésével egyidejűleg megkeresés</a:t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szerződés benyújtása tényének ingatlannyilvántartásban történő feljegyzése iránt</a:t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sz="1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Részben új előírások: </a:t>
            </a:r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aláírt adásvételi szerződést először nem a jegyzőhöz kell megküldeni, hanem a mg. </a:t>
            </a:r>
            <a:r>
              <a:rPr lang="hu-HU" sz="1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u-HU" sz="17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gazg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szervhez, amely 15 (tizenöt) napon belül elvégzi a jogügylet előzetes vizsgálatát. Ez alapján az eljáró hatóság:</a:t>
            </a:r>
          </a:p>
          <a:p>
            <a:pPr algn="just"/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jóváhagyást </a:t>
            </a:r>
            <a:r>
              <a:rPr lang="hu-HU" sz="17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megtagadó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határozatot hoz, vagy</a:t>
            </a:r>
          </a:p>
          <a:p>
            <a:pPr algn="just"/>
            <a:r>
              <a:rPr lang="hu-HU" sz="17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végzésben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megállapítja az adásvételi szerződés közzétételre való alkalmasságát, elrendeli annak (hirdetményi) közzétételét, valamint</a:t>
            </a:r>
          </a:p>
          <a:p>
            <a:pPr algn="just"/>
            <a:r>
              <a:rPr lang="hu-H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gyidejűleg megkeresi az ingatlanügyi hatóságot a szerződés benyújtása tényének ingatlan-nyilvántartásban történő feljegyzése iránt.</a:t>
            </a:r>
          </a:p>
          <a:p>
            <a:pPr algn="just"/>
            <a:r>
              <a:rPr lang="hu-HU" sz="1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jegyző által</a:t>
            </a:r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hirdetményi közlés (60 nap) után </a:t>
            </a:r>
            <a:r>
              <a:rPr lang="hu-HU" sz="1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visszaküldött jogügylet további sorsa (3 lehetséges „forgatókönyv”):</a:t>
            </a:r>
          </a:p>
          <a:p>
            <a:pPr algn="just"/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utólagos jóváhagyás megtagadás (a gyakorlatban viszonylag ritka);</a:t>
            </a:r>
          </a:p>
          <a:p>
            <a:pPr algn="just"/>
            <a:r>
              <a:rPr lang="hu-H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ismételt közzététel, ha a hirdetményi közlés szabályossága aggályos (korábban jóváhagyás megtagadás volt a jogkövetkezménye);</a:t>
            </a:r>
            <a:endParaRPr lang="hu-HU" sz="1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73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60 napos hirdetményi közlés után</a:t>
            </a:r>
            <a:br>
              <a:rPr lang="hu-HU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visszaküldött jogügyletek </a:t>
            </a:r>
            <a:r>
              <a:rPr lang="hu-HU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további </a:t>
            </a:r>
            <a:r>
              <a:rPr lang="hu-HU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„sorsa” 2.</a:t>
            </a:r>
            <a:r>
              <a:rPr lang="hu-HU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forgatókönyv: 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helyi földbizottság megkeresése állásfoglalás kialakítása érdekében (a Nemzeti Agrárgazdasági Kamarának /NAK/ 30 napon belül írásban állást kell foglalnia).</a:t>
            </a:r>
          </a:p>
          <a:p>
            <a:pPr algn="just"/>
            <a:r>
              <a:rPr lang="hu-H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NAK állásfoglalása birtokában az eljáró hatóság:</a:t>
            </a: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érdemben dönt a jogügylet jóváhagyásáról, vagy</a:t>
            </a: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bizonyítást folytat a döntéshozatalhoz szükséges tényállás tisztázása, megállapítása érdekében.</a:t>
            </a: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Amennyiben a föld adásvételi szerződésben rögzített </a:t>
            </a:r>
            <a:r>
              <a:rPr lang="hu-HU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vételár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alapos indok nélkül – túlzottan magas (pl. a helyben kialakult átlagos vételárat 50 %-</a:t>
            </a:r>
            <a:r>
              <a:rPr lang="hu-H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túllépi), akkor az eljáró hatóság bizonyítást folytathat e körben is (így pl. felhívhatja a szerződő feleket nyilatkozattételre</a:t>
            </a:r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szakvéleményt, értéktanúsítványt vagy értékbizonyítványt szerezhet be).  </a:t>
            </a:r>
            <a:endParaRPr lang="hu-H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37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24. § (3) bekezdés h) pont ha) alpontja –</a:t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„helyben szokásos átlagos forgalmi érték” vizsgálata</a:t>
            </a:r>
            <a:endParaRPr lang="hu-H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Ellenérték: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szerződéskötés évét megelőző naptári évben kialakult </a:t>
            </a:r>
            <a:r>
              <a:rPr lang="hu-H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helyben szokásos átlagos forgalmi értéket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10 %-</a:t>
            </a:r>
            <a:r>
              <a:rPr lang="hu-HU" sz="1600" u="sng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hu-HU" sz="1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meghaladó mértékben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nem haladhatja meg – alapos indok nélkül – a föld jogügylet szerinti ellenértéke (vételára).</a:t>
            </a:r>
          </a:p>
          <a:p>
            <a:pPr algn="just"/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Lényege: A föld „jövedelemtermelő képessége” helyébe a „helyben szokásos átlagos forgalmi érték” lép.</a:t>
            </a:r>
          </a:p>
          <a:p>
            <a:pPr algn="just"/>
            <a:r>
              <a:rPr lang="hu-H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föld „előnyös tulajdonságai”: 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felsorolja ezeket (pl.: a föld kedvező alakja, fekvése, megközelíthetősége, öntözhetősége, </a:t>
            </a:r>
            <a:r>
              <a:rPr lang="hu-H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kerítettsége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hu-HU" sz="1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 vehetők figyelembe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viszont a bizonytalan jövőbeni események és a vevő elhatározásától vagy kockázatvállalásától függő körülmények (vö.: az </a:t>
            </a:r>
            <a:r>
              <a:rPr lang="hu-H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24. § (5) bekezdésével.)</a:t>
            </a:r>
            <a:endParaRPr lang="hu-H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 az új jogszabályi rendelkezés </a:t>
            </a:r>
            <a:r>
              <a:rPr lang="hu-H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2023. május 1-jén</a:t>
            </a:r>
            <a:r>
              <a:rPr lang="hu-H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lép hatályba.</a:t>
            </a:r>
          </a:p>
          <a:p>
            <a:pPr algn="just"/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Gyakorlati jelentősége: az Agrárgazdasági Kamara a jövőben vizsgálni fogja a 10 %-</a:t>
            </a:r>
            <a:r>
              <a:rPr lang="hu-H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meghaladó mértékű ellenértékeket, és állást foglalhat a jogügylet nem támogatása mellett!</a:t>
            </a:r>
          </a:p>
          <a:p>
            <a:pPr algn="just"/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átlagos forgalmi értéktől való </a:t>
            </a:r>
            <a:r>
              <a:rPr lang="hu-HU" sz="16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eltérés okát</a:t>
            </a:r>
            <a:r>
              <a:rPr lang="hu-H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szerződésben igazolni 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kell!</a:t>
            </a:r>
            <a:endParaRPr lang="hu-H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65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spekulatív földszerzés vizsgálata</a:t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23/A. § (1) bekezdés b) pontja)</a:t>
            </a:r>
            <a:endParaRPr lang="hu-H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Vizsgálni kell, hogy:</a:t>
            </a: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földet megszerezni kívánó felek mennyiben rendelkeznek földműveléshez szükséges termelőeszközökkel, továbbá azt, hogy</a:t>
            </a: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adott földszerzés nem elsősorban arra irányul-e, hogy a későbbiekben a szerző fél kedvezőbb elővásárlási jogot (előhaszonbérleti jogot) tudjon érvényesíteni.</a:t>
            </a: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NAK korábban is vizsgálta a „felhalmozási célú”, illetve „spekulatív” földszerzések eseteit, azonban ennek a vizsgálati szempontnak nem volt kifejezetten „nevesített” jogszabályi alapja. (A spekulatív földszerzések megelőzése a 2019. évtől szerepel az </a:t>
            </a:r>
            <a:r>
              <a:rPr lang="hu-H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Fftv-ben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célkitűzésként.)</a:t>
            </a: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Várhatóan </a:t>
            </a:r>
            <a:r>
              <a:rPr lang="hu-H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hatékonyabb fellépést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biztosít a nem kívánt spekulatív földszerzések ellen. </a:t>
            </a:r>
            <a:endParaRPr lang="hu-H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14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közös tulajdonban álló föld elbirtoklása</a:t>
            </a:r>
            <a:r>
              <a:rPr lang="hu-H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33. § (5)-(6) bekezdése)</a:t>
            </a:r>
            <a:endParaRPr lang="hu-H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sztatlan közös tulajdonban álló föld </a:t>
            </a:r>
            <a:r>
              <a:rPr lang="hu-H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kizárólag teljes egészében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birtokolható el, </a:t>
            </a:r>
            <a:r>
              <a:rPr lang="hu-HU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kivéve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jogcímes elbirtoklás esetét. (A jogcímes elbirtoklás a </a:t>
            </a:r>
            <a:r>
              <a:rPr lang="hu-H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Ptk-ban</a:t>
            </a:r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szabályozott jogintézmény.)</a:t>
            </a: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osztatlan közös tulajdonú föld egészének/egy részének tulajdonosi elismerésen alapuló elbirtoklása csak akkor lehetséges, ha az elbirtoklást az ingatlan valamennyi tulajdonosa elismeri.</a:t>
            </a:r>
          </a:p>
          <a:p>
            <a:pPr algn="just"/>
            <a:r>
              <a:rPr lang="hu-H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(Korábbi változás, de fontos: jogcímes elbirtoklásnak csak hatósági jóváhagyással rendelkező alapszerződés alapján van helye!)</a:t>
            </a:r>
          </a:p>
          <a:p>
            <a:pPr algn="just"/>
            <a:endParaRPr lang="hu-HU" sz="1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50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Föld árverés szabályai</a:t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35. § (3) </a:t>
            </a:r>
            <a:r>
              <a:rPr lang="hu-H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bekezése</a:t>
            </a: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hu-H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Mező- és erdőgazdasági </a:t>
            </a:r>
            <a:r>
              <a:rPr lang="hu-H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hasznosítású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földek esetében </a:t>
            </a:r>
            <a:r>
              <a:rPr lang="hu-H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nincsen elektronikus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árverés! 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(Alkalmazandó jogszabály: a 191/2014. (VII. 31.) Korm. rendelet is.)</a:t>
            </a:r>
            <a:endParaRPr lang="hu-HU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Nincsen árverésen kívüli értékesítés.</a:t>
            </a: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Nincs végrehajtást kérő általi átvétel sem.</a:t>
            </a: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Feltétel: az </a:t>
            </a:r>
            <a:r>
              <a:rPr lang="hu-H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18. § (1) bekezdés e) pontja szerinti, legfeljebb 20 km-es távolság.</a:t>
            </a: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tulajdonszerzési képesség igazolása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(földhivatali hatósági bizonyítvány) mellett teljes bizonyító erejű magánokiratba/közokiratba foglalt </a:t>
            </a:r>
            <a:r>
              <a:rPr lang="hu-HU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nyilatkozatokat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kell tenni (az </a:t>
            </a:r>
            <a:r>
              <a:rPr lang="hu-H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13-15. §-</a:t>
            </a:r>
            <a:r>
              <a:rPr lang="hu-H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aiban</a:t>
            </a:r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előírtakról).</a:t>
            </a:r>
          </a:p>
          <a:p>
            <a:pPr algn="just"/>
            <a:r>
              <a:rPr lang="hu-H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(Megjegyzés: az </a:t>
            </a:r>
            <a:r>
              <a:rPr lang="hu-HU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állami tulajdonú</a:t>
            </a:r>
            <a:r>
              <a:rPr lang="hu-H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földek árverés útján történő értékesítését külön jogszabályok rendezik /</a:t>
            </a:r>
            <a:r>
              <a:rPr lang="hu-HU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Nfatv</a:t>
            </a:r>
            <a:r>
              <a:rPr lang="hu-H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262/2010. (XI. 17.) Korm. rendelet/.)</a:t>
            </a:r>
          </a:p>
        </p:txBody>
      </p:sp>
    </p:spTree>
    <p:extLst>
      <p:ext uri="{BB962C8B-B14F-4D97-AF65-F5344CB8AC3E}">
        <p14:creationId xmlns:p14="http://schemas.microsoft.com/office/powerpoint/2010/main" val="245944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leggyakrabban előforduló okirati hiányosságok, hibák</a:t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(adathiány, hiányos tartalmú vagy ellentmondásos a jognyilatkozat)</a:t>
            </a:r>
            <a:endParaRPr lang="hu-H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Adathiány: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hu-H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Fétv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13. §-</a:t>
            </a:r>
            <a:r>
              <a:rPr lang="hu-H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hu-H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felsorolt valamennyi adat feltüntetése kötelező a szerződésben, valamint az elővásárlásra jogosult elfogadó  jognyilatkozatában.</a:t>
            </a:r>
          </a:p>
          <a:p>
            <a:pPr algn="just"/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 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elegendő tehát, ha az adat(ok) csak a csatolt mellékletben szerepel(</a:t>
            </a:r>
            <a:r>
              <a:rPr lang="hu-H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de az sem, ha az okirat a melléklet(</a:t>
            </a:r>
            <a:r>
              <a:rPr lang="hu-H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tartalmára hivatkozik!</a:t>
            </a:r>
          </a:p>
          <a:p>
            <a:pPr algn="just"/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agrárkamarai tagsági azonosító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hiánya: jóváhagyás megtagadási ok, mivel a </a:t>
            </a:r>
            <a:r>
              <a:rPr lang="hu-H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Fétv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13. § (2) bekezdése alapján az okiratban külön fel kell tüntetni a vevő/szerző fél agrárkamarai tagsági azonosítóját, amennyiben tagja a NAK-</a:t>
            </a:r>
            <a:r>
              <a:rPr lang="hu-H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 egyértelmű, </a:t>
            </a:r>
            <a:r>
              <a:rPr lang="hu-H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ellentmondásos vagy alaptalan hivatkozás az elővásárlási jogra:</a:t>
            </a:r>
            <a:r>
              <a:rPr lang="hu-H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elővásárlási jogra való hivatkozásnál nem elegendő a szöveges megjelölés, hanem az adott jogszabályt, a konkrét szakaszt (bekezdést és pontot, illetve alpontot) is pontosan meg kell jelölni.</a:t>
            </a:r>
          </a:p>
          <a:p>
            <a:pPr algn="just"/>
            <a:r>
              <a:rPr lang="hu-H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(Célszerű, ha azt az elővásárlói „minőséget” jelölik meg szövegesen is az okiratban, amelynek a jogszabályhelyére hivatkoznak, azaz a kettő pontosan „fedje” egymást!)</a:t>
            </a:r>
          </a:p>
        </p:txBody>
      </p:sp>
    </p:spTree>
    <p:extLst>
      <p:ext uri="{BB962C8B-B14F-4D97-AF65-F5344CB8AC3E}">
        <p14:creationId xmlns:p14="http://schemas.microsoft.com/office/powerpoint/2010/main" val="30040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Semmis kikötés</a:t>
            </a:r>
            <a:r>
              <a:rPr lang="hu-H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(földforgalmi jogi érvénytelenség)</a:t>
            </a:r>
            <a:endParaRPr lang="hu-H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hu-H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földforgalmi törvény (</a:t>
            </a:r>
            <a:r>
              <a:rPr lang="hu-H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 60. §-</a:t>
            </a:r>
            <a:r>
              <a:rPr lang="hu-H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ába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ütköző kikötés esetén </a:t>
            </a:r>
            <a:r>
              <a:rPr lang="hu-H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egész szerződés </a:t>
            </a:r>
            <a:r>
              <a:rPr lang="hu-H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érvénytelen.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(Nincsen részleges érvénytelenség!)</a:t>
            </a:r>
          </a:p>
          <a:p>
            <a:pPr algn="just"/>
            <a:r>
              <a:rPr lang="hu-H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60. § (3) bekezdése:</a:t>
            </a: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„A föld tulajdonjogának … megszerzésére irányuló szerződés vagy szerződési kikötés semmissége esetén </a:t>
            </a:r>
            <a:r>
              <a:rPr lang="hu-H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egész szerződés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érvénytelen.”</a:t>
            </a:r>
            <a:endParaRPr lang="hu-H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13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Irányadó fontosabb jogszabályok</a:t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hatályos földforgalmi szabályozásban (2023. év)</a:t>
            </a:r>
            <a:endParaRPr lang="hu-H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Magyarország Alaptörvénye</a:t>
            </a:r>
          </a:p>
          <a:p>
            <a:pPr algn="just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mező- és erdőgazdasági földek forgalmáról szóló 2013. évi CXXII. törvény (a továbbiakban: </a:t>
            </a:r>
            <a:r>
              <a:rPr lang="hu-HU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algn="just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2013. évi CCXII. törvény (</a:t>
            </a:r>
            <a:r>
              <a:rPr lang="hu-HU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Fétv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 – az </a:t>
            </a:r>
            <a:r>
              <a:rPr lang="hu-HU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kiegészítése</a:t>
            </a:r>
          </a:p>
          <a:p>
            <a:pPr algn="just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elővásárlási és előhaszonbérleti jog gyakorlása érdekében az adás-vételi és a haszonbérleti szerződés hirdetményi úton történő közlésére vonatkozó eljárási szabályokról szóló 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474/2013. (XII. 12.) Korm. rendelet (</a:t>
            </a:r>
            <a:r>
              <a:rPr lang="hu-HU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Elővkr</a:t>
            </a:r>
            <a:r>
              <a:rPr lang="hu-H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algn="just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általános közigazgatási rendtartásról szóló 2016. évi CL. törvény (</a:t>
            </a:r>
            <a:r>
              <a:rPr lang="hu-HU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Ákr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algn="just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2013. évi V. törvény a Polgári Törvénykönyvről (Ptk.)</a:t>
            </a:r>
          </a:p>
          <a:p>
            <a:pPr marL="0" indent="0" algn="just">
              <a:buNone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39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várható további jogszabály-módosítások…</a:t>
            </a:r>
            <a:endParaRPr lang="hu-HU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Az elfogadó jognyilatkozat visszavonása:</a:t>
            </a:r>
          </a:p>
          <a:p>
            <a:pPr algn="just"/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„(10) Az elővásárlási jog jogosultja az elfogadó jognyilatkozatát a nyilatkozattételre nyitva álló határidő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(jelenleg: 60 nap) 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lejártáig </a:t>
            </a:r>
            <a:r>
              <a:rPr lang="hu-HU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jegyzőhöz intézett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 jognyilatkozatával vonhatja vissza. A visszavonó jognyilatkozat megtételére az elfogadó jognyilatkozat megtételének szabályait kell megfelelően alkalmazni.”</a:t>
            </a:r>
          </a:p>
          <a:p>
            <a:pPr algn="just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A 60 napos (hirdetményi) közzététel időtartama 30 napra rövidül:</a:t>
            </a:r>
          </a:p>
          <a:p>
            <a:pPr algn="just"/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„c) 21. § (3) bekezdésében a „60” szövegrész helyébe a „30” szöveg lép.”</a:t>
            </a:r>
            <a:endParaRPr lang="hu-H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82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Köszönöm a megtisztelő figyelmet!</a:t>
            </a:r>
            <a:endParaRPr lang="hu-H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VEVKH Földhivatali Főosztály elérhetőségei:</a:t>
            </a:r>
          </a:p>
          <a:p>
            <a:pPr algn="ctr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Telefonszám: </a:t>
            </a: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 (88) 577-010</a:t>
            </a:r>
          </a:p>
          <a:p>
            <a:pPr algn="ctr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 cím: </a:t>
            </a:r>
            <a:r>
              <a:rPr lang="hu-HU" sz="20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foldhivatal@veszprem.gov.hu</a:t>
            </a:r>
            <a:endParaRPr lang="hu-HU" sz="2000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Postai levelezési cím: </a:t>
            </a: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8200 Veszprém, Vörösmarty tér 9.</a:t>
            </a:r>
            <a:endParaRPr lang="hu-H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39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föld sarkalatos törvény általi védelme</a:t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(több jogforrás is hatályos, így például: a földforgalmi törvény,</a:t>
            </a:r>
            <a:b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termőföld védelméről szóló törvény)</a:t>
            </a:r>
            <a:endParaRPr lang="hu-H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állam szervei (pl.: talajvédelmi hatóság, ingatlanügyi hatóság, mezőgazdasági igazgatási szerv) gondoskodnak a termőföld mennyiségének, minőségének, termőképességének védelméről.</a:t>
            </a:r>
          </a:p>
          <a:p>
            <a:pPr algn="just"/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Fő szabályként a földnek (termőföldnek) minősülő ingatlan tulajdonjogának ellenszolgáltatás (vételár) fejében történő átruházása </a:t>
            </a:r>
            <a:r>
              <a:rPr lang="hu-HU" sz="1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hatósági jóváhagyáshoz kötött</a:t>
            </a:r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 földforgalmi jóváhagyási eljárás lefolytatására a - föld fekvése szerint illetékes – megyei kormányhivatal rendelkezik hatáskörrel. A föld megszerzése célhoz kötötten, szerzési korlátok keretei között, hatósági engedély (jóváhagyás) alapján történhet.</a:t>
            </a:r>
          </a:p>
          <a:p>
            <a:pPr algn="just"/>
            <a:r>
              <a:rPr lang="hu-HU" sz="1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Törvény állapítja meg</a:t>
            </a:r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mező- és erdőgazdasági </a:t>
            </a:r>
            <a:r>
              <a:rPr lang="hu-HU" sz="1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hasznosítású</a:t>
            </a:r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föld tulajdonjogának megszerzésére, (…) a föld használatára, továbbá a szerzési korlátozások ellenőrzésére, és a helyi földbizottságra vonatkozó rendelkezéseket (2013. évi CXXII. tv. 1. § (1) bekezdése).</a:t>
            </a:r>
          </a:p>
          <a:p>
            <a:pPr algn="just"/>
            <a:endParaRPr lang="hu-H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9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föld sarkalatos törvény általi védelme</a:t>
            </a:r>
            <a:endParaRPr lang="hu-H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Földforgalmi törvény 7. § (1)-(2) bekezdése:</a:t>
            </a:r>
          </a:p>
          <a:p>
            <a:pPr algn="just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„(1) Ha e törvény eltérően nem rendelkezik, a tulajdonjog átruházásáról szóló szerződést a mezőgazdasági igazgatási szerv hagyja jóvá.” (Átruházásnak minősül pl.: a föld adásvétele, cseréje, továbbá a föld tulajdonjogának </a:t>
            </a:r>
            <a:r>
              <a:rPr lang="hu-HU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bármilyen jogcímen, illetve módon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történő megszerzése, </a:t>
            </a:r>
            <a:r>
              <a:rPr lang="hu-HU" sz="2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 nem értve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 törvényes öröklést, a hagyatéki eljárásban az állam javára történő felajánlást, a kisajátítást és a kárpótlási célú árverésen alapuló tulajdonszerzést.)</a:t>
            </a:r>
          </a:p>
          <a:p>
            <a:pPr algn="just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„(2) Ha e törvény eltérően nem rendelkezik, a föld tulajdonjoga átruházásnak nem minősülő módon történő megszerzéséhez </a:t>
            </a: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mezőgazdasági igazgatási szerv jóváhagyása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szükséges.”</a:t>
            </a:r>
            <a:endParaRPr lang="hu-H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95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föld fogalmának meghatározása</a:t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5. § 17. pont)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mező-, erdőgazdasági </a:t>
            </a:r>
            <a:r>
              <a:rPr lang="hu-HU" sz="1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hasznosítású</a:t>
            </a:r>
            <a:r>
              <a:rPr lang="hu-HU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föld fogalma:</a:t>
            </a:r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föld fekvésétől (belterület, külterület) függetlenül valamennyi olyan földrészlet, amely az ingatlan-nyilvántartásban </a:t>
            </a:r>
            <a:r>
              <a:rPr lang="hu-HU" sz="1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szántó, szőlő, gyümölcsös, kert, rét, legelő (gyep), nádas, erdő és fásított terület</a:t>
            </a:r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művelési ágban van nyilvántartva, továbbá az olyan művelés alól kivett terület, amelyre az ingatlan-nyilvántartásban Országos Erdőállomány Adattárban </a:t>
            </a:r>
            <a:r>
              <a:rPr lang="hu-HU" sz="1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erdőként nyilvántartott terület</a:t>
            </a:r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jogi jelleg van feljegyezve.</a:t>
            </a:r>
          </a:p>
          <a:p>
            <a:pPr algn="just"/>
            <a:r>
              <a:rPr lang="hu-HU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tanya: </a:t>
            </a:r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„Ha e törvény másként nem rendelkezik, </a:t>
            </a:r>
            <a:r>
              <a:rPr lang="hu-HU" sz="19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földnek kell tekinteni</a:t>
            </a:r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az e törvény szerint tanyának minősülő földrészletet is.” (lásd: </a:t>
            </a:r>
            <a:r>
              <a:rPr lang="hu-HU" sz="1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3. § (1) bekezdését). A tanya fogalmát az </a:t>
            </a:r>
            <a:r>
              <a:rPr lang="hu-HU" sz="1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5. § 25. pontja definiálja.</a:t>
            </a:r>
          </a:p>
          <a:p>
            <a:pPr algn="just"/>
            <a:r>
              <a:rPr lang="hu-HU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halastó: </a:t>
            </a:r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akkor lehet alkalmazni rá az </a:t>
            </a:r>
            <a:r>
              <a:rPr lang="hu-HU" sz="1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rendelkezéseit, ha az egyéb </a:t>
            </a:r>
            <a:r>
              <a:rPr lang="hu-HU" sz="1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alrészlet</a:t>
            </a:r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(pl.: „nádas” </a:t>
            </a:r>
            <a:r>
              <a:rPr lang="hu-HU" sz="1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alrészlet</a:t>
            </a:r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területnagysága meghaladja a „halastó” </a:t>
            </a:r>
            <a:r>
              <a:rPr lang="hu-HU" sz="1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alrészlet</a:t>
            </a:r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nagyságát (lásd: </a:t>
            </a:r>
            <a:r>
              <a:rPr lang="hu-HU" sz="1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4/A. §-t).</a:t>
            </a:r>
            <a:endParaRPr lang="hu-HU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50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hu-H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évi LXVII. törvény</a:t>
            </a:r>
            <a:r>
              <a:rPr lang="hu-H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egyes földügyi tárgyú törvények </a:t>
            </a:r>
            <a:r>
              <a:rPr lang="hu-H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módosításáról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hu-H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egyes földügyi tárgyú törvények </a:t>
            </a:r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módosításáról szóló </a:t>
            </a:r>
            <a:r>
              <a:rPr lang="hu-H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2022. </a:t>
            </a:r>
            <a:r>
              <a:rPr lang="hu-H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évi LXVII. </a:t>
            </a:r>
            <a:r>
              <a:rPr lang="hu-H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hu-H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örvény</a:t>
            </a:r>
            <a:r>
              <a:rPr lang="hu-H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hu-H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január 1-jei hatállyal</a:t>
            </a:r>
            <a:r>
              <a:rPr lang="hu-H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többek között – </a:t>
            </a:r>
            <a:r>
              <a:rPr lang="hu-H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módosította:</a:t>
            </a:r>
          </a:p>
          <a:p>
            <a:pPr lvl="0" algn="just"/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mező- és erdőgazdasági földek forgalmáról szóló 2013. évi CXXII. törvényt (</a:t>
            </a:r>
            <a:r>
              <a:rPr lang="hu-H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.),</a:t>
            </a:r>
          </a:p>
          <a:p>
            <a:pPr lvl="0" algn="just"/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2013. évi CCXII. törvényt (</a:t>
            </a:r>
            <a:r>
              <a:rPr lang="hu-H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Fétv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</a:p>
          <a:p>
            <a:pPr lvl="0" algn="just"/>
            <a:r>
              <a:rPr lang="hu-H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(Megjegyzés: módosította még a termőföld védelméről, az erdő védelméről szóló törvényeket, az </a:t>
            </a:r>
            <a:r>
              <a:rPr lang="hu-HU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Nfatv</a:t>
            </a:r>
            <a:r>
              <a:rPr lang="hu-H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 és a </a:t>
            </a:r>
            <a:r>
              <a:rPr lang="hu-HU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Hktv</a:t>
            </a:r>
            <a:r>
              <a:rPr lang="hu-H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 is.)</a:t>
            </a:r>
            <a:endParaRPr lang="hu-HU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4331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„szomszédos föld” fogalma</a:t>
            </a:r>
            <a:endParaRPr lang="hu-H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„szomszédos föld” fogalma: </a:t>
            </a:r>
            <a:r>
              <a:rPr lang="hu-H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szövegszerű pontosítás történt (!)</a:t>
            </a:r>
            <a:endParaRPr lang="hu-HU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Szomszédos föld: 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olyan föld, amely – a település közigazgatási határától függetlenül – a jogügylet tárgyát képező földdel közvetlenül, illetve (önálló helyrajzi szám alatt nyilvántartott) </a:t>
            </a:r>
            <a:r>
              <a:rPr lang="hu-HU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út, </a:t>
            </a:r>
            <a:r>
              <a:rPr lang="hu-HU" sz="2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vasút, kerékpárút</a:t>
            </a:r>
            <a:r>
              <a:rPr lang="hu-HU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árok, csatorna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közbeékelődésével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közvetve érintkezik. (</a:t>
            </a:r>
            <a:r>
              <a:rPr lang="hu-HU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5. § 23. pontja)</a:t>
            </a:r>
          </a:p>
          <a:p>
            <a:pPr algn="just"/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Megjegyzés: </a:t>
            </a:r>
            <a:r>
              <a:rPr lang="hu-H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definíció továbbra sem tartalmazza a „vízfolyást”, pedig életszerű, hogy a közvetve érintkező földeket vízfolyás (pl. csermely, ér, patak stb.) választja el egymástól.</a:t>
            </a:r>
            <a:endParaRPr lang="hu-HU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21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törvénymódosítás lényegi elemei 1.</a:t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Változott a „helyben lakó” fogalma (</a:t>
            </a:r>
            <a:r>
              <a:rPr lang="hu-HU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5. § 9. pontja)</a:t>
            </a:r>
            <a:endParaRPr lang="hu-H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u-H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hatályos definíció szerint „</a:t>
            </a:r>
            <a:r>
              <a:rPr lang="hu-HU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helyben lakó</a:t>
            </a:r>
            <a:r>
              <a:rPr lang="hu-H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”: </a:t>
            </a:r>
            <a:endParaRPr lang="hu-H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„(a) az a természetes személy, akinek </a:t>
            </a:r>
            <a:r>
              <a:rPr lang="hu-HU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életvitelszerű lakáshasználatának helye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legalább 3 (három) éve azon a településen van, amelynek közigazgatási területén az adásvételi (a csere- vagy a haszonbérleti) szerződés tárgyát képező föld fekszik; </a:t>
            </a: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</a:t>
            </a:r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az adásvételi szerződés tárgya </a:t>
            </a:r>
            <a:r>
              <a:rPr lang="hu-H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szőlő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művelési ágú föld, akkor (helyben lakó) az </a:t>
            </a:r>
            <a:r>
              <a:rPr lang="hu-H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hegyközségi tag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természetes személy is, aki </a:t>
            </a:r>
            <a:r>
              <a:rPr lang="hu-H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életvitelszerűen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legalább 3 (három) éve annak a hegyközségnek a működési területéhez tartozó borvidéki településen lakik, amely hegyközség működési területén az adásvételi (a csere- vagy a haszonbérleti) szerződés tárgyát képező föld fekszik. </a:t>
            </a:r>
          </a:p>
          <a:p>
            <a:pPr algn="just"/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életvitelszerű lakáshasználat helye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jelenleg kétség esetén a </a:t>
            </a:r>
            <a:r>
              <a:rPr lang="hu-H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Módtv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miniszteri indokolása irányadó. (DE: a 2023. január 1-je előtt indított jóváhagyási eljárásokban 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Kúria 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5/2022. számú jogegységi határozata 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/JEH</a:t>
            </a:r>
            <a:r>
              <a:rPr 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alkalmazandó.)</a:t>
            </a:r>
            <a:endParaRPr lang="hu-H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61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Kúria 5/2022. jogegységi határozata</a:t>
            </a:r>
            <a:br>
              <a:rPr lang="hu-H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(Jpe.IV.60.024/2022/12. szám):</a:t>
            </a:r>
            <a:br>
              <a:rPr lang="hu-H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„helyben lakó” fogalmának értelmezése, bizonyítása</a:t>
            </a:r>
            <a:endParaRPr lang="hu-HU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u-H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„helyben lakó” fogalmának lényege: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az adott lakóhelyen való életvitelszerű tartózkodás, amelyet a vételi ajánlatot elfogadó nyilatkozathoz csatolt okirattal kell igazolni. (A megszerezni kívánt földre vonatkozó valós, tartós kapcsolatot jelöl e fogalom.)</a:t>
            </a:r>
          </a:p>
          <a:p>
            <a:pPr algn="just"/>
            <a:r>
              <a:rPr lang="hu-H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igazolás módja: 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lakcímet igazoló hatósági igazolás (lakcímkártya) </a:t>
            </a:r>
            <a:r>
              <a:rPr lang="hu-HU" sz="1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önmagában nem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igazolja a helyben lakás tényét. Ez a törvényi feltétel – egyebek között – a jegyző által kiállított hatósági bizonyítvánnyal igazolható hitelt érdemlő módon (vö.: 262/2010. (XI. 17.) Korm. </a:t>
            </a:r>
            <a:r>
              <a:rPr lang="hu-H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end. 32. § (6) </a:t>
            </a:r>
            <a:r>
              <a:rPr lang="hu-H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d) pont da) alpontja).</a:t>
            </a:r>
          </a:p>
          <a:p>
            <a:pPr algn="just"/>
            <a:r>
              <a:rPr lang="hu-H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igazolás „egyéb módja”:  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Kúria álláspontja szerint nem kizárt más olyan okirat csatolása sem, amely az életvitelszerű ott lakás tényét a döntéshozatalhoz alkalmas módon legalább valószínűsíti.</a:t>
            </a:r>
          </a:p>
          <a:p>
            <a:pPr algn="just"/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„helyben lakó” fogalmát úgy kell értelmezni, hogy a természetes személy </a:t>
            </a:r>
            <a:r>
              <a:rPr lang="hu-H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életvitelszerűen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él a </a:t>
            </a:r>
            <a:r>
              <a:rPr lang="hu-HU" sz="1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bejelentett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lakcímen. </a:t>
            </a:r>
          </a:p>
          <a:p>
            <a:pPr algn="just"/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 az </a:t>
            </a:r>
            <a:r>
              <a:rPr lang="hu-H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Fftv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sem a </a:t>
            </a:r>
            <a:r>
              <a:rPr lang="hu-H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Fétv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u-HU" sz="1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</a:t>
            </a:r>
            <a:r>
              <a:rPr lang="hu-H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határozza meg a helyben lakás tényét igazoló „okiratok” körét (ezért adott esetben az „ott lakás” bizonyítása perben vita tárgya lehet).</a:t>
            </a:r>
            <a:endParaRPr lang="hu-H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07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812</TotalTime>
  <Words>2647</Words>
  <Application>Microsoft Office PowerPoint</Application>
  <PresentationFormat>Szélesvásznú</PresentationFormat>
  <Paragraphs>117</Paragraphs>
  <Slides>21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5" baseType="lpstr">
      <vt:lpstr>Arial</vt:lpstr>
      <vt:lpstr>Trebuchet MS</vt:lpstr>
      <vt:lpstr>Wingdings 3</vt:lpstr>
      <vt:lpstr>Fazetta</vt:lpstr>
      <vt:lpstr>               A földforgalmi törvény 2023. január 1-jétől hatályos módosítása; a föld adásvételekkel összefüggő fontosabb változások  </vt:lpstr>
      <vt:lpstr>  Irányadó fontosabb jogszabályok a hatályos földforgalmi szabályozásban (2023. év)</vt:lpstr>
      <vt:lpstr> A föld sarkalatos törvény általi védelme (több jogforrás is hatályos, így például: a földforgalmi törvény, a termőföld védelméről szóló törvény)</vt:lpstr>
      <vt:lpstr>  A föld sarkalatos törvény általi védelme</vt:lpstr>
      <vt:lpstr> A föld fogalmának meghatározása (Fftv. 5. § 17. pont)</vt:lpstr>
      <vt:lpstr>  2022. évi LXVII. törvény az egyes földügyi tárgyú törvények módosításáról</vt:lpstr>
      <vt:lpstr>  A „szomszédos föld” fogalma</vt:lpstr>
      <vt:lpstr> A törvénymódosítás lényegi elemei 1. Változott a „helyben lakó” fogalma (Fftv. 5. § 9. pontja)</vt:lpstr>
      <vt:lpstr> A Kúria 5/2022. jogegységi határozata (Jpe.IV.60.024/2022/12. szám): a „helyben lakó” fogalmának értelmezése, bizonyítása</vt:lpstr>
      <vt:lpstr> A jogosultsági feltételként előírt kötelezettség-vállalások és kötelező nyilatkozatok megtételének módja (az Fftv. új 14/A. §-a)</vt:lpstr>
      <vt:lpstr> Ha az adásvétel tárgyát képező földet földhasználati szerződés is érinti… (Fftv. új 15/A. §-a)</vt:lpstr>
      <vt:lpstr>Az Fftv. 23-24. §-ai: a közzététel elrendelésével egyidejűleg megkeresés a szerződés benyújtása tényének ingatlannyilvántartásban történő feljegyzése iránt </vt:lpstr>
      <vt:lpstr>  A 60 napos hirdetményi közlés után  visszaküldött jogügyletek további „sorsa” 2. </vt:lpstr>
      <vt:lpstr> Fftv. 24. § (3) bekezdés h) pont ha) alpontja – a „helyben szokásos átlagos forgalmi érték” vizsgálata</vt:lpstr>
      <vt:lpstr> A spekulatív földszerzés vizsgálata (Fftv. 23/A. § (1) bekezdés b) pontja)</vt:lpstr>
      <vt:lpstr> A közös tulajdonban álló föld elbirtoklása (Fftv. 33. § (5)-(6) bekezdése)</vt:lpstr>
      <vt:lpstr> Föld árverés szabályai (Fftv. 35. § (3) bekezése)</vt:lpstr>
      <vt:lpstr> A leggyakrabban előforduló okirati hiányosságok, hibák (adathiány, hiányos tartalmú vagy ellentmondásos a jognyilatkozat)</vt:lpstr>
      <vt:lpstr>  Semmis kikötés (földforgalmi jogi érvénytelenség)</vt:lpstr>
      <vt:lpstr>  A várható további jogszabály-módosítások…</vt:lpstr>
      <vt:lpstr>  Köszönöm a megtisztelő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Jegyzői értekezlet Veszprém, 2022. május 5.  Aktuális földforgalmi jogszabályok 2022  </dc:title>
  <dc:creator>Windows-felhasználó</dc:creator>
  <cp:lastModifiedBy>Windows-felhasználó</cp:lastModifiedBy>
  <cp:revision>174</cp:revision>
  <dcterms:created xsi:type="dcterms:W3CDTF">2022-05-02T08:52:34Z</dcterms:created>
  <dcterms:modified xsi:type="dcterms:W3CDTF">2023-04-24T17:31:06Z</dcterms:modified>
</cp:coreProperties>
</file>