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7559675" cy="10691813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7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87CA35D1-C297-4E4A-AE32-49B04548F599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84EC5202-DFE0-4A92-AB74-C68F664EE526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44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1D719E3C-19DD-4B8C-9C76-BB6600A2873A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47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48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49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50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51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C0BEAD38-03D0-4E83-B9B2-FB9E25F40FFC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hu-H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hu-H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hu-HU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B8D1AC9B-5538-465F-945F-4AE4C4313582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88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9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92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93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97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98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99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00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B6A53E21-4D55-4932-809E-FEC0D9E11392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8A623E75-7391-4360-8AC3-C913174DF1F7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BDB30C95-B16A-4848-AD67-BB9968E13A7F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hu-HU" sz="32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E3B80FE1-3005-49B2-B463-6B49ED250A09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B57A17DA-BE15-4362-B863-A50AB2ED8C4C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5BB59461-CC8F-4F65-86AB-598ACBBBC3AF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6DF33235-2D88-4E2E-B3C7-0D4116455708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6"/>
          <p:cNvGrpSpPr/>
          <p:nvPr/>
        </p:nvGrpSpPr>
        <p:grpSpPr>
          <a:xfrm>
            <a:off x="-8640" y="-8640"/>
            <a:ext cx="9169560" cy="6874920"/>
            <a:chOff x="-8640" y="-8640"/>
            <a:chExt cx="9169560" cy="6874920"/>
          </a:xfrm>
        </p:grpSpPr>
        <p:sp>
          <p:nvSpPr>
            <p:cNvPr id="17" name="Freeform 6"/>
            <p:cNvSpPr/>
            <p:nvPr/>
          </p:nvSpPr>
          <p:spPr>
            <a:xfrm>
              <a:off x="-8640" y="4013280"/>
              <a:ext cx="456840" cy="2853000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2" name="Straight Connector 7"/>
            <p:cNvSpPr/>
            <p:nvPr/>
          </p:nvSpPr>
          <p:spPr>
            <a:xfrm flipV="1">
              <a:off x="5130720" y="4175280"/>
              <a:ext cx="4022280" cy="2682720"/>
            </a:xfrm>
            <a:prstGeom prst="line">
              <a:avLst/>
            </a:prstGeom>
            <a:ln w="9525" cap="rnd">
              <a:solidFill>
                <a:srgbClr val="FFFFFF">
                  <a:lumMod val="85000"/>
                </a:srgb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3" name="Straight Connector 8"/>
            <p:cNvSpPr/>
            <p:nvPr/>
          </p:nvSpPr>
          <p:spPr>
            <a:xfrm>
              <a:off x="7042680" y="0"/>
              <a:ext cx="1218960" cy="6858000"/>
            </a:xfrm>
            <a:prstGeom prst="line">
              <a:avLst/>
            </a:prstGeom>
            <a:ln w="9525" cap="rnd">
              <a:solidFill>
                <a:srgbClr val="FFFFFF">
                  <a:lumMod val="75000"/>
                </a:srgb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4" name="Freeform 9"/>
            <p:cNvSpPr/>
            <p:nvPr/>
          </p:nvSpPr>
          <p:spPr>
            <a:xfrm>
              <a:off x="6891840" y="0"/>
              <a:ext cx="2269080" cy="6866280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5" name="Freeform 10"/>
            <p:cNvSpPr/>
            <p:nvPr/>
          </p:nvSpPr>
          <p:spPr>
            <a:xfrm>
              <a:off x="7205040" y="-8640"/>
              <a:ext cx="1947960" cy="6866280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6" name="Freeform 11"/>
            <p:cNvSpPr/>
            <p:nvPr/>
          </p:nvSpPr>
          <p:spPr>
            <a:xfrm>
              <a:off x="6638040" y="3920040"/>
              <a:ext cx="2513160" cy="2937600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7" name="Freeform 12"/>
            <p:cNvSpPr/>
            <p:nvPr/>
          </p:nvSpPr>
          <p:spPr>
            <a:xfrm>
              <a:off x="7010280" y="-8640"/>
              <a:ext cx="2142360" cy="6866280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8" name="Freeform 13"/>
            <p:cNvSpPr/>
            <p:nvPr/>
          </p:nvSpPr>
          <p:spPr>
            <a:xfrm>
              <a:off x="8295840" y="-8640"/>
              <a:ext cx="857160" cy="6866280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9" name="Freeform 14"/>
            <p:cNvSpPr/>
            <p:nvPr/>
          </p:nvSpPr>
          <p:spPr>
            <a:xfrm>
              <a:off x="8077320" y="-8640"/>
              <a:ext cx="1066320" cy="6866280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0" name="Freeform 15"/>
            <p:cNvSpPr/>
            <p:nvPr/>
          </p:nvSpPr>
          <p:spPr>
            <a:xfrm>
              <a:off x="8060400" y="4893840"/>
              <a:ext cx="1093680" cy="1963800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</p:grpSp>
      <p:sp>
        <p:nvSpPr>
          <p:cNvPr id="11" name="PlaceHolder 1"/>
          <p:cNvSpPr>
            <a:spLocks noGrp="1"/>
          </p:cNvSpPr>
          <p:nvPr>
            <p:ph type="dt" idx="1"/>
          </p:nvPr>
        </p:nvSpPr>
        <p:spPr>
          <a:xfrm>
            <a:off x="5405400" y="6041520"/>
            <a:ext cx="6836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buNone/>
              <a:defRPr lang="en-US" sz="900" b="0" strike="noStrike" spc="-1">
                <a:solidFill>
                  <a:srgbClr val="8B8B8B"/>
                </a:solidFill>
                <a:latin typeface="Trebuchet MS"/>
              </a:defRPr>
            </a:lvl1pPr>
          </a:lstStyle>
          <a:p>
            <a:pPr algn="r">
              <a:lnSpc>
                <a:spcPct val="100000"/>
              </a:lnSpc>
              <a:buNone/>
            </a:pPr>
            <a:r>
              <a:rPr lang="en-US" sz="900" b="0" strike="noStrike" spc="-1">
                <a:solidFill>
                  <a:srgbClr val="8B8B8B"/>
                </a:solidFill>
                <a:latin typeface="Trebuchet MS"/>
              </a:rPr>
              <a:t>&lt;dátum/idő&gt;</a:t>
            </a:r>
            <a:endParaRPr lang="hu-HU" sz="900" b="0" strike="noStrike" spc="-1">
              <a:latin typeface="Times New Roman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ftr" idx="2"/>
          </p:nvPr>
        </p:nvSpPr>
        <p:spPr>
          <a:xfrm>
            <a:off x="609480" y="6041520"/>
            <a:ext cx="462276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ctr">
              <a:buNone/>
              <a:defRPr lang="hu-HU" sz="1400" b="0" strike="noStrike" spc="-1">
                <a:latin typeface="Times New Roman"/>
              </a:defRPr>
            </a:lvl1pPr>
          </a:lstStyle>
          <a:p>
            <a:pPr algn="ctr">
              <a:buNone/>
            </a:pPr>
            <a:r>
              <a:rPr lang="hu-HU" sz="1400" b="0" strike="noStrike" spc="-1">
                <a:latin typeface="Times New Roman"/>
              </a:rPr>
              <a:t>&lt;élőláb&gt;</a:t>
            </a:r>
          </a:p>
        </p:txBody>
      </p:sp>
      <p:sp>
        <p:nvSpPr>
          <p:cNvPr id="13" name="PlaceHolder 3"/>
          <p:cNvSpPr>
            <a:spLocks noGrp="1"/>
          </p:cNvSpPr>
          <p:nvPr>
            <p:ph type="sldNum" idx="3"/>
          </p:nvPr>
        </p:nvSpPr>
        <p:spPr>
          <a:xfrm>
            <a:off x="6444720" y="6041520"/>
            <a:ext cx="51228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buNone/>
              <a:defRPr lang="en-US" sz="900" b="0" strike="noStrike" spc="-1">
                <a:solidFill>
                  <a:srgbClr val="90C226"/>
                </a:solidFill>
                <a:latin typeface="Trebuchet MS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1EF69AA8-EEF7-4CC9-867B-6FB9811DE126}" type="slidenum">
              <a:rPr lang="en-US" sz="900" b="0" strike="noStrike" spc="-1">
                <a:solidFill>
                  <a:srgbClr val="90C226"/>
                </a:solidFill>
                <a:latin typeface="Trebuchet MS"/>
              </a:rPr>
              <a:t>‹#›</a:t>
            </a:fld>
            <a:endParaRPr lang="hu-HU" sz="900" b="0" strike="noStrike" spc="-1">
              <a:latin typeface="Times New Roman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en-US" sz="1800" b="0" strike="noStrike" spc="-1">
                <a:solidFill>
                  <a:srgbClr val="000000"/>
                </a:solidFill>
                <a:latin typeface="Trebuchet MS"/>
              </a:rPr>
              <a:t>Címszöveg formátumának szerkesztése</a:t>
            </a:r>
          </a:p>
        </p:txBody>
      </p:sp>
      <p:sp>
        <p:nvSpPr>
          <p:cNvPr id="15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404040"/>
                </a:solidFill>
                <a:latin typeface="Trebuchet MS"/>
              </a:rPr>
              <a:t>Vázlatszöveg formátumának szerkesztése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400" b="0" strike="noStrike" spc="-1">
                <a:solidFill>
                  <a:srgbClr val="404040"/>
                </a:solidFill>
                <a:latin typeface="Trebuchet MS"/>
              </a:rPr>
              <a:t>Második vázlatszint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200" b="0" strike="noStrike" spc="-1">
                <a:solidFill>
                  <a:srgbClr val="404040"/>
                </a:solidFill>
                <a:latin typeface="Trebuchet MS"/>
              </a:rPr>
              <a:t>Harmadik vázlatszint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200" b="0" strike="noStrike" spc="-1">
                <a:solidFill>
                  <a:srgbClr val="404040"/>
                </a:solidFill>
                <a:latin typeface="Trebuchet MS"/>
              </a:rPr>
              <a:t>Negyedik vázlatszint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404040"/>
                </a:solidFill>
                <a:latin typeface="Trebuchet MS"/>
              </a:rPr>
              <a:t>Ötödik vázlatszint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404040"/>
                </a:solidFill>
                <a:latin typeface="Trebuchet MS"/>
              </a:rPr>
              <a:t>Hatodik vázlatszint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404040"/>
                </a:solidFill>
                <a:latin typeface="Trebuchet MS"/>
              </a:rPr>
              <a:t>Hetedik vázlatszint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Group 16"/>
          <p:cNvGrpSpPr/>
          <p:nvPr/>
        </p:nvGrpSpPr>
        <p:grpSpPr>
          <a:xfrm>
            <a:off x="-8640" y="-8640"/>
            <a:ext cx="9169560" cy="6874920"/>
            <a:chOff x="-8640" y="-8640"/>
            <a:chExt cx="9169560" cy="6874920"/>
          </a:xfrm>
        </p:grpSpPr>
        <p:sp>
          <p:nvSpPr>
            <p:cNvPr id="53" name="Freeform 6"/>
            <p:cNvSpPr/>
            <p:nvPr/>
          </p:nvSpPr>
          <p:spPr>
            <a:xfrm>
              <a:off x="-8640" y="4013280"/>
              <a:ext cx="456840" cy="2853000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54" name="Straight Connector 7"/>
            <p:cNvSpPr/>
            <p:nvPr/>
          </p:nvSpPr>
          <p:spPr>
            <a:xfrm flipV="1">
              <a:off x="5130720" y="4175280"/>
              <a:ext cx="4022280" cy="2682720"/>
            </a:xfrm>
            <a:prstGeom prst="line">
              <a:avLst/>
            </a:prstGeom>
            <a:ln w="9525" cap="rnd">
              <a:solidFill>
                <a:srgbClr val="FFFFFF">
                  <a:lumMod val="85000"/>
                </a:srgb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55" name="Straight Connector 8"/>
            <p:cNvSpPr/>
            <p:nvPr/>
          </p:nvSpPr>
          <p:spPr>
            <a:xfrm>
              <a:off x="7042680" y="0"/>
              <a:ext cx="1218960" cy="6858000"/>
            </a:xfrm>
            <a:prstGeom prst="line">
              <a:avLst/>
            </a:prstGeom>
            <a:ln w="9525" cap="rnd">
              <a:solidFill>
                <a:srgbClr val="FFFFFF">
                  <a:lumMod val="75000"/>
                </a:srgb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56" name="Freeform 9"/>
            <p:cNvSpPr/>
            <p:nvPr/>
          </p:nvSpPr>
          <p:spPr>
            <a:xfrm>
              <a:off x="6891840" y="0"/>
              <a:ext cx="2269080" cy="6866280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57" name="Freeform 10"/>
            <p:cNvSpPr/>
            <p:nvPr/>
          </p:nvSpPr>
          <p:spPr>
            <a:xfrm>
              <a:off x="7205040" y="-8640"/>
              <a:ext cx="1947960" cy="6866280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58" name="Freeform 11"/>
            <p:cNvSpPr/>
            <p:nvPr/>
          </p:nvSpPr>
          <p:spPr>
            <a:xfrm>
              <a:off x="6638040" y="3920040"/>
              <a:ext cx="2513160" cy="2937600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59" name="Freeform 12"/>
            <p:cNvSpPr/>
            <p:nvPr/>
          </p:nvSpPr>
          <p:spPr>
            <a:xfrm>
              <a:off x="7010280" y="-8640"/>
              <a:ext cx="2142360" cy="6866280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60" name="Freeform 13"/>
            <p:cNvSpPr/>
            <p:nvPr/>
          </p:nvSpPr>
          <p:spPr>
            <a:xfrm>
              <a:off x="8295840" y="-8640"/>
              <a:ext cx="857160" cy="6866280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61" name="Freeform 14"/>
            <p:cNvSpPr/>
            <p:nvPr/>
          </p:nvSpPr>
          <p:spPr>
            <a:xfrm>
              <a:off x="8077320" y="-8640"/>
              <a:ext cx="1066320" cy="6866280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62" name="Freeform 15"/>
            <p:cNvSpPr/>
            <p:nvPr/>
          </p:nvSpPr>
          <p:spPr>
            <a:xfrm>
              <a:off x="8060400" y="4893840"/>
              <a:ext cx="1093680" cy="1963800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</p:grpSp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en-US" sz="1800" b="0" strike="noStrike" spc="-1">
                <a:solidFill>
                  <a:srgbClr val="000000"/>
                </a:solidFill>
                <a:latin typeface="Trebuchet MS"/>
              </a:rPr>
              <a:t>Címszöveg formátumának szerkesztése</a:t>
            </a: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404040"/>
                </a:solidFill>
                <a:latin typeface="Trebuchet MS"/>
              </a:rPr>
              <a:t>Vázlatszöveg formátumának szerkesztése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400" b="0" strike="noStrike" spc="-1">
                <a:solidFill>
                  <a:srgbClr val="404040"/>
                </a:solidFill>
                <a:latin typeface="Trebuchet MS"/>
              </a:rPr>
              <a:t>Második vázlatszint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200" b="0" strike="noStrike" spc="-1">
                <a:solidFill>
                  <a:srgbClr val="404040"/>
                </a:solidFill>
                <a:latin typeface="Trebuchet MS"/>
              </a:rPr>
              <a:t>Harmadik vázlatszint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200" b="0" strike="noStrike" spc="-1">
                <a:solidFill>
                  <a:srgbClr val="404040"/>
                </a:solidFill>
                <a:latin typeface="Trebuchet MS"/>
              </a:rPr>
              <a:t>Negyedik vázlatszint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404040"/>
                </a:solidFill>
                <a:latin typeface="Trebuchet MS"/>
              </a:rPr>
              <a:t>Ötödik vázlatszint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404040"/>
                </a:solidFill>
                <a:latin typeface="Trebuchet MS"/>
              </a:rPr>
              <a:t>Hatodik vázlatszint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404040"/>
                </a:solidFill>
                <a:latin typeface="Trebuchet MS"/>
              </a:rPr>
              <a:t>Hetedik vázlatszint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keh.gov.hu/megfeleloseg/hatalyos-kijelolessel-rendelkezo-szervezetek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CustomShape 1"/>
          <p:cNvSpPr/>
          <p:nvPr/>
        </p:nvSpPr>
        <p:spPr>
          <a:xfrm>
            <a:off x="735840" y="783360"/>
            <a:ext cx="6217920" cy="852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680" tIns="33840" rIns="67680" bIns="3384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hu-HU" sz="2800" b="0" strike="noStrike" spc="-1" dirty="0">
                <a:solidFill>
                  <a:srgbClr val="2A501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ea typeface="DejaVu Sans"/>
              </a:rPr>
              <a:t>Jegyzői értekezlet</a:t>
            </a:r>
            <a:br>
              <a:rPr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hu-HU" sz="2800" b="0" strike="noStrike" spc="-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</p:txBody>
      </p:sp>
      <p:sp>
        <p:nvSpPr>
          <p:cNvPr id="102" name="CustomShape 2"/>
          <p:cNvSpPr/>
          <p:nvPr/>
        </p:nvSpPr>
        <p:spPr>
          <a:xfrm>
            <a:off x="228348" y="1635840"/>
            <a:ext cx="7232904" cy="3586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680" tIns="33840" rIns="67680" bIns="33840" anchor="t">
            <a:no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hu-HU" sz="1870" b="0" strike="noStrike" spc="-1" dirty="0">
                <a:solidFill>
                  <a:srgbClr val="2A5010"/>
                </a:solidFill>
                <a:latin typeface="Trebuchet MS"/>
                <a:ea typeface="DejaVu Sans"/>
              </a:rPr>
              <a:t>A Hatósági Főosztály </a:t>
            </a:r>
            <a:br>
              <a:rPr lang="hu-HU" sz="1870" b="0" strike="noStrike" spc="-1" dirty="0">
                <a:solidFill>
                  <a:srgbClr val="2A5010"/>
                </a:solidFill>
                <a:latin typeface="Trebuchet MS"/>
                <a:ea typeface="DejaVu Sans"/>
              </a:rPr>
            </a:br>
            <a:r>
              <a:rPr lang="hu-HU" sz="1870" b="0" strike="noStrike" spc="-1" dirty="0">
                <a:solidFill>
                  <a:srgbClr val="2A5010"/>
                </a:solidFill>
                <a:latin typeface="Trebuchet MS"/>
                <a:ea typeface="DejaVu Sans"/>
              </a:rPr>
              <a:t>önkormányzati működéssel kapcsolatos tevékenysége</a:t>
            </a:r>
            <a:endParaRPr lang="hu-HU" sz="1870" b="0" strike="noStrike" spc="-1" dirty="0">
              <a:latin typeface="Arial"/>
            </a:endParaRPr>
          </a:p>
          <a:p>
            <a:pPr algn="ctr">
              <a:lnSpc>
                <a:spcPct val="150000"/>
              </a:lnSpc>
              <a:buNone/>
            </a:pPr>
            <a:r>
              <a:rPr lang="hu-HU" sz="1870" b="0" strike="noStrike" spc="-1" dirty="0">
                <a:solidFill>
                  <a:srgbClr val="2A5010"/>
                </a:solidFill>
                <a:latin typeface="Trebuchet MS"/>
                <a:ea typeface="DejaVu Sans"/>
              </a:rPr>
              <a:t>Jegyzői kérdések-válaszok</a:t>
            </a:r>
            <a:endParaRPr lang="hu-HU" sz="1870" b="0" strike="noStrike" spc="-1" dirty="0">
              <a:latin typeface="Arial"/>
            </a:endParaRPr>
          </a:p>
          <a:p>
            <a:pPr algn="ctr">
              <a:lnSpc>
                <a:spcPct val="150000"/>
              </a:lnSpc>
              <a:buNone/>
            </a:pPr>
            <a:endParaRPr lang="hu-HU" sz="1870" b="0" strike="noStrike" spc="-1" dirty="0">
              <a:latin typeface="Arial"/>
            </a:endParaRPr>
          </a:p>
          <a:p>
            <a:pPr algn="ctr">
              <a:lnSpc>
                <a:spcPct val="150000"/>
              </a:lnSpc>
              <a:buNone/>
            </a:pPr>
            <a:endParaRPr lang="hu-HU" sz="1870" b="0" strike="noStrike" spc="-1" dirty="0">
              <a:solidFill>
                <a:srgbClr val="2A5010"/>
              </a:solidFill>
              <a:latin typeface="Trebuchet MS"/>
              <a:ea typeface="DejaVu Sans"/>
            </a:endParaRPr>
          </a:p>
          <a:p>
            <a:pPr algn="ctr">
              <a:lnSpc>
                <a:spcPct val="150000"/>
              </a:lnSpc>
              <a:buNone/>
            </a:pPr>
            <a:r>
              <a:rPr lang="hu-HU" sz="1870" b="0" strike="noStrike" spc="-1" dirty="0">
                <a:solidFill>
                  <a:srgbClr val="2A5010"/>
                </a:solidFill>
                <a:latin typeface="Trebuchet MS"/>
                <a:ea typeface="DejaVu Sans"/>
              </a:rPr>
              <a:t>Készítette: Dr. Czaun Katalin</a:t>
            </a:r>
            <a:endParaRPr lang="hu-HU" sz="1870" b="0" strike="noStrike" spc="-1" dirty="0">
              <a:latin typeface="Arial"/>
            </a:endParaRPr>
          </a:p>
          <a:p>
            <a:pPr algn="ctr">
              <a:lnSpc>
                <a:spcPct val="150000"/>
              </a:lnSpc>
              <a:buNone/>
            </a:pPr>
            <a:r>
              <a:rPr lang="hu-HU" sz="1870" b="0" strike="noStrike" spc="-1" dirty="0">
                <a:solidFill>
                  <a:srgbClr val="2A5010"/>
                </a:solidFill>
                <a:latin typeface="Trebuchet MS"/>
                <a:ea typeface="DejaVu Sans"/>
              </a:rPr>
              <a:t>                 főosztályvezető</a:t>
            </a:r>
            <a:endParaRPr lang="hu-HU" sz="1870" b="0" strike="noStrike" spc="-1" dirty="0">
              <a:latin typeface="Arial"/>
            </a:endParaRPr>
          </a:p>
          <a:p>
            <a:pPr algn="ctr">
              <a:lnSpc>
                <a:spcPct val="150000"/>
              </a:lnSpc>
              <a:buNone/>
            </a:pPr>
            <a:r>
              <a:rPr lang="hu-HU" sz="1870" b="0" strike="noStrike" spc="-1" dirty="0">
                <a:solidFill>
                  <a:srgbClr val="2A5010"/>
                </a:solidFill>
                <a:latin typeface="Trebuchet MS"/>
                <a:ea typeface="DejaVu Sans"/>
              </a:rPr>
              <a:t>                     Hatósági Főosztály</a:t>
            </a:r>
            <a:endParaRPr lang="hu-HU" sz="1870" b="0" strike="noStrike" spc="-1" dirty="0">
              <a:latin typeface="Arial"/>
            </a:endParaRPr>
          </a:p>
          <a:p>
            <a:pPr algn="ctr">
              <a:lnSpc>
                <a:spcPct val="150000"/>
              </a:lnSpc>
              <a:buNone/>
            </a:pPr>
            <a:endParaRPr lang="hu-HU" sz="1870" b="0" strike="noStrike" spc="-1" dirty="0">
              <a:latin typeface="Arial"/>
            </a:endParaRPr>
          </a:p>
          <a:p>
            <a:pPr algn="ctr">
              <a:lnSpc>
                <a:spcPct val="150000"/>
              </a:lnSpc>
              <a:buNone/>
            </a:pPr>
            <a:endParaRPr lang="hu-HU" sz="1870" b="0" strike="noStrike" spc="-1" dirty="0">
              <a:latin typeface="Arial"/>
            </a:endParaRPr>
          </a:p>
          <a:p>
            <a:pPr algn="ctr">
              <a:lnSpc>
                <a:spcPct val="150000"/>
              </a:lnSpc>
              <a:buNone/>
            </a:pPr>
            <a:r>
              <a:rPr lang="hu-HU" sz="1870" b="0" strike="noStrike" spc="-1" dirty="0">
                <a:solidFill>
                  <a:srgbClr val="2A5010"/>
                </a:solidFill>
                <a:latin typeface="Trebuchet MS"/>
                <a:ea typeface="DejaVu Sans"/>
              </a:rPr>
              <a:t>2023. április 26.</a:t>
            </a:r>
            <a:endParaRPr lang="hu-HU" sz="187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CustomShape 1"/>
          <p:cNvSpPr/>
          <p:nvPr/>
        </p:nvSpPr>
        <p:spPr>
          <a:xfrm>
            <a:off x="790920" y="538920"/>
            <a:ext cx="6405120" cy="1232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680" tIns="33840" rIns="67680" bIns="33840" anchor="b">
            <a:norm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hu-HU" sz="2850" b="0" strike="noStrike" spc="-1" dirty="0">
                <a:solidFill>
                  <a:srgbClr val="2A501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ea typeface="DejaVu Sans"/>
              </a:rPr>
              <a:t>Fás szárú növények védelme</a:t>
            </a:r>
            <a:br>
              <a:rPr sz="28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hu-HU" sz="2850" b="0" strike="noStrike" spc="-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</p:txBody>
      </p:sp>
      <p:sp>
        <p:nvSpPr>
          <p:cNvPr id="132" name="CustomShape 2"/>
          <p:cNvSpPr/>
          <p:nvPr/>
        </p:nvSpPr>
        <p:spPr>
          <a:xfrm>
            <a:off x="647082" y="1909800"/>
            <a:ext cx="6692796" cy="4167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680" tIns="33840" rIns="67680" bIns="33840" anchor="t">
            <a:noAutofit/>
          </a:bodyPr>
          <a:lstStyle/>
          <a:p>
            <a:pPr algn="just">
              <a:buNone/>
            </a:pPr>
            <a:r>
              <a:rPr lang="hu-HU" sz="1870" b="0" strike="noStrike" spc="-1" dirty="0">
                <a:solidFill>
                  <a:srgbClr val="2A5010"/>
                </a:solidFill>
                <a:latin typeface="Trebuchet MS"/>
                <a:ea typeface="DejaVu Sans"/>
              </a:rPr>
              <a:t>A fás szárú növények védelméről szóló 346/2008. (XII. 30.) Korm. rendelet 4. § (1)-(2) bekezdése alapján a használó köteles gondoskodni az ingatlanán a fás szárú növények fenntartásáról, szakszerű kezeléséről, szükség szerinti pótlásáról, továbbá az ingatlanán lévő fás szárú növények emberi életet, egészséget veszélyeztető részeinek eltávolításáról.</a:t>
            </a:r>
            <a:endParaRPr lang="hu-HU" sz="1870" b="0" strike="noStrike" spc="-1" dirty="0">
              <a:latin typeface="Arial"/>
            </a:endParaRPr>
          </a:p>
          <a:p>
            <a:pPr algn="just">
              <a:buNone/>
            </a:pPr>
            <a:endParaRPr lang="hu-HU" sz="1870" b="0" strike="noStrike" spc="-1" dirty="0">
              <a:latin typeface="Arial"/>
            </a:endParaRPr>
          </a:p>
          <a:p>
            <a:pPr algn="just">
              <a:buNone/>
            </a:pPr>
            <a:r>
              <a:rPr lang="hu-HU" sz="1870" b="0" strike="noStrike" spc="-1" dirty="0">
                <a:solidFill>
                  <a:srgbClr val="2A5010"/>
                </a:solidFill>
                <a:latin typeface="Trebuchet MS"/>
                <a:ea typeface="DejaVu Sans"/>
              </a:rPr>
              <a:t>5. § (4) Az érintett földrészlet fekvése szerinti települési önkormányzat jegyzője a használót az (1)-(3) bekezdésben és a 4. §-ban meghatározott fenntartási és kezelési feladatok, továbbá a 2. § szerinti telepítési előírások teljesítésére kötelezheti.</a:t>
            </a:r>
            <a:endParaRPr lang="hu-HU" sz="187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lang="hu-HU" sz="187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lang="hu-HU" sz="187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CustomShape 1"/>
          <p:cNvSpPr/>
          <p:nvPr/>
        </p:nvSpPr>
        <p:spPr>
          <a:xfrm>
            <a:off x="821520" y="503640"/>
            <a:ext cx="6428160" cy="10274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680" tIns="33840" rIns="67680" bIns="33840" anchor="b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hu-HU" sz="2400" b="0" strike="noStrike" spc="-1" dirty="0">
                <a:solidFill>
                  <a:srgbClr val="2A501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ea typeface="DejaVu Sans"/>
              </a:rPr>
              <a:t>Kérdések-válaszok</a:t>
            </a:r>
            <a:br>
              <a:rPr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hu-HU" sz="2400" b="0" strike="noStrike" spc="-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</p:txBody>
      </p:sp>
      <p:sp>
        <p:nvSpPr>
          <p:cNvPr id="134" name="CustomShape 2"/>
          <p:cNvSpPr/>
          <p:nvPr/>
        </p:nvSpPr>
        <p:spPr>
          <a:xfrm>
            <a:off x="1413360" y="7597440"/>
            <a:ext cx="5823360" cy="820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5" name="CustomShape 3"/>
          <p:cNvSpPr/>
          <p:nvPr/>
        </p:nvSpPr>
        <p:spPr>
          <a:xfrm>
            <a:off x="655560" y="1682280"/>
            <a:ext cx="6594120" cy="4584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680" tIns="33840" rIns="67680" bIns="33840" anchor="t">
            <a:noAutofit/>
          </a:bodyPr>
          <a:lstStyle/>
          <a:p>
            <a:pPr algn="just"/>
            <a:r>
              <a:rPr lang="hu-HU" sz="1870" b="0" i="1" strike="noStrike" spc="-1" dirty="0">
                <a:solidFill>
                  <a:srgbClr val="2A5010"/>
                </a:solidFill>
                <a:latin typeface="Trebuchet MS"/>
                <a:ea typeface="DejaVu Sans"/>
              </a:rPr>
              <a:t>Van-e a jegyzőnek hatásköre a belterületre (jellemzően lakott területre) betévedő vadállatokkal kapcsolatban? Ha van, akkor mely jogszabályhely alapján és milyen intézkedést tehet a jegyző?</a:t>
            </a:r>
            <a:endParaRPr lang="hu-HU" sz="1870" b="1" i="1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lang="hu-HU" sz="1870" b="0" strike="noStrike" spc="-1" dirty="0">
              <a:latin typeface="Arial"/>
            </a:endParaRPr>
          </a:p>
          <a:p>
            <a:pPr marL="45720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hu-HU" sz="1870" b="0" strike="noStrike" spc="-1" dirty="0">
                <a:solidFill>
                  <a:srgbClr val="2A5010"/>
                </a:solidFill>
                <a:latin typeface="Trebuchet MS"/>
                <a:ea typeface="DejaVu Sans"/>
              </a:rPr>
              <a:t>Védett fajok esetében (ez leginkább hód, vetési varjú vagy denevér lehet) hatásköre és illetékessége a természetvédelmi hatóságnak van.</a:t>
            </a:r>
            <a:endParaRPr lang="hu-HU" sz="1870" b="0" strike="noStrike" spc="-1" dirty="0">
              <a:latin typeface="Arial"/>
            </a:endParaRPr>
          </a:p>
          <a:p>
            <a:pPr marL="457200" indent="-457200" algn="just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hu-HU" sz="1870" b="0" strike="noStrike" spc="-1" dirty="0">
                <a:solidFill>
                  <a:srgbClr val="2A5010"/>
                </a:solidFill>
                <a:latin typeface="Trebuchet MS"/>
                <a:ea typeface="DejaVu Sans"/>
              </a:rPr>
              <a:t>Vadászható fajok esetén a belterületi vaddal kapcsolatban alapvetően csak a Ptk. tartalmaz rendelkezést. Mivel a belterület nem része a vadászterületnek ezért a vadászatra jogosult, akinek a vadászterülete határain belül  található az adott belterület, nem kötelezhető semmilyen elejtésre vagy befogásra. </a:t>
            </a:r>
            <a:endParaRPr lang="hu-HU" sz="187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lang="hu-HU" sz="15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CustomShape 1"/>
          <p:cNvSpPr/>
          <p:nvPr/>
        </p:nvSpPr>
        <p:spPr>
          <a:xfrm>
            <a:off x="892800" y="1641960"/>
            <a:ext cx="6296040" cy="2306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680" tIns="33840" rIns="67680" bIns="33840" anchor="b">
            <a:norm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hu-HU" sz="2850" b="0" strike="noStrike" spc="-1" dirty="0">
                <a:solidFill>
                  <a:srgbClr val="2A5010"/>
                </a:solidFill>
                <a:latin typeface="Trebuchet MS"/>
                <a:ea typeface="DejaVu Sans"/>
              </a:rPr>
              <a:t>KÖSZÖNÖM A FIGYELMET!</a:t>
            </a:r>
            <a:endParaRPr lang="hu-HU" sz="2850" b="0" strike="noStrike" spc="-1" dirty="0">
              <a:latin typeface="Arial"/>
            </a:endParaRPr>
          </a:p>
        </p:txBody>
      </p:sp>
      <p:sp>
        <p:nvSpPr>
          <p:cNvPr id="137" name="CustomShape 2"/>
          <p:cNvSpPr/>
          <p:nvPr/>
        </p:nvSpPr>
        <p:spPr>
          <a:xfrm>
            <a:off x="660600" y="2480400"/>
            <a:ext cx="6760440" cy="3518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680" tIns="33840" rIns="67680" bIns="33840" anchor="t">
            <a:noAutofit/>
          </a:bodyPr>
          <a:lstStyle/>
          <a:p>
            <a:pPr algn="ctr">
              <a:lnSpc>
                <a:spcPct val="100000"/>
              </a:lnSpc>
              <a:buNone/>
            </a:pPr>
            <a:br>
              <a:rPr sz="1350"/>
            </a:br>
            <a:br>
              <a:rPr sz="1350"/>
            </a:br>
            <a:br>
              <a:rPr sz="1350"/>
            </a:br>
            <a:br>
              <a:rPr sz="1350"/>
            </a:br>
            <a:endParaRPr lang="hu-HU" sz="135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CustomShape 1"/>
          <p:cNvSpPr/>
          <p:nvPr/>
        </p:nvSpPr>
        <p:spPr>
          <a:xfrm>
            <a:off x="909360" y="402840"/>
            <a:ext cx="6275160" cy="813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680" tIns="33840" rIns="67680" bIns="33840" anchor="b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hu-HU" sz="2550" b="0" strike="noStrike" spc="-1" dirty="0">
                <a:solidFill>
                  <a:srgbClr val="2A501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ea typeface="DejaVu Sans"/>
              </a:rPr>
              <a:t>Fogyasztóvédelmi szakterület</a:t>
            </a:r>
            <a:endParaRPr lang="hu-HU" sz="2550" b="0" strike="noStrike" spc="-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hu-HU" sz="2550" b="0" strike="noStrike" spc="-1" dirty="0">
                <a:solidFill>
                  <a:srgbClr val="2A5010"/>
                </a:solidFill>
                <a:latin typeface="Trebuchet MS"/>
                <a:ea typeface="DejaVu Sans"/>
              </a:rPr>
              <a:t> </a:t>
            </a:r>
            <a:endParaRPr lang="hu-HU" sz="2550" b="0" strike="noStrike" spc="-1" dirty="0">
              <a:latin typeface="Arial"/>
            </a:endParaRPr>
          </a:p>
        </p:txBody>
      </p:sp>
      <p:sp>
        <p:nvSpPr>
          <p:cNvPr id="104" name="CustomShape 2"/>
          <p:cNvSpPr/>
          <p:nvPr/>
        </p:nvSpPr>
        <p:spPr>
          <a:xfrm>
            <a:off x="909360" y="1216440"/>
            <a:ext cx="6275160" cy="5238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680" tIns="33840" rIns="67680" bIns="33840" anchor="t">
            <a:noAutofit/>
          </a:bodyPr>
          <a:lstStyle/>
          <a:p>
            <a:pPr marL="457200" indent="-457200">
              <a:lnSpc>
                <a:spcPct val="100000"/>
              </a:lnSpc>
              <a:buClr>
                <a:srgbClr val="2A5010"/>
              </a:buClr>
              <a:buFont typeface="Trebuchet MS"/>
              <a:buAutoNum type="arabicPeriod"/>
            </a:pPr>
            <a:r>
              <a:rPr lang="hu-HU" sz="1870" b="0" strike="noStrike" spc="-1" dirty="0">
                <a:solidFill>
                  <a:srgbClr val="2A5010"/>
                </a:solidFill>
                <a:latin typeface="Trebuchet MS"/>
              </a:rPr>
              <a:t>Területek:</a:t>
            </a:r>
            <a:endParaRPr lang="hu-HU" sz="1870" b="0" strike="noStrike" spc="-1" dirty="0">
              <a:latin typeface="Arial"/>
            </a:endParaRPr>
          </a:p>
          <a:p>
            <a:pPr marL="800280" lvl="1" indent="-343080" algn="just">
              <a:buClr>
                <a:srgbClr val="2A5010"/>
              </a:buClr>
              <a:buFont typeface="Arial"/>
              <a:buChar char="•"/>
            </a:pPr>
            <a:r>
              <a:rPr lang="hu-HU" sz="1870" b="0" strike="noStrike" spc="-1" dirty="0">
                <a:solidFill>
                  <a:srgbClr val="2A5010"/>
                </a:solidFill>
                <a:latin typeface="Trebuchet MS"/>
              </a:rPr>
              <a:t>családok védelme érdekében a gyermektáborok és sítáborok,</a:t>
            </a:r>
            <a:endParaRPr lang="hu-HU" sz="1870" b="0" strike="noStrike" spc="-1" dirty="0">
              <a:latin typeface="Arial"/>
            </a:endParaRPr>
          </a:p>
          <a:p>
            <a:pPr marL="800280" lvl="1" indent="-343080" algn="just">
              <a:buClr>
                <a:srgbClr val="2A5010"/>
              </a:buClr>
              <a:buFont typeface="Arial"/>
              <a:buChar char="•"/>
            </a:pPr>
            <a:r>
              <a:rPr lang="hu-HU" sz="1870" b="0" strike="noStrike" spc="-1" dirty="0">
                <a:solidFill>
                  <a:srgbClr val="2A5010"/>
                </a:solidFill>
                <a:latin typeface="Trebuchet MS"/>
              </a:rPr>
              <a:t>a biztonságos családi kikapcsolódás érdekében szórakoztatási célú berendezések és szórakozási célú sporteszközök üzemeltetési feltételeinek ellenőrzése.</a:t>
            </a:r>
            <a:endParaRPr lang="hu-HU" sz="187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600"/>
              </a:spcBef>
              <a:buNone/>
            </a:pPr>
            <a:r>
              <a:rPr lang="hu-HU" sz="1870" b="0" strike="noStrike" spc="-1" dirty="0">
                <a:solidFill>
                  <a:srgbClr val="2A5010"/>
                </a:solidFill>
                <a:latin typeface="Trebuchet MS"/>
                <a:ea typeface="DejaVu Sans"/>
              </a:rPr>
              <a:t>2.   Jogaszályok:</a:t>
            </a:r>
            <a:endParaRPr lang="hu-HU" sz="1870" b="0" strike="noStrike" spc="-1" dirty="0">
              <a:latin typeface="Arial"/>
            </a:endParaRPr>
          </a:p>
          <a:p>
            <a:pPr marL="800280" lvl="1" indent="-343080" algn="just">
              <a:buClr>
                <a:srgbClr val="2A5010"/>
              </a:buClr>
              <a:buFont typeface="Arial"/>
              <a:buChar char="•"/>
            </a:pPr>
            <a:r>
              <a:rPr lang="hu-HU" sz="1870" b="0" strike="noStrike" spc="-1" dirty="0">
                <a:solidFill>
                  <a:srgbClr val="2A5010"/>
                </a:solidFill>
                <a:latin typeface="Trebuchet MS"/>
                <a:ea typeface="DejaVu Sans"/>
              </a:rPr>
              <a:t>A játszótéri eszközök biztonságosságáról szóló 78/2003. (XI. 27.) GKM rendelet </a:t>
            </a:r>
            <a:endParaRPr lang="hu-HU" sz="1870" b="0" strike="noStrike" spc="-1" dirty="0">
              <a:latin typeface="Arial"/>
            </a:endParaRPr>
          </a:p>
          <a:p>
            <a:pPr marL="800280" lvl="1" indent="-343080" algn="just">
              <a:buClr>
                <a:srgbClr val="2A5010"/>
              </a:buClr>
              <a:buFont typeface="Arial"/>
              <a:buChar char="•"/>
            </a:pPr>
            <a:r>
              <a:rPr lang="hu-HU" sz="1870" b="0" strike="noStrike" spc="-1" dirty="0">
                <a:solidFill>
                  <a:srgbClr val="2A5010"/>
                </a:solidFill>
                <a:latin typeface="Trebuchet MS"/>
                <a:ea typeface="DejaVu Sans"/>
              </a:rPr>
              <a:t>Az egyes szórakoztatási célú berendezések, létesítmények és ideiglenes szerkezetek, valamint szórakozási célú sporteszközök biztonságosságáról szóló 24/2020. (VII. 3.) ITM rendelet</a:t>
            </a:r>
            <a:endParaRPr lang="hu-HU" sz="187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lang="hu-HU" sz="187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lang="hu-HU" sz="1870" b="0" u="sng" strike="noStrike" spc="-1" dirty="0">
                <a:solidFill>
                  <a:srgbClr val="2A5010"/>
                </a:solidFill>
                <a:uFillTx/>
                <a:latin typeface="Trebuchet MS"/>
                <a:ea typeface="DejaVu Sans"/>
                <a:hlinkClick r:id="rId2"/>
              </a:rPr>
              <a:t>https://mkeh.gov.hu/megfeleloseg/hatalyos-kijelolessel-rendelkezo-szervezetek</a:t>
            </a:r>
            <a:r>
              <a:rPr lang="hu-HU" sz="1870" b="0" strike="noStrike" spc="-1" dirty="0">
                <a:solidFill>
                  <a:srgbClr val="2A5010"/>
                </a:solidFill>
                <a:latin typeface="Trebuchet MS"/>
                <a:ea typeface="DejaVu Sans"/>
              </a:rPr>
              <a:t> </a:t>
            </a:r>
            <a:endParaRPr lang="hu-HU" sz="187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CustomShape 1"/>
          <p:cNvSpPr/>
          <p:nvPr/>
        </p:nvSpPr>
        <p:spPr>
          <a:xfrm>
            <a:off x="1019160" y="852120"/>
            <a:ext cx="5823360" cy="1115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680" tIns="33840" rIns="67680" bIns="3384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hu-HU" sz="2550" b="0" strike="noStrike" spc="-1" dirty="0">
                <a:solidFill>
                  <a:srgbClr val="2A501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ea typeface="DejaVu Sans"/>
              </a:rPr>
              <a:t>Igazságügyi szakterület</a:t>
            </a:r>
            <a:endParaRPr lang="hu-HU" sz="2550" b="0" strike="noStrike" spc="-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hu-HU" sz="2000" b="0" strike="noStrike" spc="-1" dirty="0">
                <a:solidFill>
                  <a:srgbClr val="2A5010"/>
                </a:solidFill>
                <a:latin typeface="Trebuchet MS"/>
                <a:ea typeface="DejaVu Sans"/>
              </a:rPr>
              <a:t>Közérdekű munka végrehajtásának rendje</a:t>
            </a:r>
            <a:endParaRPr lang="hu-HU" sz="2000" b="0" strike="noStrike" spc="-1" dirty="0">
              <a:latin typeface="Arial"/>
            </a:endParaRPr>
          </a:p>
        </p:txBody>
      </p:sp>
      <p:sp>
        <p:nvSpPr>
          <p:cNvPr id="106" name="CustomShape 2"/>
          <p:cNvSpPr/>
          <p:nvPr/>
        </p:nvSpPr>
        <p:spPr>
          <a:xfrm>
            <a:off x="683280" y="2097000"/>
            <a:ext cx="6495120" cy="3208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7" name="CustomShape 2"/>
          <p:cNvSpPr/>
          <p:nvPr/>
        </p:nvSpPr>
        <p:spPr>
          <a:xfrm>
            <a:off x="566928" y="2097000"/>
            <a:ext cx="6821424" cy="3764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680" tIns="33840" rIns="67680" bIns="33840" anchor="t">
            <a:no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hu-HU" sz="1870" b="0" strike="noStrike" spc="-1" dirty="0">
                <a:solidFill>
                  <a:srgbClr val="2A5010"/>
                </a:solidFill>
                <a:latin typeface="Trebuchet MS"/>
                <a:ea typeface="DejaVu Sans"/>
              </a:rPr>
              <a:t>A büntetések, az intézkedések, egyes kényszerintézkedések és a szabálysértési elzárás végrehajtásáról szóló 2013. évi CCXL. törvény (továbbiakban: </a:t>
            </a:r>
            <a:r>
              <a:rPr lang="hu-HU" sz="1870" b="0" strike="noStrike" spc="-1" dirty="0" err="1">
                <a:solidFill>
                  <a:srgbClr val="2A5010"/>
                </a:solidFill>
                <a:latin typeface="Trebuchet MS"/>
                <a:ea typeface="DejaVu Sans"/>
              </a:rPr>
              <a:t>Bvtv</a:t>
            </a:r>
            <a:r>
              <a:rPr lang="hu-HU" sz="1870" b="0" strike="noStrike" spc="-1" dirty="0">
                <a:solidFill>
                  <a:srgbClr val="2A5010"/>
                </a:solidFill>
                <a:latin typeface="Trebuchet MS"/>
                <a:ea typeface="DejaVu Sans"/>
              </a:rPr>
              <a:t>.) 280. § (1) bekezdése alapján a közérdekű munka végrehajtásának célja, hogy az elítélt a köz érdekében álló munkát végezzen, és hogy az az elítélt bűnismétlése megelőzésének és társadalmi beilleszkedésének az elősegítését is szolgálja</a:t>
            </a:r>
            <a:r>
              <a:rPr lang="hu-HU" sz="1200" b="0" strike="noStrike" spc="-1" dirty="0">
                <a:solidFill>
                  <a:srgbClr val="2A5010"/>
                </a:solidFill>
                <a:latin typeface="Trebuchet MS"/>
                <a:ea typeface="DejaVu Sans"/>
              </a:rPr>
              <a:t>.</a:t>
            </a:r>
            <a:endParaRPr lang="hu-HU" sz="1200" b="0" strike="noStrike" spc="-1" dirty="0">
              <a:latin typeface="Arial"/>
            </a:endParaRPr>
          </a:p>
          <a:p>
            <a:pPr marL="228600" indent="-228600" algn="just">
              <a:buFont typeface="+mj-lt"/>
              <a:buAutoNum type="arabicPeriod"/>
            </a:pPr>
            <a:endParaRPr lang="hu-HU" sz="1200" b="0" strike="noStrike" spc="-1" dirty="0">
              <a:latin typeface="Arial"/>
            </a:endParaRPr>
          </a:p>
          <a:p>
            <a:pPr marL="45720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hu-HU" sz="1870" b="0" strike="noStrike" spc="-1" dirty="0">
                <a:solidFill>
                  <a:srgbClr val="2A5010"/>
                </a:solidFill>
                <a:latin typeface="Trebuchet MS"/>
                <a:ea typeface="DejaVu Sans"/>
              </a:rPr>
              <a:t>Feladatellátás a számok tükrében</a:t>
            </a:r>
            <a:endParaRPr lang="hu-HU" sz="1870" b="0" strike="noStrike" spc="-1" dirty="0">
              <a:latin typeface="Arial"/>
            </a:endParaRPr>
          </a:p>
          <a:p>
            <a:pPr marL="457200" indent="-457200" algn="just">
              <a:lnSpc>
                <a:spcPct val="100000"/>
              </a:lnSpc>
              <a:buFont typeface="+mj-lt"/>
              <a:buAutoNum type="arabicPeriod"/>
            </a:pPr>
            <a:endParaRPr lang="hu-HU" sz="1870" b="0" strike="noStrike" spc="-1" dirty="0">
              <a:latin typeface="Arial"/>
            </a:endParaRPr>
          </a:p>
          <a:p>
            <a:pPr marL="457200" indent="-457200" algn="just">
              <a:lnSpc>
                <a:spcPct val="100000"/>
              </a:lnSpc>
              <a:buClr>
                <a:srgbClr val="2A5010"/>
              </a:buClr>
              <a:buFont typeface="+mj-lt"/>
              <a:buAutoNum type="arabicPeriod"/>
            </a:pPr>
            <a:r>
              <a:rPr lang="hu-HU" sz="1870" b="0" strike="noStrike" spc="-1" dirty="0">
                <a:solidFill>
                  <a:srgbClr val="2A5010"/>
                </a:solidFill>
                <a:latin typeface="Trebuchet MS"/>
                <a:ea typeface="DejaVu Sans"/>
              </a:rPr>
              <a:t>Jelzések, problémák</a:t>
            </a:r>
            <a:endParaRPr lang="hu-HU" sz="187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lang="hu-HU" sz="187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lang="hu-HU" sz="187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lang="hu-HU" sz="187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CustomShape 1"/>
          <p:cNvSpPr/>
          <p:nvPr/>
        </p:nvSpPr>
        <p:spPr>
          <a:xfrm>
            <a:off x="1019160" y="852120"/>
            <a:ext cx="5823360" cy="1115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680" tIns="33840" rIns="67680" bIns="33840" anchor="b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hu-HU" sz="2550" b="0" strike="noStrike" spc="-1" dirty="0">
                <a:solidFill>
                  <a:srgbClr val="2A501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ea typeface="DejaVu Sans"/>
              </a:rPr>
              <a:t>Hatósági szakterület</a:t>
            </a:r>
            <a:endParaRPr lang="hu-HU" sz="2550" b="0" strike="noStrike" spc="-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lang="hu-HU" sz="2000" b="0" strike="noStrike" spc="-1" dirty="0">
              <a:latin typeface="Arial"/>
            </a:endParaRPr>
          </a:p>
        </p:txBody>
      </p:sp>
      <p:sp>
        <p:nvSpPr>
          <p:cNvPr id="109" name="CustomShape 2"/>
          <p:cNvSpPr/>
          <p:nvPr/>
        </p:nvSpPr>
        <p:spPr>
          <a:xfrm>
            <a:off x="683280" y="2097000"/>
            <a:ext cx="6495120" cy="3208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0" name="CustomShape 2"/>
          <p:cNvSpPr/>
          <p:nvPr/>
        </p:nvSpPr>
        <p:spPr>
          <a:xfrm>
            <a:off x="683280" y="1980000"/>
            <a:ext cx="6649200" cy="3944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680" tIns="33840" rIns="67680" bIns="33840" anchor="t">
            <a:noAutofit/>
          </a:bodyPr>
          <a:lstStyle/>
          <a:p>
            <a:pPr marL="457200" indent="-457200" algn="just">
              <a:lnSpc>
                <a:spcPct val="100000"/>
              </a:lnSpc>
              <a:buClr>
                <a:srgbClr val="2A5010"/>
              </a:buClr>
              <a:buFont typeface="+mj-lt"/>
              <a:buAutoNum type="arabicPeriod"/>
            </a:pPr>
            <a:r>
              <a:rPr lang="hu-HU" sz="1870" b="0" strike="noStrike" spc="-1" dirty="0">
                <a:solidFill>
                  <a:srgbClr val="2A5010"/>
                </a:solidFill>
                <a:latin typeface="Trebuchet MS"/>
              </a:rPr>
              <a:t>Lakcím érvénytelenségének megállapítására irányuló eljárás 2023. március 1. napjától járási hivatalok kizárólagos hatásköre. </a:t>
            </a:r>
            <a:endParaRPr lang="hu-HU" sz="1870" b="0" strike="noStrike" spc="-1" dirty="0">
              <a:latin typeface="Arial"/>
            </a:endParaRPr>
          </a:p>
          <a:p>
            <a:pPr lvl="1">
              <a:buClr>
                <a:srgbClr val="2A5010"/>
              </a:buClr>
            </a:pPr>
            <a:r>
              <a:rPr lang="hu-HU" sz="1870" b="0" strike="noStrike" spc="-1" dirty="0">
                <a:solidFill>
                  <a:srgbClr val="2A5010"/>
                </a:solidFill>
                <a:latin typeface="Trebuchet MS"/>
              </a:rPr>
              <a:t>146/1993. (X.26) Korm. rendelet 34. § (3), (4), (5) </a:t>
            </a:r>
            <a:endParaRPr lang="hu-HU" sz="1870" b="0" strike="noStrike" spc="-1" dirty="0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lang="hu-HU" sz="1870" b="0" strike="noStrike" spc="-1" dirty="0">
              <a:latin typeface="Arial"/>
            </a:endParaRPr>
          </a:p>
          <a:p>
            <a:pPr marL="457200" indent="-457200">
              <a:lnSpc>
                <a:spcPct val="100000"/>
              </a:lnSpc>
              <a:buClr>
                <a:srgbClr val="2A5010"/>
              </a:buClr>
              <a:buFont typeface="+mj-lt"/>
              <a:buAutoNum type="arabicPeriod" startAt="2"/>
            </a:pPr>
            <a:r>
              <a:rPr lang="hu-HU" sz="1870" b="0" strike="noStrike" spc="-1" dirty="0">
                <a:solidFill>
                  <a:srgbClr val="2A5010"/>
                </a:solidFill>
                <a:latin typeface="Trebuchet MS"/>
                <a:ea typeface="DejaVu Sans"/>
              </a:rPr>
              <a:t>A központi címregiszterről és címkezelésről szóló 345/2014. (XII.23.) Korm. rendelet 4. § (1) </a:t>
            </a:r>
            <a:endParaRPr lang="hu-HU" sz="1870" b="0" strike="noStrike" spc="-1" dirty="0">
              <a:latin typeface="Arial"/>
            </a:endParaRPr>
          </a:p>
          <a:p>
            <a:pPr marL="800100" lvl="1" indent="-342900">
              <a:buClr>
                <a:srgbClr val="2A5010"/>
              </a:buClr>
              <a:buFont typeface="Arial" panose="020B0604020202020204" pitchFamily="34" charset="0"/>
              <a:buChar char="•"/>
            </a:pPr>
            <a:r>
              <a:rPr lang="hu-HU" sz="1870" b="0" strike="noStrike" spc="-1" dirty="0">
                <a:solidFill>
                  <a:srgbClr val="2A5010"/>
                </a:solidFill>
                <a:latin typeface="Trebuchet MS"/>
                <a:ea typeface="DejaVu Sans"/>
              </a:rPr>
              <a:t>a címképzésért felelős szerv az ingatlan fekvése szerint illetékes települési önkormányzat jegyzője</a:t>
            </a:r>
            <a:endParaRPr lang="hu-HU" sz="1870" b="0" strike="noStrike" spc="-1" dirty="0">
              <a:latin typeface="Arial"/>
            </a:endParaRPr>
          </a:p>
          <a:p>
            <a:pPr marL="800100" lvl="1" indent="-342900" algn="just">
              <a:buClr>
                <a:srgbClr val="2A5010"/>
              </a:buClr>
              <a:buFont typeface="Arial" panose="020B0604020202020204" pitchFamily="34" charset="0"/>
              <a:buChar char="•"/>
            </a:pPr>
            <a:r>
              <a:rPr lang="hu-HU" sz="1870" b="0" strike="noStrike" spc="-1" dirty="0">
                <a:solidFill>
                  <a:srgbClr val="2A5010"/>
                </a:solidFill>
                <a:latin typeface="Trebuchet MS"/>
                <a:ea typeface="DejaVu Sans"/>
              </a:rPr>
              <a:t>döntése elleni jogorvoslat: fellebbezés.</a:t>
            </a:r>
            <a:endParaRPr lang="hu-HU" sz="1870" b="0" strike="noStrike" spc="-1" dirty="0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lang="hu-HU" sz="1870" b="0" strike="noStrike" spc="-1" dirty="0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lang="hu-HU" sz="1870" b="0" strike="noStrike" spc="-1" dirty="0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lang="hu-HU" sz="187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CustomShape 1"/>
          <p:cNvSpPr/>
          <p:nvPr/>
        </p:nvSpPr>
        <p:spPr>
          <a:xfrm>
            <a:off x="1130400" y="1097640"/>
            <a:ext cx="5823360" cy="1292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680" tIns="33840" rIns="67680" bIns="33840" anchor="b">
            <a:normAutofit/>
          </a:bodyPr>
          <a:lstStyle/>
          <a:p>
            <a:pPr algn="ctr">
              <a:lnSpc>
                <a:spcPct val="100000"/>
              </a:lnSpc>
              <a:buNone/>
            </a:pPr>
            <a:br>
              <a:rPr sz="1350"/>
            </a:br>
            <a:endParaRPr lang="hu-HU" sz="1350" b="0" strike="noStrike" spc="-1">
              <a:latin typeface="Arial"/>
            </a:endParaRPr>
          </a:p>
        </p:txBody>
      </p:sp>
      <p:sp>
        <p:nvSpPr>
          <p:cNvPr id="112" name="CustomShape 2"/>
          <p:cNvSpPr/>
          <p:nvPr/>
        </p:nvSpPr>
        <p:spPr>
          <a:xfrm>
            <a:off x="720000" y="1620000"/>
            <a:ext cx="5715360" cy="3891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680" tIns="33840" rIns="67680" bIns="33840" anchor="t">
            <a:noAutofit/>
          </a:bodyPr>
          <a:lstStyle/>
          <a:p>
            <a:pPr>
              <a:lnSpc>
                <a:spcPct val="150000"/>
              </a:lnSpc>
              <a:buNone/>
            </a:pPr>
            <a:endParaRPr lang="hu-HU" sz="135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lang="hu-HU" sz="135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lang="hu-HU" sz="1350" b="0" strike="noStrike" spc="-1">
              <a:latin typeface="Arial"/>
            </a:endParaRPr>
          </a:p>
        </p:txBody>
      </p:sp>
      <p:sp>
        <p:nvSpPr>
          <p:cNvPr id="113" name="CustomShape 1_0"/>
          <p:cNvSpPr/>
          <p:nvPr/>
        </p:nvSpPr>
        <p:spPr>
          <a:xfrm>
            <a:off x="1196640" y="346320"/>
            <a:ext cx="5823360" cy="1008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680" tIns="33840" rIns="67680" bIns="33840" anchor="b">
            <a:noAutofit/>
          </a:bodyPr>
          <a:lstStyle/>
          <a:p>
            <a:pPr algn="ctr">
              <a:lnSpc>
                <a:spcPct val="100000"/>
              </a:lnSpc>
              <a:buNone/>
            </a:pPr>
            <a:br>
              <a:rPr sz="2550"/>
            </a:br>
            <a:endParaRPr lang="hu-HU" sz="2550" b="0" strike="noStrike" spc="-1">
              <a:latin typeface="Arial"/>
            </a:endParaRPr>
          </a:p>
        </p:txBody>
      </p:sp>
      <p:sp>
        <p:nvSpPr>
          <p:cNvPr id="114" name="CustomShape 2_1"/>
          <p:cNvSpPr/>
          <p:nvPr/>
        </p:nvSpPr>
        <p:spPr>
          <a:xfrm>
            <a:off x="683280" y="2097000"/>
            <a:ext cx="6495120" cy="3208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5" name="CustomShape 2_2"/>
          <p:cNvSpPr/>
          <p:nvPr/>
        </p:nvSpPr>
        <p:spPr>
          <a:xfrm>
            <a:off x="524880" y="2371680"/>
            <a:ext cx="6495120" cy="3208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6" name="Szövegdoboz 89"/>
          <p:cNvSpPr/>
          <p:nvPr/>
        </p:nvSpPr>
        <p:spPr>
          <a:xfrm>
            <a:off x="417240" y="1097640"/>
            <a:ext cx="6968520" cy="5124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7" name="CustomShape 4"/>
          <p:cNvSpPr/>
          <p:nvPr/>
        </p:nvSpPr>
        <p:spPr>
          <a:xfrm>
            <a:off x="720000" y="1800000"/>
            <a:ext cx="6407640" cy="4108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680" tIns="33840" rIns="67680" bIns="33840" anchor="t">
            <a:noAutofit/>
          </a:bodyPr>
          <a:lstStyle/>
          <a:p>
            <a:pPr marL="457200" indent="-457200" algn="just">
              <a:lnSpc>
                <a:spcPct val="110000"/>
              </a:lnSpc>
              <a:buFont typeface="+mj-lt"/>
              <a:buAutoNum type="arabicPeriod"/>
            </a:pPr>
            <a:r>
              <a:rPr lang="hu-HU" sz="1870" b="0" strike="noStrike" spc="-1" dirty="0">
                <a:solidFill>
                  <a:srgbClr val="2A5010"/>
                </a:solidFill>
                <a:latin typeface="Trebuchet MS"/>
                <a:ea typeface="DejaVu Sans"/>
              </a:rPr>
              <a:t>A birtokvédelem kérdésében hozott határozata végrehajtásáról a jegyző gondoskodik.</a:t>
            </a:r>
            <a:endParaRPr lang="hu-HU" sz="1870" b="0" strike="noStrike" spc="-1" dirty="0">
              <a:latin typeface="Arial"/>
            </a:endParaRPr>
          </a:p>
          <a:p>
            <a:pPr marL="457200" indent="-457200" algn="just">
              <a:lnSpc>
                <a:spcPct val="110000"/>
              </a:lnSpc>
              <a:buFont typeface="+mj-lt"/>
              <a:buAutoNum type="arabicPeriod"/>
            </a:pPr>
            <a:endParaRPr lang="hu-HU" sz="1870" b="0" strike="noStrike" spc="-1" dirty="0">
              <a:latin typeface="Arial"/>
            </a:endParaRPr>
          </a:p>
          <a:p>
            <a:pPr marL="457200" indent="-457200" algn="just">
              <a:lnSpc>
                <a:spcPct val="110000"/>
              </a:lnSpc>
              <a:buFont typeface="+mj-lt"/>
              <a:buAutoNum type="arabicPeriod"/>
            </a:pPr>
            <a:endParaRPr lang="hu-HU" sz="1870" b="0" strike="noStrike" spc="-1" dirty="0">
              <a:latin typeface="Arial"/>
            </a:endParaRP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hu-HU" sz="1870" b="0" strike="noStrike" spc="-1" dirty="0">
                <a:solidFill>
                  <a:srgbClr val="2A5010"/>
                </a:solidFill>
                <a:latin typeface="Trebuchet MS"/>
                <a:ea typeface="DejaVu Sans"/>
              </a:rPr>
              <a:t>Végrehajtás szakaszai:</a:t>
            </a:r>
            <a:endParaRPr lang="hu-HU" sz="1870" b="0" strike="noStrike" spc="-1" dirty="0">
              <a:latin typeface="Arial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hu-HU" sz="1870" b="0" strike="noStrike" spc="-1" dirty="0">
                <a:solidFill>
                  <a:srgbClr val="2A5010"/>
                </a:solidFill>
                <a:latin typeface="Trebuchet MS"/>
                <a:ea typeface="DejaVu Sans"/>
              </a:rPr>
              <a:t>elrendelése</a:t>
            </a:r>
            <a:endParaRPr lang="hu-HU" sz="1870" b="0" strike="noStrike" spc="-1" dirty="0">
              <a:latin typeface="Arial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hu-HU" sz="1870" b="0" strike="noStrike" spc="-1" dirty="0">
                <a:solidFill>
                  <a:srgbClr val="2A5010"/>
                </a:solidFill>
                <a:latin typeface="Trebuchet MS"/>
                <a:ea typeface="DejaVu Sans"/>
              </a:rPr>
              <a:t>foganatosítása</a:t>
            </a:r>
            <a:endParaRPr lang="hu-HU" sz="1870" b="0" strike="noStrike" spc="-1" dirty="0">
              <a:latin typeface="Arial"/>
            </a:endParaRP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endParaRPr lang="hu-HU" sz="1870" b="0" strike="noStrike" spc="-1" dirty="0">
              <a:latin typeface="Arial"/>
            </a:endParaRP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endParaRPr lang="hu-HU" sz="1870" b="0" strike="noStrike" spc="-1" dirty="0">
              <a:latin typeface="Arial"/>
            </a:endParaRP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hu-HU" sz="1870" b="0" strike="noStrike" spc="-1" dirty="0">
                <a:solidFill>
                  <a:srgbClr val="2A5010"/>
                </a:solidFill>
                <a:latin typeface="Trebuchet MS"/>
                <a:ea typeface="DejaVu Sans"/>
              </a:rPr>
              <a:t>A végrehajtási eljárásban hozott döntés elbírálása a kormányhivatal feladata.</a:t>
            </a:r>
            <a:endParaRPr lang="hu-HU" sz="1870" b="0" strike="noStrike" spc="-1" dirty="0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lang="hu-HU" sz="1870" b="0" strike="noStrike" spc="-1" dirty="0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lang="hu-HU" sz="1870" b="0" strike="noStrike" spc="-1" dirty="0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lang="hu-HU" sz="1870" b="0" strike="noStrike" spc="-1" dirty="0">
              <a:latin typeface="Arial"/>
            </a:endParaRPr>
          </a:p>
        </p:txBody>
      </p:sp>
      <p:sp>
        <p:nvSpPr>
          <p:cNvPr id="118" name="Szövegdoboz 117"/>
          <p:cNvSpPr txBox="1"/>
          <p:nvPr/>
        </p:nvSpPr>
        <p:spPr>
          <a:xfrm>
            <a:off x="1260000" y="900000"/>
            <a:ext cx="5656320" cy="4672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r>
              <a:rPr lang="hu-HU" sz="2550" b="0" strike="noStrike" spc="-1" dirty="0">
                <a:solidFill>
                  <a:srgbClr val="2A501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</a:rPr>
              <a:t>Birtokvédelmi döntések végrehajtása</a:t>
            </a:r>
            <a:endParaRPr lang="hu-HU" sz="2550" b="0" strike="noStrike" spc="-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CustomShape 1"/>
          <p:cNvSpPr/>
          <p:nvPr/>
        </p:nvSpPr>
        <p:spPr>
          <a:xfrm>
            <a:off x="811440" y="506520"/>
            <a:ext cx="6547680" cy="1232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680" tIns="33840" rIns="67680" bIns="33840" anchor="b">
            <a:noAutofit/>
          </a:bodyPr>
          <a:lstStyle/>
          <a:p>
            <a:br>
              <a:rPr sz="2550"/>
            </a:br>
            <a:endParaRPr lang="hu-HU" sz="2550" b="0" strike="noStrike" spc="-1">
              <a:latin typeface="Arial"/>
            </a:endParaRPr>
          </a:p>
        </p:txBody>
      </p:sp>
      <p:sp>
        <p:nvSpPr>
          <p:cNvPr id="120" name="CustomShape 2"/>
          <p:cNvSpPr/>
          <p:nvPr/>
        </p:nvSpPr>
        <p:spPr>
          <a:xfrm>
            <a:off x="896400" y="2419920"/>
            <a:ext cx="6538680" cy="2900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680" tIns="33840" rIns="67680" bIns="33840" anchor="t">
            <a:noAutofit/>
          </a:bodyPr>
          <a:lstStyle/>
          <a:p>
            <a:pPr algn="ctr">
              <a:lnSpc>
                <a:spcPct val="100000"/>
              </a:lnSpc>
              <a:buNone/>
            </a:pPr>
            <a:endParaRPr lang="hu-HU" sz="1350" b="0" strike="noStrike" spc="-1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lang="hu-HU" sz="1350" b="0" strike="noStrike" spc="-1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lang="hu-HU" sz="1350" b="0" strike="noStrike" spc="-1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lang="hu-HU" sz="1350" b="0" strike="noStrike" spc="-1">
              <a:latin typeface="Arial"/>
            </a:endParaRPr>
          </a:p>
        </p:txBody>
      </p:sp>
      <p:sp>
        <p:nvSpPr>
          <p:cNvPr id="121" name="CustomShape 2_0"/>
          <p:cNvSpPr/>
          <p:nvPr/>
        </p:nvSpPr>
        <p:spPr>
          <a:xfrm>
            <a:off x="608040" y="1868760"/>
            <a:ext cx="6751080" cy="4482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680" tIns="33840" rIns="67680" bIns="33840" anchor="t">
            <a:noAutofit/>
          </a:bodyPr>
          <a:lstStyle/>
          <a:p>
            <a:pPr algn="just">
              <a:lnSpc>
                <a:spcPct val="100000"/>
              </a:lnSpc>
              <a:buNone/>
              <a:tabLst>
                <a:tab pos="0" algn="l"/>
              </a:tabLst>
            </a:pPr>
            <a:endParaRPr lang="hu-HU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pos="0" algn="l"/>
              </a:tabLst>
            </a:pPr>
            <a:r>
              <a:rPr lang="hu-HU" b="0" strike="noStrike" spc="-1" dirty="0">
                <a:solidFill>
                  <a:srgbClr val="2A5010"/>
                </a:solidFill>
                <a:latin typeface="Trebuchet MS"/>
                <a:ea typeface="DejaVu Sans"/>
              </a:rPr>
              <a:t>Irányadó jogszabályok:</a:t>
            </a:r>
            <a:endParaRPr lang="hu-HU" b="0" strike="noStrike" spc="-1" dirty="0">
              <a:latin typeface="Arial"/>
            </a:endParaRPr>
          </a:p>
          <a:p>
            <a:pPr marL="285840" indent="-285840" algn="just">
              <a:lnSpc>
                <a:spcPct val="100000"/>
              </a:lnSpc>
              <a:buClr>
                <a:srgbClr val="2A5010"/>
              </a:buClr>
              <a:buFont typeface="Arial"/>
              <a:buChar char="•"/>
              <a:tabLst>
                <a:tab pos="0" algn="l"/>
              </a:tabLst>
            </a:pPr>
            <a:r>
              <a:rPr lang="hu-HU" b="0" strike="noStrike" spc="-1" dirty="0">
                <a:solidFill>
                  <a:srgbClr val="2A5010"/>
                </a:solidFill>
                <a:latin typeface="Trebuchet MS"/>
                <a:ea typeface="DejaVu Sans"/>
              </a:rPr>
              <a:t>Az adóhatóság által foganatosítandó végrehajtási eljárásokról szóló 2017. évi CLIII. törvény </a:t>
            </a:r>
            <a:endParaRPr lang="hu-HU" b="0" strike="noStrike" spc="-1" dirty="0">
              <a:latin typeface="Arial"/>
            </a:endParaRPr>
          </a:p>
          <a:p>
            <a:pPr marL="285840" indent="-285840" algn="just">
              <a:lnSpc>
                <a:spcPct val="100000"/>
              </a:lnSpc>
              <a:buClr>
                <a:srgbClr val="2A5010"/>
              </a:buClr>
              <a:buFont typeface="Arial"/>
              <a:buChar char="•"/>
              <a:tabLst>
                <a:tab pos="0" algn="l"/>
              </a:tabLst>
            </a:pPr>
            <a:endParaRPr lang="hu-HU" b="0" strike="noStrike" spc="-1" dirty="0">
              <a:latin typeface="Arial"/>
            </a:endParaRPr>
          </a:p>
          <a:p>
            <a:pPr marL="285840" indent="-285840" algn="just">
              <a:lnSpc>
                <a:spcPct val="100000"/>
              </a:lnSpc>
              <a:buClr>
                <a:srgbClr val="2A5010"/>
              </a:buClr>
              <a:buFont typeface="Arial"/>
              <a:buChar char="•"/>
              <a:tabLst>
                <a:tab pos="0" algn="l"/>
              </a:tabLst>
            </a:pPr>
            <a:r>
              <a:rPr lang="hu-HU" b="0" strike="noStrike" spc="-1" dirty="0">
                <a:solidFill>
                  <a:srgbClr val="2A5010"/>
                </a:solidFill>
                <a:latin typeface="Trebuchet MS"/>
                <a:ea typeface="DejaVu Sans"/>
              </a:rPr>
              <a:t>Az adózás rendjéről szóló 2017. évi CL. törvény</a:t>
            </a:r>
            <a:endParaRPr lang="hu-HU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pos="0" algn="l"/>
              </a:tabLst>
            </a:pPr>
            <a:endParaRPr lang="hu-HU" b="0" strike="noStrike" spc="-1" dirty="0">
              <a:latin typeface="Arial"/>
            </a:endParaRPr>
          </a:p>
          <a:p>
            <a:pPr algn="just">
              <a:buNone/>
            </a:pPr>
            <a:r>
              <a:rPr lang="hu-HU" b="0" strike="noStrike" spc="-1" dirty="0">
                <a:solidFill>
                  <a:srgbClr val="2A5010"/>
                </a:solidFill>
                <a:latin typeface="Trebuchet MS"/>
                <a:ea typeface="DejaVu Sans"/>
              </a:rPr>
              <a:t>Végrehajtó: </a:t>
            </a:r>
            <a:endParaRPr lang="hu-HU" b="0" strike="noStrike" spc="-1" dirty="0">
              <a:latin typeface="Arial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b="0" strike="noStrike" spc="-1" dirty="0">
                <a:solidFill>
                  <a:srgbClr val="2A5010"/>
                </a:solidFill>
                <a:latin typeface="Trebuchet MS"/>
                <a:ea typeface="DejaVu Sans"/>
              </a:rPr>
              <a:t>az adóhatóság nevében eljárni jogosult kormánytisztviselő, köztisztviselő vagy pénzügyőr</a:t>
            </a:r>
            <a:endParaRPr lang="hu-HU" b="0" strike="noStrike" spc="-1" dirty="0">
              <a:latin typeface="Arial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b="0" strike="noStrike" spc="-1" dirty="0">
                <a:solidFill>
                  <a:srgbClr val="2A5010"/>
                </a:solidFill>
                <a:latin typeface="Trebuchet MS"/>
                <a:ea typeface="DejaVu Sans"/>
              </a:rPr>
              <a:t>az önkormányzati adóhatóság a végrehajtást önálló bírósági végrehajtó útján is foganatosíthatja (</a:t>
            </a:r>
            <a:r>
              <a:rPr lang="hu-HU" b="0" strike="noStrike" spc="-1" dirty="0" err="1">
                <a:solidFill>
                  <a:srgbClr val="2A5010"/>
                </a:solidFill>
                <a:latin typeface="Trebuchet MS"/>
                <a:ea typeface="DejaVu Sans"/>
              </a:rPr>
              <a:t>Avt</a:t>
            </a:r>
            <a:r>
              <a:rPr lang="hu-HU" b="0" strike="noStrike" spc="-1" dirty="0">
                <a:solidFill>
                  <a:srgbClr val="2A5010"/>
                </a:solidFill>
                <a:latin typeface="Trebuchet MS"/>
                <a:ea typeface="DejaVu Sans"/>
              </a:rPr>
              <a:t>. 36.§)</a:t>
            </a:r>
            <a:endParaRPr lang="hu-HU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pos="500760" algn="l"/>
              </a:tabLst>
            </a:pPr>
            <a:endParaRPr lang="hu-HU" b="0" strike="noStrike" spc="-1" dirty="0">
              <a:latin typeface="Arial"/>
            </a:endParaRPr>
          </a:p>
        </p:txBody>
      </p:sp>
      <p:sp>
        <p:nvSpPr>
          <p:cNvPr id="122" name="Szövegdoboz 121"/>
          <p:cNvSpPr txBox="1"/>
          <p:nvPr/>
        </p:nvSpPr>
        <p:spPr>
          <a:xfrm>
            <a:off x="811440" y="765900"/>
            <a:ext cx="6339168" cy="8434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algn="ctr"/>
            <a:r>
              <a:rPr lang="hu-HU" sz="2550" b="0" strike="noStrike" spc="-1" dirty="0">
                <a:solidFill>
                  <a:srgbClr val="2A501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</a:rPr>
              <a:t>Önkormányzati adóhatóság által foganatosítandó végrehajtás</a:t>
            </a:r>
            <a:endParaRPr lang="hu-HU" sz="2550" b="0" strike="noStrike" spc="-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CustomShape 1_1"/>
          <p:cNvSpPr/>
          <p:nvPr/>
        </p:nvSpPr>
        <p:spPr>
          <a:xfrm>
            <a:off x="1080000" y="661320"/>
            <a:ext cx="6547680" cy="1232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680" tIns="33840" rIns="67680" bIns="33840" anchor="b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hu-HU" sz="2550" b="0" strike="noStrike" spc="-1" dirty="0">
                <a:solidFill>
                  <a:srgbClr val="2A501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ea typeface="DejaVu Sans"/>
              </a:rPr>
              <a:t>Helyi adó megállapítása </a:t>
            </a:r>
            <a:br>
              <a:rPr sz="25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hu-HU" sz="2550" b="0" strike="noStrike" spc="-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</p:txBody>
      </p:sp>
      <p:sp>
        <p:nvSpPr>
          <p:cNvPr id="124" name="CustomShape 2_3"/>
          <p:cNvSpPr/>
          <p:nvPr/>
        </p:nvSpPr>
        <p:spPr>
          <a:xfrm>
            <a:off x="896400" y="2419920"/>
            <a:ext cx="6538680" cy="2900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680" tIns="33840" rIns="67680" bIns="33840" anchor="t">
            <a:noAutofit/>
          </a:bodyPr>
          <a:lstStyle/>
          <a:p>
            <a:pPr algn="ctr">
              <a:lnSpc>
                <a:spcPct val="100000"/>
              </a:lnSpc>
              <a:buNone/>
            </a:pPr>
            <a:endParaRPr lang="hu-HU" sz="1350" b="0" strike="noStrike" spc="-1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lang="hu-HU" sz="1350" b="0" strike="noStrike" spc="-1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lang="hu-HU" sz="1350" b="0" strike="noStrike" spc="-1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lang="hu-HU" sz="1350" b="0" strike="noStrike" spc="-1">
              <a:latin typeface="Arial"/>
            </a:endParaRPr>
          </a:p>
        </p:txBody>
      </p:sp>
      <p:sp>
        <p:nvSpPr>
          <p:cNvPr id="125" name="CustomShape 2_4"/>
          <p:cNvSpPr/>
          <p:nvPr/>
        </p:nvSpPr>
        <p:spPr>
          <a:xfrm>
            <a:off x="608040" y="2264400"/>
            <a:ext cx="5827320" cy="3040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680" tIns="33840" rIns="67680" bIns="33840" anchor="t">
            <a:noAutofit/>
          </a:bodyPr>
          <a:lstStyle/>
          <a:p>
            <a:pPr algn="just">
              <a:lnSpc>
                <a:spcPct val="100000"/>
              </a:lnSpc>
              <a:buNone/>
              <a:tabLst>
                <a:tab pos="0" algn="l"/>
              </a:tabLst>
            </a:pPr>
            <a:endParaRPr lang="hu-HU" sz="135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hu-HU" sz="1350" b="0" strike="noStrike" spc="-1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pos="500760" algn="l"/>
              </a:tabLst>
            </a:pPr>
            <a:endParaRPr lang="hu-HU" sz="1350" b="0" strike="noStrike" spc="-1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pos="500760" algn="l"/>
              </a:tabLst>
            </a:pPr>
            <a:endParaRPr lang="hu-HU" sz="1350" b="0" strike="noStrike" spc="-1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pos="500760" algn="l"/>
              </a:tabLst>
            </a:pPr>
            <a:endParaRPr lang="hu-HU" sz="1350" b="0" strike="noStrike" spc="-1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pos="500760" algn="l"/>
              </a:tabLst>
            </a:pPr>
            <a:endParaRPr lang="hu-HU" sz="1350" b="0" strike="noStrike" spc="-1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pos="500760" algn="l"/>
              </a:tabLst>
            </a:pPr>
            <a:endParaRPr lang="hu-HU" sz="1350" b="0" strike="noStrike" spc="-1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pos="500760" algn="l"/>
              </a:tabLst>
            </a:pPr>
            <a:endParaRPr lang="hu-HU" sz="1350" b="0" strike="noStrike" spc="-1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pos="500760" algn="l"/>
              </a:tabLst>
            </a:pPr>
            <a:endParaRPr lang="hu-HU" sz="1350" b="0" strike="noStrike" spc="-1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pos="500760" algn="l"/>
              </a:tabLst>
            </a:pPr>
            <a:endParaRPr lang="hu-HU" sz="1350" b="0" strike="noStrike" spc="-1">
              <a:latin typeface="Arial"/>
            </a:endParaRPr>
          </a:p>
        </p:txBody>
      </p:sp>
      <p:sp>
        <p:nvSpPr>
          <p:cNvPr id="126" name="PlaceHolder 1"/>
          <p:cNvSpPr>
            <a:spLocks noGrp="1"/>
          </p:cNvSpPr>
          <p:nvPr>
            <p:ph type="subTitle"/>
          </p:nvPr>
        </p:nvSpPr>
        <p:spPr>
          <a:xfrm>
            <a:off x="608040" y="1726416"/>
            <a:ext cx="6707160" cy="4470264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just">
              <a:lnSpc>
                <a:spcPct val="10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hu-HU" sz="1600" b="0" strike="noStrike" spc="-1" dirty="0">
                <a:solidFill>
                  <a:srgbClr val="2A5010"/>
                </a:solidFill>
                <a:latin typeface="Trebuchet MS"/>
                <a:ea typeface="DejaVu Sans"/>
              </a:rPr>
              <a:t>A helyi adókról 1990. évi C. törvény (</a:t>
            </a:r>
            <a:r>
              <a:rPr lang="hu-HU" sz="1600" b="0" strike="noStrike" spc="-1" dirty="0" err="1">
                <a:solidFill>
                  <a:srgbClr val="2A5010"/>
                </a:solidFill>
                <a:latin typeface="Trebuchet MS"/>
                <a:ea typeface="DejaVu Sans"/>
              </a:rPr>
              <a:t>Htv</a:t>
            </a:r>
            <a:r>
              <a:rPr lang="hu-HU" sz="1600" b="0" strike="noStrike" spc="-1" dirty="0">
                <a:solidFill>
                  <a:srgbClr val="2A5010"/>
                </a:solidFill>
                <a:latin typeface="Trebuchet MS"/>
                <a:ea typeface="DejaVu Sans"/>
              </a:rPr>
              <a:t>.) 7. § Az önkormányzat adómegállapítási jogát korlátozza az, hogy:</a:t>
            </a:r>
            <a:endParaRPr lang="hu-HU" sz="1600" b="0" strike="noStrike" spc="-1" dirty="0">
              <a:latin typeface="Arial"/>
            </a:endParaRPr>
          </a:p>
          <a:p>
            <a:pPr marL="265113" indent="0" algn="just">
              <a:buNone/>
            </a:pPr>
            <a:r>
              <a:rPr lang="hu-HU" sz="1600" b="0" strike="noStrike" spc="-1" dirty="0">
                <a:solidFill>
                  <a:srgbClr val="2A5010"/>
                </a:solidFill>
                <a:latin typeface="Trebuchet MS"/>
                <a:ea typeface="DejaVu Sans"/>
              </a:rPr>
              <a:t>a) az adóalanyt egy meghatározott adótárgy (épület, épületrész, telek) esetében csak egyféle - az önkormányzat döntése szerinti - adó fizetésére kötelezheti. (</a:t>
            </a:r>
            <a:r>
              <a:rPr lang="hu-HU" sz="1800" b="0" strike="noStrike" spc="-1" dirty="0">
                <a:solidFill>
                  <a:srgbClr val="2A5010"/>
                </a:solidFill>
                <a:latin typeface="Trebuchet MS"/>
                <a:ea typeface="DejaVu Sans"/>
              </a:rPr>
              <a:t>adótöbbszörözés</a:t>
            </a:r>
            <a:r>
              <a:rPr lang="hu-HU" sz="1600" b="0" strike="noStrike" spc="-1" dirty="0">
                <a:solidFill>
                  <a:srgbClr val="2A5010"/>
                </a:solidFill>
                <a:latin typeface="Trebuchet MS"/>
                <a:ea typeface="DejaVu Sans"/>
              </a:rPr>
              <a:t> tilalma).</a:t>
            </a:r>
            <a:endParaRPr lang="hu-HU" sz="1600" b="0" strike="noStrike" spc="-1" dirty="0">
              <a:latin typeface="Arial"/>
            </a:endParaRPr>
          </a:p>
          <a:p>
            <a:pPr algn="just">
              <a:buNone/>
            </a:pPr>
            <a:endParaRPr lang="hu-HU" sz="1600" b="0" strike="noStrike" spc="-1" dirty="0">
              <a:latin typeface="Arial"/>
            </a:endParaRPr>
          </a:p>
          <a:p>
            <a:pPr algn="just">
              <a:buNone/>
            </a:pPr>
            <a:r>
              <a:rPr lang="hu-HU" sz="1600" b="0" strike="noStrike" spc="-1" dirty="0" err="1">
                <a:solidFill>
                  <a:srgbClr val="2A5010"/>
                </a:solidFill>
                <a:latin typeface="Trebuchet MS"/>
                <a:ea typeface="DejaVu Sans"/>
              </a:rPr>
              <a:t>Htv</a:t>
            </a:r>
            <a:r>
              <a:rPr lang="hu-HU" sz="1600" b="0" strike="noStrike" spc="-1" dirty="0">
                <a:solidFill>
                  <a:srgbClr val="2A5010"/>
                </a:solidFill>
                <a:latin typeface="Trebuchet MS"/>
                <a:ea typeface="DejaVu Sans"/>
              </a:rPr>
              <a:t>. 52. § 6. pontja értelmében épületrész: az épület önálló rendeltetésű, a szabadból vagy az épület közös közlekedőjéből nyíló önálló bejárattal ellátott helyisége vagy helyiség-csoportja, amely a 8., a 20., a 45. és 47. pontokban foglaltak szerint azzal felel meg lakásnak, üdülőnek, kereskedelmi egységnek, egyéb nem lakás céljára szolgáló épületnek, hogy az ingatlan-nyilvántartásban önálló ingatlanként nem szerepel.</a:t>
            </a:r>
            <a:endParaRPr lang="hu-HU" sz="16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CustomShape 1"/>
          <p:cNvSpPr/>
          <p:nvPr/>
        </p:nvSpPr>
        <p:spPr>
          <a:xfrm>
            <a:off x="934380" y="493776"/>
            <a:ext cx="5823360" cy="948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680" tIns="33840" rIns="67680" bIns="33840" anchor="b">
            <a:norm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hu-HU" sz="2850" b="0" strike="noStrike" spc="-1" dirty="0">
                <a:solidFill>
                  <a:srgbClr val="2A501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ea typeface="DejaVu Sans"/>
              </a:rPr>
              <a:t>Kutak fennmaradási engedélye</a:t>
            </a:r>
            <a:br>
              <a:rPr sz="28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hu-HU" sz="2850" b="0" strike="noStrike" spc="-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</p:txBody>
      </p:sp>
      <p:sp>
        <p:nvSpPr>
          <p:cNvPr id="128" name="CustomShape 2"/>
          <p:cNvSpPr/>
          <p:nvPr/>
        </p:nvSpPr>
        <p:spPr>
          <a:xfrm>
            <a:off x="608040" y="1442376"/>
            <a:ext cx="6476040" cy="464515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680" tIns="33840" rIns="67680" bIns="33840" anchor="t">
            <a:noAutofit/>
          </a:bodyPr>
          <a:lstStyle/>
          <a:p>
            <a:r>
              <a:rPr lang="hu-HU" sz="1870" b="0" strike="noStrike" spc="-1" dirty="0">
                <a:solidFill>
                  <a:srgbClr val="2A5010"/>
                </a:solidFill>
                <a:latin typeface="Trebuchet MS"/>
                <a:ea typeface="DejaVu Sans"/>
              </a:rPr>
              <a:t>A vízgazdálkodásról szóló 1995. évi LVII. törvény </a:t>
            </a:r>
            <a:endParaRPr lang="hu-HU" sz="1870" b="0" strike="noStrike" spc="-1" dirty="0">
              <a:latin typeface="Arial"/>
            </a:endParaRPr>
          </a:p>
          <a:p>
            <a:pPr algn="just"/>
            <a:r>
              <a:rPr lang="hu-HU" sz="1870" b="0" strike="noStrike" spc="-1" dirty="0">
                <a:solidFill>
                  <a:srgbClr val="2A5010"/>
                </a:solidFill>
                <a:latin typeface="Trebuchet MS"/>
                <a:ea typeface="DejaVu Sans"/>
              </a:rPr>
              <a:t>72/1996. (V. 22.) Korm. rendelet</a:t>
            </a:r>
            <a:endParaRPr lang="hu-HU" sz="187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lang="hu-HU" sz="1870" b="0" strike="noStrike" spc="-1" dirty="0">
              <a:latin typeface="Arial"/>
            </a:endParaRPr>
          </a:p>
          <a:p>
            <a:pPr algn="just">
              <a:buNone/>
            </a:pPr>
            <a:r>
              <a:rPr lang="hu-HU" sz="1600" b="0" strike="noStrike" spc="-1" dirty="0">
                <a:solidFill>
                  <a:srgbClr val="2A5010"/>
                </a:solidFill>
                <a:latin typeface="Trebuchet MS"/>
                <a:ea typeface="DejaVu Sans"/>
              </a:rPr>
              <a:t>Korm. rendelet 15. § (1) Vízjogi létesítési engedély nélkül megépített vagy attól eltérően megvalósított vízimunka vagy vízilétesítmény esetén az építtetőnek (tulajdonosnak) a vízügyi hatóságtól - a (2) bekezdésben meghatározott eset kivételével - fennmaradási engedélyt kell kérni.</a:t>
            </a:r>
            <a:endParaRPr lang="hu-HU" sz="1600" b="0" strike="noStrike" spc="-1" dirty="0">
              <a:latin typeface="Arial"/>
            </a:endParaRPr>
          </a:p>
          <a:p>
            <a:endParaRPr lang="hu-HU" sz="1200" b="0" strike="noStrike" spc="-1" dirty="0">
              <a:latin typeface="Arial"/>
            </a:endParaRPr>
          </a:p>
          <a:p>
            <a:r>
              <a:rPr lang="hu-HU" sz="1870" b="0" strike="noStrike" spc="-1" dirty="0">
                <a:solidFill>
                  <a:srgbClr val="2A5010"/>
                </a:solidFill>
                <a:latin typeface="Trebuchet MS"/>
                <a:ea typeface="DejaVu Sans"/>
              </a:rPr>
              <a:t>Tehát az alábbi feltételeknek együttesen kell fennállniuk:</a:t>
            </a:r>
            <a:endParaRPr lang="hu-HU" sz="1870" b="0" strike="noStrike" spc="-1" dirty="0">
              <a:latin typeface="Arial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1600" b="0" strike="noStrike" spc="-1" dirty="0">
                <a:solidFill>
                  <a:srgbClr val="2A5010"/>
                </a:solidFill>
                <a:latin typeface="Trebuchet MS"/>
                <a:ea typeface="DejaVu Sans"/>
              </a:rPr>
              <a:t>a kút helye nem érinthet vízbázisvédelmi védőterületet</a:t>
            </a:r>
            <a:endParaRPr lang="hu-HU" sz="1600" b="0" strike="noStrike" spc="-1" dirty="0">
              <a:latin typeface="Arial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1600" b="0" strike="noStrike" spc="-1" dirty="0">
                <a:solidFill>
                  <a:srgbClr val="2A5010"/>
                </a:solidFill>
                <a:latin typeface="Trebuchet MS"/>
                <a:ea typeface="DejaVu Sans"/>
              </a:rPr>
              <a:t>a kút nem érint karszt- vagy rétegvizet</a:t>
            </a:r>
            <a:endParaRPr lang="hu-HU" sz="1600" b="0" strike="noStrike" spc="-1" dirty="0">
              <a:latin typeface="Arial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1600" b="0" strike="noStrike" spc="-1" dirty="0">
                <a:solidFill>
                  <a:srgbClr val="2A5010"/>
                </a:solidFill>
                <a:latin typeface="Trebuchet MS"/>
                <a:ea typeface="DejaVu Sans"/>
              </a:rPr>
              <a:t>500 m3/év vízigénybevétel alatti</a:t>
            </a:r>
            <a:endParaRPr lang="hu-HU" sz="1600" b="0" strike="noStrike" spc="-1" dirty="0">
              <a:latin typeface="Arial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1600" b="0" strike="noStrike" spc="-1" dirty="0">
                <a:solidFill>
                  <a:srgbClr val="2A5010"/>
                </a:solidFill>
                <a:latin typeface="Trebuchet MS"/>
                <a:ea typeface="DejaVu Sans"/>
              </a:rPr>
              <a:t>a kút épülettel rendelkező ingatlanon van</a:t>
            </a:r>
            <a:endParaRPr lang="hu-HU" sz="1600" b="0" strike="noStrike" spc="-1" dirty="0">
              <a:latin typeface="Arial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1600" b="0" strike="noStrike" spc="-1" dirty="0">
                <a:solidFill>
                  <a:srgbClr val="2A5010"/>
                </a:solidFill>
                <a:latin typeface="Trebuchet MS"/>
                <a:ea typeface="DejaVu Sans"/>
              </a:rPr>
              <a:t>magánszemély a kérelmező</a:t>
            </a:r>
            <a:endParaRPr lang="hu-HU" sz="1600" b="0" strike="noStrike" spc="-1" dirty="0">
              <a:latin typeface="Arial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1600" b="0" strike="noStrike" spc="-1" dirty="0">
                <a:solidFill>
                  <a:srgbClr val="2A5010"/>
                </a:solidFill>
                <a:latin typeface="Trebuchet MS"/>
                <a:ea typeface="DejaVu Sans"/>
              </a:rPr>
              <a:t>a vízkivétel házi ivóvízigény és a háztartási igények kielégítését szolgálja és</a:t>
            </a:r>
            <a:endParaRPr lang="hu-HU" sz="1600" b="0" strike="noStrike" spc="-1" dirty="0">
              <a:latin typeface="Arial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1600" b="0" strike="noStrike" spc="-1" dirty="0">
                <a:solidFill>
                  <a:srgbClr val="2A5010"/>
                </a:solidFill>
                <a:latin typeface="Trebuchet MS"/>
                <a:ea typeface="DejaVu Sans"/>
              </a:rPr>
              <a:t>a kút nem gazdasági célú vízigényt szolgál.</a:t>
            </a:r>
            <a:endParaRPr lang="hu-HU" sz="16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lang="hu-HU" sz="1870" b="0" strike="noStrike" spc="-1" dirty="0">
                <a:solidFill>
                  <a:srgbClr val="2A5010"/>
                </a:solidFill>
                <a:latin typeface="Trebuchet MS"/>
                <a:ea typeface="DejaVu Sans"/>
              </a:rPr>
              <a:t>	</a:t>
            </a:r>
            <a:endParaRPr lang="hu-HU" sz="187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CustomShape 1"/>
          <p:cNvSpPr/>
          <p:nvPr/>
        </p:nvSpPr>
        <p:spPr>
          <a:xfrm>
            <a:off x="865440" y="795960"/>
            <a:ext cx="6405120" cy="9554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680" tIns="33840" rIns="67680" bIns="33840" anchor="b">
            <a:norm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hu-HU" sz="2850" b="0" strike="noStrike" spc="-1" dirty="0">
                <a:solidFill>
                  <a:srgbClr val="2A501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ea typeface="DejaVu Sans"/>
              </a:rPr>
              <a:t>Kutak fennmaradási engedélye</a:t>
            </a:r>
            <a:br>
              <a:rPr sz="28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hu-HU" sz="2850" b="0" strike="noStrike" spc="-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</p:txBody>
      </p:sp>
      <p:sp>
        <p:nvSpPr>
          <p:cNvPr id="130" name="CustomShape 2"/>
          <p:cNvSpPr/>
          <p:nvPr/>
        </p:nvSpPr>
        <p:spPr>
          <a:xfrm>
            <a:off x="617040" y="1619280"/>
            <a:ext cx="6789600" cy="4665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680" tIns="33840" rIns="67680" bIns="33840" anchor="t">
            <a:noAutofit/>
          </a:bodyPr>
          <a:lstStyle/>
          <a:p>
            <a:r>
              <a:rPr lang="hu-HU" sz="1870" b="0" strike="noStrike" spc="-1" dirty="0">
                <a:solidFill>
                  <a:srgbClr val="2A5010"/>
                </a:solidFill>
                <a:latin typeface="Trebuchet MS"/>
                <a:ea typeface="DejaVu Sans"/>
              </a:rPr>
              <a:t>Mikor kell szakhatóságot bevonni az eljárásba?</a:t>
            </a:r>
            <a:endParaRPr lang="hu-HU" sz="1870" b="0" strike="noStrike" spc="-1" dirty="0">
              <a:latin typeface="Arial"/>
            </a:endParaRPr>
          </a:p>
          <a:p>
            <a:endParaRPr lang="hu-HU" sz="1870" b="0" strike="noStrike" spc="-1" dirty="0">
              <a:latin typeface="Arial"/>
            </a:endParaRPr>
          </a:p>
          <a:p>
            <a:pPr algn="just"/>
            <a:r>
              <a:rPr lang="hu-HU" sz="1870" b="0" strike="noStrike" spc="-1" dirty="0">
                <a:solidFill>
                  <a:srgbClr val="2A5010"/>
                </a:solidFill>
                <a:latin typeface="Trebuchet MS"/>
                <a:ea typeface="DejaVu Sans"/>
              </a:rPr>
              <a:t>Amennyiben a szóban forgó kút ivóvíz igény kielégítésére is szolgál, abban az esetben szükséges a vármegyei kormányhivatal népegészségügyi hatáskörében eljáró járási hivatala szakhatóságként történő bevonása, amely az eljárás során a kérelmezőt akkreditált laboratóriumi vízmintavételre kötelezi, és csak a megfelelő vízminőség esetén adja ki a hozzájárulását. Vagyis, amennyiben van vezetékes ivóvíz az ingatlanon, és a kérelmező locsolásra vagy állatok itatására használja a kút vizét, úgy nem szükséges szakhatóság bevonása.</a:t>
            </a:r>
            <a:endParaRPr lang="hu-HU" sz="187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pos="3375720" algn="ctr"/>
              </a:tabLst>
            </a:pPr>
            <a:endParaRPr lang="hu-HU" sz="187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pos="3375720" algn="ctr"/>
              </a:tabLst>
            </a:pPr>
            <a:endParaRPr lang="hu-HU" sz="1870" b="0" strike="noStrike" spc="-1" dirty="0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pos="3375720" algn="ctr"/>
              </a:tabLst>
            </a:pPr>
            <a:endParaRPr lang="hu-HU" sz="135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TM02900688[[fn=Dimenzió]]</Template>
  <TotalTime>1520</TotalTime>
  <Words>919</Words>
  <Application>Microsoft Office PowerPoint</Application>
  <PresentationFormat>Diavetítés a képernyőre (4:3 oldalarány)</PresentationFormat>
  <Paragraphs>110</Paragraphs>
  <Slides>12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6</vt:i4>
      </vt:variant>
      <vt:variant>
        <vt:lpstr>Téma</vt:lpstr>
      </vt:variant>
      <vt:variant>
        <vt:i4>2</vt:i4>
      </vt:variant>
      <vt:variant>
        <vt:lpstr>Diacímek</vt:lpstr>
      </vt:variant>
      <vt:variant>
        <vt:i4>12</vt:i4>
      </vt:variant>
    </vt:vector>
  </HeadingPairs>
  <TitlesOfParts>
    <vt:vector size="20" baseType="lpstr">
      <vt:lpstr>Arial</vt:lpstr>
      <vt:lpstr>DejaVu Sans</vt:lpstr>
      <vt:lpstr>Symbol</vt:lpstr>
      <vt:lpstr>Times New Roman</vt:lpstr>
      <vt:lpstr>Trebuchet MS</vt:lpstr>
      <vt:lpstr>Wingdings</vt:lpstr>
      <vt:lpstr>Office Theme</vt:lpstr>
      <vt:lpstr>Office Theme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subject/>
  <dc:creator>fujitsu esprimo</dc:creator>
  <dc:description/>
  <cp:lastModifiedBy>Czigler Györgyi</cp:lastModifiedBy>
  <cp:revision>179</cp:revision>
  <dcterms:created xsi:type="dcterms:W3CDTF">2018-02-28T16:25:37Z</dcterms:created>
  <dcterms:modified xsi:type="dcterms:W3CDTF">2023-04-25T10:50:48Z</dcterms:modified>
  <dc:language>hu-HU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0</vt:i4>
  </property>
  <property fmtid="{D5CDD505-2E9C-101B-9397-08002B2CF9AE}" pid="3" name="HyperlinksChanged">
    <vt:bool>false</vt:bool>
  </property>
  <property fmtid="{D5CDD505-2E9C-101B-9397-08002B2CF9AE}" pid="4" name="LinksUpToDate">
    <vt:bool>false</vt:bool>
  </property>
  <property fmtid="{D5CDD505-2E9C-101B-9397-08002B2CF9AE}" pid="5" name="MMClips">
    <vt:i4>0</vt:i4>
  </property>
  <property fmtid="{D5CDD505-2E9C-101B-9397-08002B2CF9AE}" pid="6" name="Notes">
    <vt:i4>1</vt:i4>
  </property>
  <property fmtid="{D5CDD505-2E9C-101B-9397-08002B2CF9AE}" pid="7" name="PresentationFormat">
    <vt:lpwstr>Diavetítés a képernyőre (4:3 oldalarány)</vt:lpwstr>
  </property>
  <property fmtid="{D5CDD505-2E9C-101B-9397-08002B2CF9AE}" pid="8" name="ScaleCrop">
    <vt:bool>false</vt:bool>
  </property>
  <property fmtid="{D5CDD505-2E9C-101B-9397-08002B2CF9AE}" pid="9" name="ShareDoc">
    <vt:bool>false</vt:bool>
  </property>
  <property fmtid="{D5CDD505-2E9C-101B-9397-08002B2CF9AE}" pid="10" name="Slides">
    <vt:i4>12</vt:i4>
  </property>
</Properties>
</file>