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2" r:id="rId24"/>
    <p:sldId id="280" r:id="rId25"/>
    <p:sldId id="283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4" autoAdjust="0"/>
    <p:restoredTop sz="93657" autoAdjust="0"/>
  </p:normalViewPr>
  <p:slideViewPr>
    <p:cSldViewPr snapToGrid="0">
      <p:cViewPr>
        <p:scale>
          <a:sx n="100" d="100"/>
          <a:sy n="100" d="100"/>
        </p:scale>
        <p:origin x="-96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SZPRJ7-OTH-OES\VOL1\FILESERVER\NF\KJO\NEMFERTOZEPIDEM\KSH%20adatok_2021\Veszpr&#233;m_megye_n&#233;pess&#233;g20220101_n&#233;pmozgalom2021%20(1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ESZPRJ7-OTH-OES\VOL1\FILESERVER\NF\KJO\NEMFERTOZEPIDEM\NEKIR%202021\Daganatok\TERSEG=MEGYE&amp;TID=VESZPREM_MEGYE_INC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VESZPRJ7-OTH-OES\VOL1\FILESERVER\NF\KJO\NEMFERTOZEPIDEM\NEKIR%202021\Daganatok\TERSEG=MEGYE&amp;TID=VESZPREM_MEGYE_INC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sutoras.bernadett\Desktop\STB_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utoras.bernadett\Desktop\STB_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Veszprém megye lakónépessége nem és korcsoport szerint 2008.01.01 és 2022.01.01. között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3165467625899304E-2"/>
          <c:y val="0.15681818181818274"/>
          <c:w val="0.91223021582733588"/>
          <c:h val="0.67954545454545912"/>
        </c:manualLayout>
      </c:layout>
      <c:barChart>
        <c:barDir val="bar"/>
        <c:grouping val="clustered"/>
        <c:ser>
          <c:idx val="0"/>
          <c:order val="0"/>
          <c:tx>
            <c:strRef>
              <c:f>Korfák!$B$251</c:f>
              <c:strCache>
                <c:ptCount val="1"/>
                <c:pt idx="0">
                  <c:v>Férfi: 2008-01-01</c:v>
                </c:pt>
              </c:strCache>
            </c:strRef>
          </c:tx>
          <c:spPr>
            <a:solidFill>
              <a:srgbClr val="0072E4"/>
            </a:solidFill>
            <a:ln w="25400">
              <a:noFill/>
            </a:ln>
          </c:spPr>
          <c:cat>
            <c:strRef>
              <c:f>Korfák!$A$252:$A$269</c:f>
              <c:strCache>
                <c:ptCount val="18"/>
                <c:pt idx="0">
                  <c:v>0 –  4</c:v>
                </c:pt>
                <c:pt idx="1">
                  <c:v>5–  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85-</c:v>
                </c:pt>
              </c:strCache>
            </c:strRef>
          </c:cat>
          <c:val>
            <c:numRef>
              <c:f>Korfák!$B$252:$B$269</c:f>
              <c:numCache>
                <c:formatCode>General</c:formatCode>
                <c:ptCount val="18"/>
                <c:pt idx="0">
                  <c:v>-7221</c:v>
                </c:pt>
                <c:pt idx="1">
                  <c:v>-7536</c:v>
                </c:pt>
                <c:pt idx="2">
                  <c:v>-8965</c:v>
                </c:pt>
                <c:pt idx="3">
                  <c:v>-10158</c:v>
                </c:pt>
                <c:pt idx="4">
                  <c:v>-10963</c:v>
                </c:pt>
                <c:pt idx="5">
                  <c:v>-12070</c:v>
                </c:pt>
                <c:pt idx="6">
                  <c:v>-12810</c:v>
                </c:pt>
                <c:pt idx="7">
                  <c:v>-11131</c:v>
                </c:pt>
                <c:pt idx="8">
                  <c:v>-10879</c:v>
                </c:pt>
                <c:pt idx="9">
                  <c:v>-11193</c:v>
                </c:pt>
                <c:pt idx="10">
                  <c:v>-12959</c:v>
                </c:pt>
                <c:pt idx="11">
                  <c:v>-10874</c:v>
                </c:pt>
                <c:pt idx="12">
                  <c:v>-8726</c:v>
                </c:pt>
                <c:pt idx="13">
                  <c:v>-7337</c:v>
                </c:pt>
                <c:pt idx="14">
                  <c:v>-5549</c:v>
                </c:pt>
                <c:pt idx="15">
                  <c:v>-4409</c:v>
                </c:pt>
                <c:pt idx="16">
                  <c:v>-2528</c:v>
                </c:pt>
                <c:pt idx="17">
                  <c:v>-1440</c:v>
                </c:pt>
              </c:numCache>
            </c:numRef>
          </c:val>
        </c:ser>
        <c:ser>
          <c:idx val="1"/>
          <c:order val="1"/>
          <c:tx>
            <c:strRef>
              <c:f>Korfák!$C$251</c:f>
              <c:strCache>
                <c:ptCount val="1"/>
                <c:pt idx="0">
                  <c:v>Nő: 2008-01-01</c:v>
                </c:pt>
              </c:strCache>
            </c:strRef>
          </c:tx>
          <c:spPr>
            <a:solidFill>
              <a:srgbClr val="DC0000"/>
            </a:solidFill>
            <a:ln w="25400">
              <a:noFill/>
            </a:ln>
          </c:spPr>
          <c:cat>
            <c:strRef>
              <c:f>Korfák!$A$252:$A$269</c:f>
              <c:strCache>
                <c:ptCount val="18"/>
                <c:pt idx="0">
                  <c:v>0 –  4</c:v>
                </c:pt>
                <c:pt idx="1">
                  <c:v>5–  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85-</c:v>
                </c:pt>
              </c:strCache>
            </c:strRef>
          </c:cat>
          <c:val>
            <c:numRef>
              <c:f>Korfák!$C$252:$C$269</c:f>
              <c:numCache>
                <c:formatCode>General</c:formatCode>
                <c:ptCount val="18"/>
                <c:pt idx="0">
                  <c:v>6938</c:v>
                </c:pt>
                <c:pt idx="1">
                  <c:v>7283</c:v>
                </c:pt>
                <c:pt idx="2">
                  <c:v>8337</c:v>
                </c:pt>
                <c:pt idx="3">
                  <c:v>9504</c:v>
                </c:pt>
                <c:pt idx="4">
                  <c:v>9802</c:v>
                </c:pt>
                <c:pt idx="5">
                  <c:v>10317</c:v>
                </c:pt>
                <c:pt idx="6">
                  <c:v>11499</c:v>
                </c:pt>
                <c:pt idx="7">
                  <c:v>10587</c:v>
                </c:pt>
                <c:pt idx="8">
                  <c:v>10411</c:v>
                </c:pt>
                <c:pt idx="9">
                  <c:v>10787</c:v>
                </c:pt>
                <c:pt idx="10">
                  <c:v>13414</c:v>
                </c:pt>
                <c:pt idx="11">
                  <c:v>11834</c:v>
                </c:pt>
                <c:pt idx="12">
                  <c:v>9885</c:v>
                </c:pt>
                <c:pt idx="13">
                  <c:v>9846</c:v>
                </c:pt>
                <c:pt idx="14">
                  <c:v>8878</c:v>
                </c:pt>
                <c:pt idx="15">
                  <c:v>7718</c:v>
                </c:pt>
                <c:pt idx="16">
                  <c:v>5096</c:v>
                </c:pt>
                <c:pt idx="17">
                  <c:v>3450</c:v>
                </c:pt>
              </c:numCache>
            </c:numRef>
          </c:val>
        </c:ser>
        <c:ser>
          <c:idx val="2"/>
          <c:order val="2"/>
          <c:tx>
            <c:strRef>
              <c:f>Korfák!$D$251</c:f>
              <c:strCache>
                <c:ptCount val="1"/>
                <c:pt idx="0">
                  <c:v>Férfi: 2022-01-01</c:v>
                </c:pt>
              </c:strCache>
            </c:strRef>
          </c:tx>
          <c:spPr>
            <a:solidFill>
              <a:srgbClr val="FFFF38"/>
            </a:solidFill>
            <a:ln w="25400">
              <a:noFill/>
            </a:ln>
          </c:spPr>
          <c:cat>
            <c:strRef>
              <c:f>Korfák!$A$252:$A$269</c:f>
              <c:strCache>
                <c:ptCount val="18"/>
                <c:pt idx="0">
                  <c:v>0 –  4</c:v>
                </c:pt>
                <c:pt idx="1">
                  <c:v>5–  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85-</c:v>
                </c:pt>
              </c:strCache>
            </c:strRef>
          </c:cat>
          <c:val>
            <c:numRef>
              <c:f>Korfák!$D$252:$D$269</c:f>
              <c:numCache>
                <c:formatCode>General</c:formatCode>
                <c:ptCount val="18"/>
                <c:pt idx="0">
                  <c:v>-6737</c:v>
                </c:pt>
                <c:pt idx="1">
                  <c:v>-7067</c:v>
                </c:pt>
                <c:pt idx="2">
                  <c:v>-7332</c:v>
                </c:pt>
                <c:pt idx="3">
                  <c:v>-7506</c:v>
                </c:pt>
                <c:pt idx="4">
                  <c:v>-7502</c:v>
                </c:pt>
                <c:pt idx="5">
                  <c:v>-9250</c:v>
                </c:pt>
                <c:pt idx="6">
                  <c:v>-9193</c:v>
                </c:pt>
                <c:pt idx="7">
                  <c:v>-9369</c:v>
                </c:pt>
                <c:pt idx="8">
                  <c:v>-11547</c:v>
                </c:pt>
                <c:pt idx="9">
                  <c:v>-13043</c:v>
                </c:pt>
                <c:pt idx="10">
                  <c:v>-11094</c:v>
                </c:pt>
                <c:pt idx="11">
                  <c:v>-9418</c:v>
                </c:pt>
                <c:pt idx="12">
                  <c:v>-9770</c:v>
                </c:pt>
                <c:pt idx="13">
                  <c:v>-9972</c:v>
                </c:pt>
                <c:pt idx="14">
                  <c:v>-7375</c:v>
                </c:pt>
                <c:pt idx="15">
                  <c:v>-4659</c:v>
                </c:pt>
                <c:pt idx="16">
                  <c:v>-2795</c:v>
                </c:pt>
                <c:pt idx="17">
                  <c:v>-1733</c:v>
                </c:pt>
              </c:numCache>
            </c:numRef>
          </c:val>
        </c:ser>
        <c:ser>
          <c:idx val="3"/>
          <c:order val="3"/>
          <c:tx>
            <c:strRef>
              <c:f>Korfák!$E$251</c:f>
              <c:strCache>
                <c:ptCount val="1"/>
                <c:pt idx="0">
                  <c:v>Nő: 2022-01-01</c:v>
                </c:pt>
              </c:strCache>
            </c:strRef>
          </c:tx>
          <c:spPr>
            <a:solidFill>
              <a:srgbClr val="069A2E"/>
            </a:solidFill>
            <a:ln w="25400">
              <a:noFill/>
            </a:ln>
          </c:spPr>
          <c:cat>
            <c:strRef>
              <c:f>Korfák!$A$252:$A$269</c:f>
              <c:strCache>
                <c:ptCount val="18"/>
                <c:pt idx="0">
                  <c:v>0 –  4</c:v>
                </c:pt>
                <c:pt idx="1">
                  <c:v>5–  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85-</c:v>
                </c:pt>
              </c:strCache>
            </c:strRef>
          </c:cat>
          <c:val>
            <c:numRef>
              <c:f>Korfák!$E$252:$E$269</c:f>
              <c:numCache>
                <c:formatCode>General</c:formatCode>
                <c:ptCount val="18"/>
                <c:pt idx="0">
                  <c:v>6510</c:v>
                </c:pt>
                <c:pt idx="1">
                  <c:v>6804</c:v>
                </c:pt>
                <c:pt idx="2">
                  <c:v>6937</c:v>
                </c:pt>
                <c:pt idx="3">
                  <c:v>7236</c:v>
                </c:pt>
                <c:pt idx="4">
                  <c:v>6843</c:v>
                </c:pt>
                <c:pt idx="5">
                  <c:v>8032</c:v>
                </c:pt>
                <c:pt idx="6">
                  <c:v>8034</c:v>
                </c:pt>
                <c:pt idx="7">
                  <c:v>8638</c:v>
                </c:pt>
                <c:pt idx="8">
                  <c:v>11323</c:v>
                </c:pt>
                <c:pt idx="9">
                  <c:v>12486</c:v>
                </c:pt>
                <c:pt idx="10">
                  <c:v>10851</c:v>
                </c:pt>
                <c:pt idx="11">
                  <c:v>9836</c:v>
                </c:pt>
                <c:pt idx="12">
                  <c:v>10960</c:v>
                </c:pt>
                <c:pt idx="13">
                  <c:v>12692</c:v>
                </c:pt>
                <c:pt idx="14">
                  <c:v>9949</c:v>
                </c:pt>
                <c:pt idx="15">
                  <c:v>7104</c:v>
                </c:pt>
                <c:pt idx="16">
                  <c:v>5631</c:v>
                </c:pt>
                <c:pt idx="17">
                  <c:v>4674</c:v>
                </c:pt>
              </c:numCache>
            </c:numRef>
          </c:val>
        </c:ser>
        <c:gapWidth val="5"/>
        <c:overlap val="65"/>
        <c:axId val="120862976"/>
        <c:axId val="121520128"/>
      </c:barChart>
      <c:catAx>
        <c:axId val="12086297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21520128"/>
        <c:crossesAt val="0"/>
        <c:auto val="1"/>
        <c:lblAlgn val="ctr"/>
        <c:lblOffset val="100"/>
        <c:tickMarkSkip val="1"/>
      </c:catAx>
      <c:valAx>
        <c:axId val="121520128"/>
        <c:scaling>
          <c:orientation val="minMax"/>
        </c:scaling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20862976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5483218155782993"/>
          <c:y val="0.91818171664712178"/>
          <c:w val="0.71510791366906579"/>
          <c:h val="5.4545578175784884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hu-HU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1320"/>
            </a:pPr>
            <a:r>
              <a:rPr lang="hu-HU" sz="1320" b="0" i="0" u="none" strike="noStrike" baseline="0"/>
              <a:t>Rosszindulatú daganatos megbetegedések megoszlása daganatcsoportonként  a daganatos megbetegedéssel kezelt 25-64 éves korcsoportnál Veszprém megyében, 2014-2018</a:t>
            </a:r>
            <a:endParaRPr lang="hu-HU" sz="132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'25-64 éves férfiak'!$D$24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4586"/>
            </a:solidFill>
            <a:ln w="25400">
              <a:noFill/>
            </a:ln>
          </c:spPr>
          <c:dLbls>
            <c:showVal val="1"/>
          </c:dLbls>
          <c:cat>
            <c:strRef>
              <c:f>'25-64 éves férfiak'!$A$25:$A$31</c:f>
              <c:strCache>
                <c:ptCount val="7"/>
                <c:pt idx="0">
                  <c:v>Ajak, szájüreg és a garat </c:v>
                </c:pt>
                <c:pt idx="1">
                  <c:v>Vastagbél, végbél és az anus</c:v>
                </c:pt>
                <c:pt idx="2">
                  <c:v>Légcső, hörgő és a tüdő </c:v>
                </c:pt>
                <c:pt idx="3">
                  <c:v>Bőr rosszindulatú melanómája </c:v>
                </c:pt>
                <c:pt idx="4">
                  <c:v>Prosztata</c:v>
                </c:pt>
                <c:pt idx="5">
                  <c:v>Emlő </c:v>
                </c:pt>
                <c:pt idx="6">
                  <c:v>Méhnyak </c:v>
                </c:pt>
              </c:strCache>
            </c:strRef>
          </c:cat>
          <c:val>
            <c:numRef>
              <c:f>'25-64 éves férfiak'!$D$25:$D$31</c:f>
              <c:numCache>
                <c:formatCode>0.00</c:formatCode>
                <c:ptCount val="7"/>
                <c:pt idx="0">
                  <c:v>8.280254777070061</c:v>
                </c:pt>
                <c:pt idx="1">
                  <c:v>11.725535610885935</c:v>
                </c:pt>
                <c:pt idx="2">
                  <c:v>15.662999420961206</c:v>
                </c:pt>
                <c:pt idx="3">
                  <c:v>2.6346265199768384</c:v>
                </c:pt>
                <c:pt idx="4">
                  <c:v>5.5877243775332932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'25-64 éves férfiak'!$E$24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420E"/>
            </a:solidFill>
            <a:ln w="25400">
              <a:noFill/>
            </a:ln>
          </c:spPr>
          <c:dLbls>
            <c:dLbl>
              <c:idx val="2"/>
              <c:layout>
                <c:manualLayout>
                  <c:x val="1.7372421281216081E-2"/>
                  <c:y val="0"/>
                </c:manualLayout>
              </c:layout>
              <c:showVal val="1"/>
            </c:dLbl>
            <c:showVal val="1"/>
          </c:dLbls>
          <c:cat>
            <c:strRef>
              <c:f>'25-64 éves férfiak'!$A$25:$A$31</c:f>
              <c:strCache>
                <c:ptCount val="7"/>
                <c:pt idx="0">
                  <c:v>Ajak, szájüreg és a garat </c:v>
                </c:pt>
                <c:pt idx="1">
                  <c:v>Vastagbél, végbél és az anus</c:v>
                </c:pt>
                <c:pt idx="2">
                  <c:v>Légcső, hörgő és a tüdő </c:v>
                </c:pt>
                <c:pt idx="3">
                  <c:v>Bőr rosszindulatú melanómája </c:v>
                </c:pt>
                <c:pt idx="4">
                  <c:v>Prosztata</c:v>
                </c:pt>
                <c:pt idx="5">
                  <c:v>Emlő </c:v>
                </c:pt>
                <c:pt idx="6">
                  <c:v>Méhnyak </c:v>
                </c:pt>
              </c:strCache>
            </c:strRef>
          </c:cat>
          <c:val>
            <c:numRef>
              <c:f>'25-64 éves férfiak'!$E$25:$E$31</c:f>
              <c:numCache>
                <c:formatCode>0.00</c:formatCode>
                <c:ptCount val="7"/>
                <c:pt idx="0">
                  <c:v>2.648244099021301</c:v>
                </c:pt>
                <c:pt idx="1">
                  <c:v>6.8796776050662078</c:v>
                </c:pt>
                <c:pt idx="2">
                  <c:v>10.938399539435808</c:v>
                </c:pt>
                <c:pt idx="3">
                  <c:v>3.5405872193436969</c:v>
                </c:pt>
                <c:pt idx="4">
                  <c:v>0</c:v>
                </c:pt>
                <c:pt idx="5">
                  <c:v>20.955670696603324</c:v>
                </c:pt>
                <c:pt idx="6">
                  <c:v>3.5405872193436969</c:v>
                </c:pt>
              </c:numCache>
            </c:numRef>
          </c:val>
        </c:ser>
        <c:dLbls>
          <c:showVal val="1"/>
        </c:dLbls>
        <c:gapWidth val="75"/>
        <c:axId val="135035136"/>
        <c:axId val="135750400"/>
      </c:barChart>
      <c:catAx>
        <c:axId val="1350351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35750400"/>
        <c:crossesAt val="0"/>
        <c:auto val="1"/>
        <c:lblAlgn val="ctr"/>
        <c:lblOffset val="100"/>
        <c:tickLblSkip val="1"/>
        <c:tickMarkSkip val="1"/>
      </c:catAx>
      <c:valAx>
        <c:axId val="1357504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%</a:t>
                </a:r>
                <a:endParaRPr lang="hu-HU" dirty="0"/>
              </a:p>
            </c:rich>
          </c:tx>
          <c:layout/>
        </c:title>
        <c:numFmt formatCode="0.00" sourceLinked="1"/>
        <c:majorTickMark val="none"/>
        <c:tickLblPos val="nextTo"/>
        <c:crossAx val="135035136"/>
        <c:crossesAt val="1"/>
        <c:crossBetween val="between"/>
        <c:majorUnit val="2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b"/>
      <c:layout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 sz="1320" b="0" i="0" u="none" strike="noStrike" baseline="0"/>
              <a:t>Rosszindulatú daganatos megbetegdések megoszlása daganatcsoportok szerint Veszprém megye daganatos megbetegedéssel kezelt 0-X éves lakosságánál, 2014-2018</a:t>
            </a:r>
            <a:endParaRPr lang="hu-H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'0-x éves férfiak'!$D$24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4586"/>
            </a:solidFill>
            <a:ln w="25400">
              <a:noFill/>
            </a:ln>
          </c:spPr>
          <c:dLbls>
            <c:showVal val="1"/>
          </c:dLbls>
          <c:cat>
            <c:strRef>
              <c:f>'[TERSEG=MEGYE&amp;TID=VESZPREM_MEGYE_INC.XLS]0-x éves férfiak'!$A$25,'[TERSEG=MEGYE&amp;TID=VESZPREM_MEGYE_INC.XLS]0-x éves férfiak'!$A$27:$A$33</c:f>
              <c:strCache>
                <c:ptCount val="8"/>
                <c:pt idx="0">
                  <c:v>Ajak, szájüreg és a garat </c:v>
                </c:pt>
                <c:pt idx="1">
                  <c:v>Vastagbél, végbél és az anus</c:v>
                </c:pt>
                <c:pt idx="2">
                  <c:v>Légcső, hörgő és a tüdő </c:v>
                </c:pt>
                <c:pt idx="3">
                  <c:v>Bőr rosszindulatú melanómája </c:v>
                </c:pt>
                <c:pt idx="4">
                  <c:v>Mesothelioma</c:v>
                </c:pt>
                <c:pt idx="5">
                  <c:v>Prosztata</c:v>
                </c:pt>
                <c:pt idx="6">
                  <c:v>Emlő </c:v>
                </c:pt>
                <c:pt idx="7">
                  <c:v>Méhnyak </c:v>
                </c:pt>
              </c:strCache>
            </c:strRef>
          </c:cat>
          <c:val>
            <c:numRef>
              <c:f>'[TERSEG=MEGYE&amp;TID=VESZPREM_MEGYE_INC.XLS]0-x éves férfiak'!$D$25,'[TERSEG=MEGYE&amp;TID=VESZPREM_MEGYE_INC.XLS]0-x éves férfiak'!$D$27:$D$33</c:f>
              <c:numCache>
                <c:formatCode>0.00</c:formatCode>
                <c:ptCount val="8"/>
                <c:pt idx="0">
                  <c:v>5.0703902941513137</c:v>
                </c:pt>
                <c:pt idx="1">
                  <c:v>13.059402540917949</c:v>
                </c:pt>
                <c:pt idx="2">
                  <c:v>13.906375185990608</c:v>
                </c:pt>
                <c:pt idx="3">
                  <c:v>2.4607989012246771</c:v>
                </c:pt>
                <c:pt idx="4">
                  <c:v>0.10301018656289344</c:v>
                </c:pt>
                <c:pt idx="5">
                  <c:v>9.5913929266338478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'0-x éves férfiak'!$E$24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420E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1.307901907356950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5395095367847432E-3"/>
                  <c:y val="2.3980810819538042E-3"/>
                </c:manualLayout>
              </c:layout>
              <c:showVal val="1"/>
            </c:dLbl>
            <c:dLbl>
              <c:idx val="2"/>
              <c:layout>
                <c:manualLayout>
                  <c:x val="1.0899182561307902E-2"/>
                  <c:y val="-4.3964311956335692E-17"/>
                </c:manualLayout>
              </c:layout>
              <c:showVal val="1"/>
            </c:dLbl>
            <c:dLbl>
              <c:idx val="3"/>
              <c:layout>
                <c:manualLayout>
                  <c:x val="8.7193460490463271E-3"/>
                  <c:y val="0"/>
                </c:manualLayout>
              </c:layout>
              <c:showVal val="1"/>
            </c:dLbl>
            <c:showVal val="1"/>
          </c:dLbls>
          <c:cat>
            <c:strRef>
              <c:f>'[TERSEG=MEGYE&amp;TID=VESZPREM_MEGYE_INC.XLS]0-x éves férfiak'!$A$25,'[TERSEG=MEGYE&amp;TID=VESZPREM_MEGYE_INC.XLS]0-x éves férfiak'!$A$27:$A$33</c:f>
              <c:strCache>
                <c:ptCount val="8"/>
                <c:pt idx="0">
                  <c:v>Ajak, szájüreg és a garat </c:v>
                </c:pt>
                <c:pt idx="1">
                  <c:v>Vastagbél, végbél és az anus</c:v>
                </c:pt>
                <c:pt idx="2">
                  <c:v>Légcső, hörgő és a tüdő </c:v>
                </c:pt>
                <c:pt idx="3">
                  <c:v>Bőr rosszindulatú melanómája </c:v>
                </c:pt>
                <c:pt idx="4">
                  <c:v>Mesothelioma</c:v>
                </c:pt>
                <c:pt idx="5">
                  <c:v>Prosztata</c:v>
                </c:pt>
                <c:pt idx="6">
                  <c:v>Emlő </c:v>
                </c:pt>
                <c:pt idx="7">
                  <c:v>Méhnyak </c:v>
                </c:pt>
              </c:strCache>
            </c:strRef>
          </c:cat>
          <c:val>
            <c:numRef>
              <c:f>'[TERSEG=MEGYE&amp;TID=VESZPREM_MEGYE_INC.XLS]0-x éves férfiak'!$E$25,'[TERSEG=MEGYE&amp;TID=VESZPREM_MEGYE_INC.XLS]0-x éves férfiak'!$E$27:$E$33</c:f>
              <c:numCache>
                <c:formatCode>0.00</c:formatCode>
                <c:ptCount val="8"/>
                <c:pt idx="0">
                  <c:v>1.9571511291256527</c:v>
                </c:pt>
                <c:pt idx="1">
                  <c:v>9.6004632310364801</c:v>
                </c:pt>
                <c:pt idx="2">
                  <c:v>9.8320787492762012</c:v>
                </c:pt>
                <c:pt idx="3">
                  <c:v>2.3972206137811227</c:v>
                </c:pt>
                <c:pt idx="4">
                  <c:v>9.2646207295888822E-2</c:v>
                </c:pt>
                <c:pt idx="5">
                  <c:v>0</c:v>
                </c:pt>
                <c:pt idx="6">
                  <c:v>16.942675159235669</c:v>
                </c:pt>
                <c:pt idx="7">
                  <c:v>2.0613781123335264</c:v>
                </c:pt>
              </c:numCache>
            </c:numRef>
          </c:val>
        </c:ser>
        <c:dLbls>
          <c:showVal val="1"/>
        </c:dLbls>
        <c:gapWidth val="75"/>
        <c:axId val="135838720"/>
        <c:axId val="138674944"/>
      </c:barChart>
      <c:catAx>
        <c:axId val="1358387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38674944"/>
        <c:crossesAt val="0"/>
        <c:auto val="1"/>
        <c:lblAlgn val="ctr"/>
        <c:lblOffset val="100"/>
        <c:tickLblSkip val="1"/>
        <c:tickMarkSkip val="1"/>
      </c:catAx>
      <c:valAx>
        <c:axId val="13867494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%</a:t>
                </a:r>
                <a:endParaRPr lang="hu-HU" dirty="0"/>
              </a:p>
            </c:rich>
          </c:tx>
          <c:layout/>
        </c:title>
        <c:numFmt formatCode="0.00" sourceLinked="1"/>
        <c:maj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</a:defRPr>
            </a:pPr>
            <a:endParaRPr lang="hu-HU"/>
          </a:p>
        </c:txPr>
        <c:crossAx val="135838720"/>
        <c:crossesAt val="1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b"/>
      <c:layout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5"/>
  <c:chart>
    <c:title>
      <c:tx>
        <c:rich>
          <a:bodyPr/>
          <a:lstStyle/>
          <a:p>
            <a:pPr>
              <a:defRPr sz="1200"/>
            </a:pPr>
            <a:r>
              <a:rPr lang="hu-HU" sz="1200" dirty="0"/>
              <a:t>Mammográfiás szűrővizsgálatra meghívott nők részvételi aránya a szűrővizsgálaton Veszprém vármegyében </a:t>
            </a:r>
            <a:r>
              <a:rPr lang="hu-HU" sz="1200" dirty="0" smtClean="0"/>
              <a:t>2014-2022</a:t>
            </a:r>
            <a:endParaRPr lang="hu-HU" sz="12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1.9394613465596816E-2"/>
          <c:y val="0.11664896755162242"/>
          <c:w val="0.96563939853654734"/>
          <c:h val="0.75651517896546117"/>
        </c:manualLayout>
      </c:layout>
      <c:barChart>
        <c:barDir val="col"/>
        <c:grouping val="clustered"/>
        <c:ser>
          <c:idx val="1"/>
          <c:order val="1"/>
          <c:dLbls>
            <c:showVal val="1"/>
          </c:dLbls>
          <c:cat>
            <c:multiLvlStrRef>
              <c:f>Munka1!$I$60:$P$60</c:f>
            </c:multiLvlStrRef>
          </c:cat>
          <c:val>
            <c:numRef>
              <c:f>Munka1!$H$60</c:f>
            </c:numRef>
          </c:val>
        </c:ser>
        <c:ser>
          <c:idx val="2"/>
          <c:order val="2"/>
          <c:spPr>
            <a:gradFill>
              <a:gsLst>
                <a:gs pos="0">
                  <a:srgbClr val="EA80DB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c:spPr>
          <c:dLbls>
            <c:showVal val="1"/>
          </c:dLbls>
          <c:cat>
            <c:multiLvlStrRef>
              <c:f>Munka1!$I$60:$P$60</c:f>
            </c:multiLvlStrRef>
          </c:cat>
          <c:val>
            <c:numRef>
              <c:f>Munka1!$I$61:$P$61</c:f>
            </c:numRef>
          </c:val>
        </c:ser>
        <c:ser>
          <c:idx val="0"/>
          <c:order val="0"/>
          <c:spPr>
            <a:gradFill>
              <a:gsLst>
                <a:gs pos="0">
                  <a:schemeClr val="accent1">
                    <a:lumMod val="75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chilly" dir="t"/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100"/>
                </a:pPr>
                <a:endParaRPr lang="hu-HU"/>
              </a:p>
            </c:txPr>
            <c:showVal val="1"/>
          </c:dLbls>
          <c:trendline>
            <c:spPr>
              <a:ln w="25400"/>
            </c:spPr>
            <c:trendlineType val="movingAvg"/>
            <c:period val="2"/>
          </c:trendline>
          <c:cat>
            <c:numRef>
              <c:f>[STB_2022.xlsx]Munka1!$I$60:$Q$60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[STB_2022.xlsx]Munka1!$I$61:$Q$61</c:f>
              <c:numCache>
                <c:formatCode>0.00%</c:formatCode>
                <c:ptCount val="9"/>
                <c:pt idx="0">
                  <c:v>0.4357000000000002</c:v>
                </c:pt>
                <c:pt idx="1">
                  <c:v>0.42850000000000027</c:v>
                </c:pt>
                <c:pt idx="2">
                  <c:v>0.42970000000000008</c:v>
                </c:pt>
                <c:pt idx="3">
                  <c:v>0.5</c:v>
                </c:pt>
                <c:pt idx="4">
                  <c:v>0.41540000000000027</c:v>
                </c:pt>
                <c:pt idx="5">
                  <c:v>0.48530000000000023</c:v>
                </c:pt>
                <c:pt idx="6">
                  <c:v>0.3409000000000002</c:v>
                </c:pt>
                <c:pt idx="7">
                  <c:v>0.43150000000000027</c:v>
                </c:pt>
                <c:pt idx="8">
                  <c:v>0.43000000000000022</c:v>
                </c:pt>
              </c:numCache>
            </c:numRef>
          </c:val>
        </c:ser>
        <c:dLbls>
          <c:showVal val="1"/>
        </c:dLbls>
        <c:overlap val="-25"/>
        <c:axId val="164874880"/>
        <c:axId val="165667584"/>
      </c:barChart>
      <c:catAx>
        <c:axId val="164874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hu-HU" b="0"/>
                  <a:t>szőrővizsgálat éve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65667584"/>
        <c:crosses val="autoZero"/>
        <c:auto val="1"/>
        <c:lblAlgn val="ctr"/>
        <c:lblOffset val="100"/>
      </c:catAx>
      <c:valAx>
        <c:axId val="16566758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 dirty="0"/>
                  <a:t>Szűrővizsgálaton </a:t>
                </a:r>
                <a:r>
                  <a:rPr lang="hu-HU" b="0" dirty="0" smtClean="0"/>
                  <a:t>résztvevők aránya</a:t>
                </a:r>
                <a:endParaRPr lang="hu-HU" b="0" dirty="0"/>
              </a:p>
            </c:rich>
          </c:tx>
          <c:layout>
            <c:manualLayout>
              <c:xMode val="edge"/>
              <c:yMode val="edge"/>
              <c:x val="2.736317493387258E-2"/>
              <c:y val="0.3503072027500988"/>
            </c:manualLayout>
          </c:layout>
        </c:title>
        <c:numFmt formatCode="0.00%" sourceLinked="1"/>
        <c:tickLblPos val="nextTo"/>
        <c:crossAx val="164874880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5"/>
  <c:chart>
    <c:title>
      <c:tx>
        <c:rich>
          <a:bodyPr/>
          <a:lstStyle/>
          <a:p>
            <a:pPr>
              <a:defRPr sz="1200"/>
            </a:pPr>
            <a:r>
              <a:rPr lang="hu-HU" sz="1200" dirty="0"/>
              <a:t>Mammográfiás szűrővizsgálatra meghívott nők részvételi aránya a szűrővizsgálaton Veszprém vármegyében </a:t>
            </a:r>
            <a:r>
              <a:rPr lang="hu-HU" sz="1200" dirty="0" smtClean="0"/>
              <a:t>2015-2022</a:t>
            </a:r>
            <a:endParaRPr lang="hu-HU" sz="12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1.9394613465596816E-2"/>
          <c:y val="0.11664896755162242"/>
          <c:w val="0.96563939853654723"/>
          <c:h val="0.75651517896546117"/>
        </c:manualLayout>
      </c:layout>
      <c:barChart>
        <c:barDir val="col"/>
        <c:grouping val="clustered"/>
        <c:ser>
          <c:idx val="1"/>
          <c:order val="0"/>
          <c:dLbls>
            <c:showVal val="1"/>
          </c:dLbls>
          <c:cat>
            <c:multiLvlStrRef>
              <c:f>Munka1!$I$60:$P$60</c:f>
            </c:multiLvlStrRef>
          </c:cat>
          <c:val>
            <c:numRef>
              <c:f>Munka1!$H$60</c:f>
            </c:numRef>
          </c:val>
        </c:ser>
        <c:ser>
          <c:idx val="2"/>
          <c:order val="1"/>
          <c:spPr>
            <a:gradFill>
              <a:gsLst>
                <a:gs pos="0">
                  <a:srgbClr val="EA80DB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c:spPr>
          <c:dLbls>
            <c:showVal val="1"/>
          </c:dLbls>
          <c:cat>
            <c:multiLvlStrRef>
              <c:f>Munka1!$I$60:$P$60</c:f>
            </c:multiLvlStrRef>
          </c:cat>
          <c:val>
            <c:numRef>
              <c:f>Munka1!$I$61:$P$61</c:f>
            </c:numRef>
          </c:val>
        </c:ser>
        <c:dLbls>
          <c:showVal val="1"/>
        </c:dLbls>
        <c:overlap val="-25"/>
        <c:axId val="168401536"/>
        <c:axId val="66110208"/>
      </c:barChart>
      <c:catAx>
        <c:axId val="168401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hu-HU" b="0"/>
                  <a:t>szőrővizsgálat éve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6110208"/>
        <c:crosses val="autoZero"/>
        <c:auto val="1"/>
        <c:lblAlgn val="ctr"/>
        <c:lblOffset val="100"/>
      </c:catAx>
      <c:valAx>
        <c:axId val="6611020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 dirty="0"/>
                  <a:t>Szűrővizsgálaton </a:t>
                </a:r>
                <a:r>
                  <a:rPr lang="hu-HU" b="0" dirty="0" smtClean="0"/>
                  <a:t>résztvevők aránya</a:t>
                </a:r>
                <a:endParaRPr lang="hu-HU" b="0" dirty="0"/>
              </a:p>
            </c:rich>
          </c:tx>
          <c:layout>
            <c:manualLayout>
              <c:xMode val="edge"/>
              <c:yMode val="edge"/>
              <c:x val="2.7363174933872577E-2"/>
              <c:y val="0.3503072027500988"/>
            </c:manualLayout>
          </c:layout>
        </c:title>
        <c:numFmt formatCode="0.00%" sourceLinked="1"/>
        <c:tickLblPos val="nextTo"/>
        <c:crossAx val="168401536"/>
        <c:crosses val="autoZero"/>
        <c:crossBetween val="between"/>
      </c:valAx>
    </c:plotArea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2D0E9-50E6-4885-92C7-96CDE10D742C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64ED5CFB-1785-4097-9BA1-65AB8987D8CE}">
      <dgm:prSet phldrT="[Szöveg]"/>
      <dgm:spPr/>
      <dgm:t>
        <a:bodyPr/>
        <a:lstStyle/>
        <a:p>
          <a:r>
            <a:rPr lang="hu-HU" dirty="0" smtClean="0"/>
            <a:t>Elsődleges prevenció</a:t>
          </a:r>
          <a:endParaRPr lang="hu-HU" dirty="0"/>
        </a:p>
      </dgm:t>
    </dgm:pt>
    <dgm:pt modelId="{CB3E2C91-86D9-4D16-929C-AF6354C2C1D9}" type="parTrans" cxnId="{EFFECEA9-053A-4EA0-B0C1-6BB858580777}">
      <dgm:prSet/>
      <dgm:spPr/>
      <dgm:t>
        <a:bodyPr/>
        <a:lstStyle/>
        <a:p>
          <a:endParaRPr lang="hu-HU"/>
        </a:p>
      </dgm:t>
    </dgm:pt>
    <dgm:pt modelId="{57D6DB2D-C63A-4212-85DA-8A11D6F918AA}" type="sibTrans" cxnId="{EFFECEA9-053A-4EA0-B0C1-6BB858580777}">
      <dgm:prSet/>
      <dgm:spPr/>
      <dgm:t>
        <a:bodyPr/>
        <a:lstStyle/>
        <a:p>
          <a:endParaRPr lang="hu-HU"/>
        </a:p>
      </dgm:t>
    </dgm:pt>
    <dgm:pt modelId="{952F2C9F-37EF-488D-BE8C-F6BFA019A96A}">
      <dgm:prSet phldrT="[Szöveg]"/>
      <dgm:spPr/>
      <dgm:t>
        <a:bodyPr/>
        <a:lstStyle/>
        <a:p>
          <a:r>
            <a:rPr lang="hu-HU" dirty="0" smtClean="0">
              <a:solidFill>
                <a:schemeClr val="tx1">
                  <a:lumMod val="75000"/>
                  <a:lumOff val="25000"/>
                </a:schemeClr>
              </a:solidFill>
            </a:rPr>
            <a:t>Légcső-, hörgő és tüdő rosszindulatú daganata</a:t>
          </a:r>
          <a:endParaRPr lang="hu-H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92D3AC6-917D-4EE3-8A86-D004C0E231A9}" type="parTrans" cxnId="{FA53B150-D85F-4EDA-959B-987A42514A89}">
      <dgm:prSet/>
      <dgm:spPr/>
      <dgm:t>
        <a:bodyPr/>
        <a:lstStyle/>
        <a:p>
          <a:endParaRPr lang="hu-HU"/>
        </a:p>
      </dgm:t>
    </dgm:pt>
    <dgm:pt modelId="{57729E0E-78FE-4104-8448-D224DB8131E8}" type="sibTrans" cxnId="{FA53B150-D85F-4EDA-959B-987A42514A89}">
      <dgm:prSet/>
      <dgm:spPr/>
      <dgm:t>
        <a:bodyPr/>
        <a:lstStyle/>
        <a:p>
          <a:endParaRPr lang="hu-HU"/>
        </a:p>
      </dgm:t>
    </dgm:pt>
    <dgm:pt modelId="{4BDD4068-712C-4B2B-BADA-FF6B652E866E}">
      <dgm:prSet phldrT="[Szöveg]"/>
      <dgm:spPr/>
      <dgm:t>
        <a:bodyPr/>
        <a:lstStyle/>
        <a:p>
          <a:r>
            <a:rPr lang="hu-HU" dirty="0" smtClean="0">
              <a:solidFill>
                <a:schemeClr val="tx1">
                  <a:lumMod val="75000"/>
                  <a:lumOff val="25000"/>
                </a:schemeClr>
              </a:solidFill>
            </a:rPr>
            <a:t>Alkoholos májbetegség</a:t>
          </a:r>
          <a:endParaRPr lang="hu-H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EBEB561-E928-47CF-A674-83E85A09ACC9}" type="parTrans" cxnId="{078FBDBB-F663-4C2D-9A48-AC08DE936023}">
      <dgm:prSet/>
      <dgm:spPr/>
      <dgm:t>
        <a:bodyPr/>
        <a:lstStyle/>
        <a:p>
          <a:endParaRPr lang="hu-HU"/>
        </a:p>
      </dgm:t>
    </dgm:pt>
    <dgm:pt modelId="{E018EF33-EF1D-4640-9E38-DD10FA7A87D2}" type="sibTrans" cxnId="{078FBDBB-F663-4C2D-9A48-AC08DE936023}">
      <dgm:prSet/>
      <dgm:spPr/>
      <dgm:t>
        <a:bodyPr/>
        <a:lstStyle/>
        <a:p>
          <a:endParaRPr lang="hu-HU"/>
        </a:p>
      </dgm:t>
    </dgm:pt>
    <dgm:pt modelId="{3DAFACFA-5DB4-42C8-8DC6-5B153E5F4079}">
      <dgm:prSet phldrT="[Szöveg]" custT="1"/>
      <dgm:spPr/>
      <dgm:t>
        <a:bodyPr/>
        <a:lstStyle/>
        <a:p>
          <a:r>
            <a:rPr lang="hu-H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Máj egyéb megbetegedései (</a:t>
          </a:r>
          <a:r>
            <a:rPr lang="hu-HU" sz="11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fibrózis</a:t>
          </a:r>
          <a:r>
            <a:rPr lang="hu-H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, májzsugor…)</a:t>
          </a:r>
          <a:endParaRPr lang="hu-HU" sz="11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98211AD-07C0-4C5E-9830-ACF24F055583}" type="parTrans" cxnId="{AAD89971-E9E5-4359-B6BD-FEC8F8CDF748}">
      <dgm:prSet/>
      <dgm:spPr/>
      <dgm:t>
        <a:bodyPr/>
        <a:lstStyle/>
        <a:p>
          <a:endParaRPr lang="hu-HU"/>
        </a:p>
      </dgm:t>
    </dgm:pt>
    <dgm:pt modelId="{3B46DA91-31FC-44C8-92FF-780EC368A777}" type="sibTrans" cxnId="{AAD89971-E9E5-4359-B6BD-FEC8F8CDF748}">
      <dgm:prSet/>
      <dgm:spPr/>
      <dgm:t>
        <a:bodyPr/>
        <a:lstStyle/>
        <a:p>
          <a:endParaRPr lang="hu-HU"/>
        </a:p>
      </dgm:t>
    </dgm:pt>
    <dgm:pt modelId="{1096060D-8732-4AE6-9A04-A2E4ACA64B67}">
      <dgm:prSet phldrT="[Szöveg]" custT="1"/>
      <dgm:spPr/>
      <dgm:t>
        <a:bodyPr/>
        <a:lstStyle/>
        <a:p>
          <a:r>
            <a:rPr lang="hu-HU" sz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Balesetek</a:t>
          </a:r>
          <a:endParaRPr lang="hu-HU" sz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16ACFFB-9107-40E5-90B0-D0FF44E55C72}" type="parTrans" cxnId="{3EA085A8-B26E-4784-A402-C28497BF8779}">
      <dgm:prSet/>
      <dgm:spPr/>
      <dgm:t>
        <a:bodyPr/>
        <a:lstStyle/>
        <a:p>
          <a:endParaRPr lang="hu-HU"/>
        </a:p>
      </dgm:t>
    </dgm:pt>
    <dgm:pt modelId="{DFC7D582-D663-4E3C-B27C-A6826080BCFA}" type="sibTrans" cxnId="{3EA085A8-B26E-4784-A402-C28497BF8779}">
      <dgm:prSet/>
      <dgm:spPr/>
      <dgm:t>
        <a:bodyPr/>
        <a:lstStyle/>
        <a:p>
          <a:endParaRPr lang="hu-HU"/>
        </a:p>
      </dgm:t>
    </dgm:pt>
    <dgm:pt modelId="{C3AFC4FA-EEF4-43DB-9328-FE3C23272151}">
      <dgm:prSet phldrT="[Szöveg]"/>
      <dgm:spPr/>
      <dgm:t>
        <a:bodyPr/>
        <a:lstStyle/>
        <a:p>
          <a:r>
            <a:rPr lang="hu-HU" dirty="0" smtClean="0">
              <a:solidFill>
                <a:schemeClr val="tx1">
                  <a:lumMod val="75000"/>
                  <a:lumOff val="25000"/>
                </a:schemeClr>
              </a:solidFill>
            </a:rPr>
            <a:t>Szexuális úton terjedő megbetegedések</a:t>
          </a:r>
          <a:endParaRPr lang="hu-H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A7B131A-8F54-4E76-93E9-75C358F1E2E8}" type="parTrans" cxnId="{F07683F5-98AD-45D4-BB73-676763660EF5}">
      <dgm:prSet/>
      <dgm:spPr/>
      <dgm:t>
        <a:bodyPr/>
        <a:lstStyle/>
        <a:p>
          <a:endParaRPr lang="hu-HU"/>
        </a:p>
      </dgm:t>
    </dgm:pt>
    <dgm:pt modelId="{55A84952-7A1F-45A5-BD7C-3EF96370C93B}" type="sibTrans" cxnId="{F07683F5-98AD-45D4-BB73-676763660EF5}">
      <dgm:prSet/>
      <dgm:spPr/>
      <dgm:t>
        <a:bodyPr/>
        <a:lstStyle/>
        <a:p>
          <a:endParaRPr lang="hu-HU"/>
        </a:p>
      </dgm:t>
    </dgm:pt>
    <dgm:pt modelId="{752DCEE7-5F8D-4951-8B67-3459E71ED241}" type="pres">
      <dgm:prSet presAssocID="{9712D0E9-50E6-4885-92C7-96CDE10D74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2AC5A0A-9FB1-488A-BBB8-0DA36AE777E6}" type="pres">
      <dgm:prSet presAssocID="{64ED5CFB-1785-4097-9BA1-65AB8987D8CE}" presName="centerShape" presStyleLbl="node0" presStyleIdx="0" presStyleCnt="1"/>
      <dgm:spPr/>
      <dgm:t>
        <a:bodyPr/>
        <a:lstStyle/>
        <a:p>
          <a:endParaRPr lang="hu-HU"/>
        </a:p>
      </dgm:t>
    </dgm:pt>
    <dgm:pt modelId="{4A98D62E-4539-476B-948C-C0A96FD7F779}" type="pres">
      <dgm:prSet presAssocID="{192D3AC6-917D-4EE3-8A86-D004C0E231A9}" presName="parTrans" presStyleLbl="sibTrans2D1" presStyleIdx="0" presStyleCnt="5"/>
      <dgm:spPr/>
      <dgm:t>
        <a:bodyPr/>
        <a:lstStyle/>
        <a:p>
          <a:endParaRPr lang="hu-HU"/>
        </a:p>
      </dgm:t>
    </dgm:pt>
    <dgm:pt modelId="{91188F73-2223-43A4-A22E-912734BE1D69}" type="pres">
      <dgm:prSet presAssocID="{192D3AC6-917D-4EE3-8A86-D004C0E231A9}" presName="connectorText" presStyleLbl="sibTrans2D1" presStyleIdx="0" presStyleCnt="5"/>
      <dgm:spPr/>
      <dgm:t>
        <a:bodyPr/>
        <a:lstStyle/>
        <a:p>
          <a:endParaRPr lang="hu-HU"/>
        </a:p>
      </dgm:t>
    </dgm:pt>
    <dgm:pt modelId="{F61AC4BB-1951-461C-BE87-D0FEAF9DCB5A}" type="pres">
      <dgm:prSet presAssocID="{952F2C9F-37EF-488D-BE8C-F6BFA019A9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E04748-6CF4-45EC-A2E6-C265E2EC7EBF}" type="pres">
      <dgm:prSet presAssocID="{7EBEB561-E928-47CF-A674-83E85A09ACC9}" presName="parTrans" presStyleLbl="sibTrans2D1" presStyleIdx="1" presStyleCnt="5"/>
      <dgm:spPr/>
      <dgm:t>
        <a:bodyPr/>
        <a:lstStyle/>
        <a:p>
          <a:endParaRPr lang="hu-HU"/>
        </a:p>
      </dgm:t>
    </dgm:pt>
    <dgm:pt modelId="{6C736038-8850-43F8-A71B-E55350A90B84}" type="pres">
      <dgm:prSet presAssocID="{7EBEB561-E928-47CF-A674-83E85A09ACC9}" presName="connectorText" presStyleLbl="sibTrans2D1" presStyleIdx="1" presStyleCnt="5"/>
      <dgm:spPr/>
      <dgm:t>
        <a:bodyPr/>
        <a:lstStyle/>
        <a:p>
          <a:endParaRPr lang="hu-HU"/>
        </a:p>
      </dgm:t>
    </dgm:pt>
    <dgm:pt modelId="{3832840F-AADD-4407-93B5-DC9B428E159F}" type="pres">
      <dgm:prSet presAssocID="{4BDD4068-712C-4B2B-BADA-FF6B652E86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F4B896-D774-4366-927B-00776D704AEC}" type="pres">
      <dgm:prSet presAssocID="{698211AD-07C0-4C5E-9830-ACF24F055583}" presName="parTrans" presStyleLbl="sibTrans2D1" presStyleIdx="2" presStyleCnt="5"/>
      <dgm:spPr/>
      <dgm:t>
        <a:bodyPr/>
        <a:lstStyle/>
        <a:p>
          <a:endParaRPr lang="hu-HU"/>
        </a:p>
      </dgm:t>
    </dgm:pt>
    <dgm:pt modelId="{2C360417-CF89-4376-9580-53A6BCC01444}" type="pres">
      <dgm:prSet presAssocID="{698211AD-07C0-4C5E-9830-ACF24F055583}" presName="connectorText" presStyleLbl="sibTrans2D1" presStyleIdx="2" presStyleCnt="5"/>
      <dgm:spPr/>
      <dgm:t>
        <a:bodyPr/>
        <a:lstStyle/>
        <a:p>
          <a:endParaRPr lang="hu-HU"/>
        </a:p>
      </dgm:t>
    </dgm:pt>
    <dgm:pt modelId="{41B7178B-6D27-4A1E-8A35-D3C30990E14C}" type="pres">
      <dgm:prSet presAssocID="{3DAFACFA-5DB4-42C8-8DC6-5B153E5F40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02AFE0-592C-4F35-89A4-C62460BDDC98}" type="pres">
      <dgm:prSet presAssocID="{D16ACFFB-9107-40E5-90B0-D0FF44E55C72}" presName="parTrans" presStyleLbl="sibTrans2D1" presStyleIdx="3" presStyleCnt="5"/>
      <dgm:spPr/>
      <dgm:t>
        <a:bodyPr/>
        <a:lstStyle/>
        <a:p>
          <a:endParaRPr lang="hu-HU"/>
        </a:p>
      </dgm:t>
    </dgm:pt>
    <dgm:pt modelId="{01C2D12B-ED7C-479B-8419-5EBE2B9AE668}" type="pres">
      <dgm:prSet presAssocID="{D16ACFFB-9107-40E5-90B0-D0FF44E55C72}" presName="connectorText" presStyleLbl="sibTrans2D1" presStyleIdx="3" presStyleCnt="5"/>
      <dgm:spPr/>
      <dgm:t>
        <a:bodyPr/>
        <a:lstStyle/>
        <a:p>
          <a:endParaRPr lang="hu-HU"/>
        </a:p>
      </dgm:t>
    </dgm:pt>
    <dgm:pt modelId="{727E47AB-82AE-4980-A778-7605C59C8C9D}" type="pres">
      <dgm:prSet presAssocID="{1096060D-8732-4AE6-9A04-A2E4ACA64B67}" presName="node" presStyleLbl="node1" presStyleIdx="3" presStyleCnt="5" custRadScaleRad="97097" custRadScaleInc="-67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C6425E-2E48-43BC-AA3A-9EAD82825009}" type="pres">
      <dgm:prSet presAssocID="{4A7B131A-8F54-4E76-93E9-75C358F1E2E8}" presName="parTrans" presStyleLbl="sibTrans2D1" presStyleIdx="4" presStyleCnt="5"/>
      <dgm:spPr/>
      <dgm:t>
        <a:bodyPr/>
        <a:lstStyle/>
        <a:p>
          <a:endParaRPr lang="hu-HU"/>
        </a:p>
      </dgm:t>
    </dgm:pt>
    <dgm:pt modelId="{73862808-3161-4F85-BF34-DEE97D374AFE}" type="pres">
      <dgm:prSet presAssocID="{4A7B131A-8F54-4E76-93E9-75C358F1E2E8}" presName="connectorText" presStyleLbl="sibTrans2D1" presStyleIdx="4" presStyleCnt="5"/>
      <dgm:spPr/>
      <dgm:t>
        <a:bodyPr/>
        <a:lstStyle/>
        <a:p>
          <a:endParaRPr lang="hu-HU"/>
        </a:p>
      </dgm:t>
    </dgm:pt>
    <dgm:pt modelId="{FF8B0FCE-FC07-4F70-B75F-DB1F13D1099F}" type="pres">
      <dgm:prSet presAssocID="{C3AFC4FA-EEF4-43DB-9328-FE3C232721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D2C198C-DED1-4950-8216-D9F4EECF9D4B}" type="presOf" srcId="{64ED5CFB-1785-4097-9BA1-65AB8987D8CE}" destId="{B2AC5A0A-9FB1-488A-BBB8-0DA36AE777E6}" srcOrd="0" destOrd="0" presId="urn:microsoft.com/office/officeart/2005/8/layout/radial5"/>
    <dgm:cxn modelId="{DD0C2C74-298C-4B30-89D3-81C686EE9C60}" type="presOf" srcId="{4A7B131A-8F54-4E76-93E9-75C358F1E2E8}" destId="{73862808-3161-4F85-BF34-DEE97D374AFE}" srcOrd="1" destOrd="0" presId="urn:microsoft.com/office/officeart/2005/8/layout/radial5"/>
    <dgm:cxn modelId="{B767A814-91FF-4F2F-ABD9-18594A60EAE3}" type="presOf" srcId="{4A7B131A-8F54-4E76-93E9-75C358F1E2E8}" destId="{7BC6425E-2E48-43BC-AA3A-9EAD82825009}" srcOrd="0" destOrd="0" presId="urn:microsoft.com/office/officeart/2005/8/layout/radial5"/>
    <dgm:cxn modelId="{FA53B150-D85F-4EDA-959B-987A42514A89}" srcId="{64ED5CFB-1785-4097-9BA1-65AB8987D8CE}" destId="{952F2C9F-37EF-488D-BE8C-F6BFA019A96A}" srcOrd="0" destOrd="0" parTransId="{192D3AC6-917D-4EE3-8A86-D004C0E231A9}" sibTransId="{57729E0E-78FE-4104-8448-D224DB8131E8}"/>
    <dgm:cxn modelId="{FAD90273-9756-47FB-A8B9-39F4122ACC36}" type="presOf" srcId="{1096060D-8732-4AE6-9A04-A2E4ACA64B67}" destId="{727E47AB-82AE-4980-A778-7605C59C8C9D}" srcOrd="0" destOrd="0" presId="urn:microsoft.com/office/officeart/2005/8/layout/radial5"/>
    <dgm:cxn modelId="{5B7B84B6-0B1D-4D70-9946-2AA5DAFC31B3}" type="presOf" srcId="{D16ACFFB-9107-40E5-90B0-D0FF44E55C72}" destId="{FA02AFE0-592C-4F35-89A4-C62460BDDC98}" srcOrd="0" destOrd="0" presId="urn:microsoft.com/office/officeart/2005/8/layout/radial5"/>
    <dgm:cxn modelId="{EFFECEA9-053A-4EA0-B0C1-6BB858580777}" srcId="{9712D0E9-50E6-4885-92C7-96CDE10D742C}" destId="{64ED5CFB-1785-4097-9BA1-65AB8987D8CE}" srcOrd="0" destOrd="0" parTransId="{CB3E2C91-86D9-4D16-929C-AF6354C2C1D9}" sibTransId="{57D6DB2D-C63A-4212-85DA-8A11D6F918AA}"/>
    <dgm:cxn modelId="{078FBDBB-F663-4C2D-9A48-AC08DE936023}" srcId="{64ED5CFB-1785-4097-9BA1-65AB8987D8CE}" destId="{4BDD4068-712C-4B2B-BADA-FF6B652E866E}" srcOrd="1" destOrd="0" parTransId="{7EBEB561-E928-47CF-A674-83E85A09ACC9}" sibTransId="{E018EF33-EF1D-4640-9E38-DD10FA7A87D2}"/>
    <dgm:cxn modelId="{AAD89971-E9E5-4359-B6BD-FEC8F8CDF748}" srcId="{64ED5CFB-1785-4097-9BA1-65AB8987D8CE}" destId="{3DAFACFA-5DB4-42C8-8DC6-5B153E5F4079}" srcOrd="2" destOrd="0" parTransId="{698211AD-07C0-4C5E-9830-ACF24F055583}" sibTransId="{3B46DA91-31FC-44C8-92FF-780EC368A777}"/>
    <dgm:cxn modelId="{FFE51156-6A51-46D8-AD7B-6170F542AA2C}" type="presOf" srcId="{4BDD4068-712C-4B2B-BADA-FF6B652E866E}" destId="{3832840F-AADD-4407-93B5-DC9B428E159F}" srcOrd="0" destOrd="0" presId="urn:microsoft.com/office/officeart/2005/8/layout/radial5"/>
    <dgm:cxn modelId="{1C9204D9-1573-490C-BFCF-337A20E99E01}" type="presOf" srcId="{952F2C9F-37EF-488D-BE8C-F6BFA019A96A}" destId="{F61AC4BB-1951-461C-BE87-D0FEAF9DCB5A}" srcOrd="0" destOrd="0" presId="urn:microsoft.com/office/officeart/2005/8/layout/radial5"/>
    <dgm:cxn modelId="{401A679C-9559-4767-809A-4E6B48C9A3EB}" type="presOf" srcId="{7EBEB561-E928-47CF-A674-83E85A09ACC9}" destId="{24E04748-6CF4-45EC-A2E6-C265E2EC7EBF}" srcOrd="0" destOrd="0" presId="urn:microsoft.com/office/officeart/2005/8/layout/radial5"/>
    <dgm:cxn modelId="{F07683F5-98AD-45D4-BB73-676763660EF5}" srcId="{64ED5CFB-1785-4097-9BA1-65AB8987D8CE}" destId="{C3AFC4FA-EEF4-43DB-9328-FE3C23272151}" srcOrd="4" destOrd="0" parTransId="{4A7B131A-8F54-4E76-93E9-75C358F1E2E8}" sibTransId="{55A84952-7A1F-45A5-BD7C-3EF96370C93B}"/>
    <dgm:cxn modelId="{314B048B-EFB7-4828-94B2-34F9C97151C6}" type="presOf" srcId="{9712D0E9-50E6-4885-92C7-96CDE10D742C}" destId="{752DCEE7-5F8D-4951-8B67-3459E71ED241}" srcOrd="0" destOrd="0" presId="urn:microsoft.com/office/officeart/2005/8/layout/radial5"/>
    <dgm:cxn modelId="{D2849ECE-4588-4EB1-84AE-298F21F4BE1E}" type="presOf" srcId="{192D3AC6-917D-4EE3-8A86-D004C0E231A9}" destId="{4A98D62E-4539-476B-948C-C0A96FD7F779}" srcOrd="0" destOrd="0" presId="urn:microsoft.com/office/officeart/2005/8/layout/radial5"/>
    <dgm:cxn modelId="{977CE466-49F9-4D42-A360-A853D86EA68B}" type="presOf" srcId="{698211AD-07C0-4C5E-9830-ACF24F055583}" destId="{08F4B896-D774-4366-927B-00776D704AEC}" srcOrd="0" destOrd="0" presId="urn:microsoft.com/office/officeart/2005/8/layout/radial5"/>
    <dgm:cxn modelId="{419F6264-1B1A-40D7-8FCB-1BC41DA4CAF6}" type="presOf" srcId="{7EBEB561-E928-47CF-A674-83E85A09ACC9}" destId="{6C736038-8850-43F8-A71B-E55350A90B84}" srcOrd="1" destOrd="0" presId="urn:microsoft.com/office/officeart/2005/8/layout/radial5"/>
    <dgm:cxn modelId="{80096085-9994-458F-A377-05B926D17BCF}" type="presOf" srcId="{3DAFACFA-5DB4-42C8-8DC6-5B153E5F4079}" destId="{41B7178B-6D27-4A1E-8A35-D3C30990E14C}" srcOrd="0" destOrd="0" presId="urn:microsoft.com/office/officeart/2005/8/layout/radial5"/>
    <dgm:cxn modelId="{CD6DA0F0-2807-4AFA-BF15-085DCA73878D}" type="presOf" srcId="{D16ACFFB-9107-40E5-90B0-D0FF44E55C72}" destId="{01C2D12B-ED7C-479B-8419-5EBE2B9AE668}" srcOrd="1" destOrd="0" presId="urn:microsoft.com/office/officeart/2005/8/layout/radial5"/>
    <dgm:cxn modelId="{8E6284D3-12BF-45E1-9FEE-1EF4CB52DA92}" type="presOf" srcId="{698211AD-07C0-4C5E-9830-ACF24F055583}" destId="{2C360417-CF89-4376-9580-53A6BCC01444}" srcOrd="1" destOrd="0" presId="urn:microsoft.com/office/officeart/2005/8/layout/radial5"/>
    <dgm:cxn modelId="{EB375B1F-A4D0-4AA8-8E1B-A66F99F54BA5}" type="presOf" srcId="{192D3AC6-917D-4EE3-8A86-D004C0E231A9}" destId="{91188F73-2223-43A4-A22E-912734BE1D69}" srcOrd="1" destOrd="0" presId="urn:microsoft.com/office/officeart/2005/8/layout/radial5"/>
    <dgm:cxn modelId="{2789F87C-9EA1-47E4-86E0-9C9A6880245B}" type="presOf" srcId="{C3AFC4FA-EEF4-43DB-9328-FE3C23272151}" destId="{FF8B0FCE-FC07-4F70-B75F-DB1F13D1099F}" srcOrd="0" destOrd="0" presId="urn:microsoft.com/office/officeart/2005/8/layout/radial5"/>
    <dgm:cxn modelId="{3EA085A8-B26E-4784-A402-C28497BF8779}" srcId="{64ED5CFB-1785-4097-9BA1-65AB8987D8CE}" destId="{1096060D-8732-4AE6-9A04-A2E4ACA64B67}" srcOrd="3" destOrd="0" parTransId="{D16ACFFB-9107-40E5-90B0-D0FF44E55C72}" sibTransId="{DFC7D582-D663-4E3C-B27C-A6826080BCFA}"/>
    <dgm:cxn modelId="{DFBD1EF8-BC8A-4C9A-84C1-934E10DE7812}" type="presParOf" srcId="{752DCEE7-5F8D-4951-8B67-3459E71ED241}" destId="{B2AC5A0A-9FB1-488A-BBB8-0DA36AE777E6}" srcOrd="0" destOrd="0" presId="urn:microsoft.com/office/officeart/2005/8/layout/radial5"/>
    <dgm:cxn modelId="{3356F2E7-E8CA-4FBE-9E70-330D9E78C6C2}" type="presParOf" srcId="{752DCEE7-5F8D-4951-8B67-3459E71ED241}" destId="{4A98D62E-4539-476B-948C-C0A96FD7F779}" srcOrd="1" destOrd="0" presId="urn:microsoft.com/office/officeart/2005/8/layout/radial5"/>
    <dgm:cxn modelId="{2B757D10-F5F8-4AEF-8D3E-7B8042F3EE99}" type="presParOf" srcId="{4A98D62E-4539-476B-948C-C0A96FD7F779}" destId="{91188F73-2223-43A4-A22E-912734BE1D69}" srcOrd="0" destOrd="0" presId="urn:microsoft.com/office/officeart/2005/8/layout/radial5"/>
    <dgm:cxn modelId="{67393DBB-4BC5-4E39-96EA-BB7724D84C71}" type="presParOf" srcId="{752DCEE7-5F8D-4951-8B67-3459E71ED241}" destId="{F61AC4BB-1951-461C-BE87-D0FEAF9DCB5A}" srcOrd="2" destOrd="0" presId="urn:microsoft.com/office/officeart/2005/8/layout/radial5"/>
    <dgm:cxn modelId="{2A43765A-18D2-4B01-83F8-5A4128EE8F8E}" type="presParOf" srcId="{752DCEE7-5F8D-4951-8B67-3459E71ED241}" destId="{24E04748-6CF4-45EC-A2E6-C265E2EC7EBF}" srcOrd="3" destOrd="0" presId="urn:microsoft.com/office/officeart/2005/8/layout/radial5"/>
    <dgm:cxn modelId="{555FBD3E-A563-4407-B2DA-9A2F8F3682AC}" type="presParOf" srcId="{24E04748-6CF4-45EC-A2E6-C265E2EC7EBF}" destId="{6C736038-8850-43F8-A71B-E55350A90B84}" srcOrd="0" destOrd="0" presId="urn:microsoft.com/office/officeart/2005/8/layout/radial5"/>
    <dgm:cxn modelId="{B727D819-3D62-4870-86A9-C78ABEB730E8}" type="presParOf" srcId="{752DCEE7-5F8D-4951-8B67-3459E71ED241}" destId="{3832840F-AADD-4407-93B5-DC9B428E159F}" srcOrd="4" destOrd="0" presId="urn:microsoft.com/office/officeart/2005/8/layout/radial5"/>
    <dgm:cxn modelId="{F3CC34E7-A23A-4F7C-9CFA-FD4A29C347E2}" type="presParOf" srcId="{752DCEE7-5F8D-4951-8B67-3459E71ED241}" destId="{08F4B896-D774-4366-927B-00776D704AEC}" srcOrd="5" destOrd="0" presId="urn:microsoft.com/office/officeart/2005/8/layout/radial5"/>
    <dgm:cxn modelId="{934022B0-788C-4536-B00B-2CE4F1DDE7A6}" type="presParOf" srcId="{08F4B896-D774-4366-927B-00776D704AEC}" destId="{2C360417-CF89-4376-9580-53A6BCC01444}" srcOrd="0" destOrd="0" presId="urn:microsoft.com/office/officeart/2005/8/layout/radial5"/>
    <dgm:cxn modelId="{DFB20EDB-7BDE-4638-B8F7-33C1AC2766AF}" type="presParOf" srcId="{752DCEE7-5F8D-4951-8B67-3459E71ED241}" destId="{41B7178B-6D27-4A1E-8A35-D3C30990E14C}" srcOrd="6" destOrd="0" presId="urn:microsoft.com/office/officeart/2005/8/layout/radial5"/>
    <dgm:cxn modelId="{AEAB3944-24A4-4270-9113-26737E5BC516}" type="presParOf" srcId="{752DCEE7-5F8D-4951-8B67-3459E71ED241}" destId="{FA02AFE0-592C-4F35-89A4-C62460BDDC98}" srcOrd="7" destOrd="0" presId="urn:microsoft.com/office/officeart/2005/8/layout/radial5"/>
    <dgm:cxn modelId="{26E5A235-9A5F-4306-81DB-BF67D09BE148}" type="presParOf" srcId="{FA02AFE0-592C-4F35-89A4-C62460BDDC98}" destId="{01C2D12B-ED7C-479B-8419-5EBE2B9AE668}" srcOrd="0" destOrd="0" presId="urn:microsoft.com/office/officeart/2005/8/layout/radial5"/>
    <dgm:cxn modelId="{3014F08F-5798-48AB-AB23-C9298FA2C6B4}" type="presParOf" srcId="{752DCEE7-5F8D-4951-8B67-3459E71ED241}" destId="{727E47AB-82AE-4980-A778-7605C59C8C9D}" srcOrd="8" destOrd="0" presId="urn:microsoft.com/office/officeart/2005/8/layout/radial5"/>
    <dgm:cxn modelId="{8CCE7C5D-1E53-4293-BD3A-79B5D142FAEB}" type="presParOf" srcId="{752DCEE7-5F8D-4951-8B67-3459E71ED241}" destId="{7BC6425E-2E48-43BC-AA3A-9EAD82825009}" srcOrd="9" destOrd="0" presId="urn:microsoft.com/office/officeart/2005/8/layout/radial5"/>
    <dgm:cxn modelId="{0708E282-355B-42D3-8D84-070DCA2F5C21}" type="presParOf" srcId="{7BC6425E-2E48-43BC-AA3A-9EAD82825009}" destId="{73862808-3161-4F85-BF34-DEE97D374AFE}" srcOrd="0" destOrd="0" presId="urn:microsoft.com/office/officeart/2005/8/layout/radial5"/>
    <dgm:cxn modelId="{79DDE3D5-945C-488E-8851-D60C17703770}" type="presParOf" srcId="{752DCEE7-5F8D-4951-8B67-3459E71ED241}" destId="{FF8B0FCE-FC07-4F70-B75F-DB1F13D1099F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6177D-13EF-4A02-889D-FA63500C0B4B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</dgm:pt>
    <dgm:pt modelId="{7C62CBA8-D567-4384-A8D6-69F2C3F70F01}">
      <dgm:prSet phldrT="[Szöveg]"/>
      <dgm:spPr/>
      <dgm:t>
        <a:bodyPr/>
        <a:lstStyle/>
        <a:p>
          <a:r>
            <a:rPr lang="hu-H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Emlőszűrés</a:t>
          </a: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/>
          </a:r>
          <a:br>
            <a:rPr lang="hu-HU" dirty="0" smtClean="0">
              <a:solidFill>
                <a:schemeClr val="bg2">
                  <a:lumMod val="25000"/>
                </a:schemeClr>
              </a:solidFill>
            </a:rPr>
          </a:b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2001 óta</a:t>
          </a:r>
        </a:p>
        <a:p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45-65 év közötti nők 2 évente mammográfiás vizsgálatával</a:t>
          </a:r>
        </a:p>
        <a:p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Jogszabály által előírtan: 51/1997. (XII.18) NM rendelet</a:t>
          </a:r>
        </a:p>
      </dgm:t>
    </dgm:pt>
    <dgm:pt modelId="{46B35FA6-86C0-48FF-B924-496CC0D880B8}" type="parTrans" cxnId="{97BB80D4-3E67-40DF-8886-3D5DC016EF19}">
      <dgm:prSet/>
      <dgm:spPr/>
      <dgm:t>
        <a:bodyPr/>
        <a:lstStyle/>
        <a:p>
          <a:endParaRPr lang="hu-HU"/>
        </a:p>
      </dgm:t>
    </dgm:pt>
    <dgm:pt modelId="{34E881DF-DA86-46A4-9D80-3D13123D5B5A}" type="sibTrans" cxnId="{97BB80D4-3E67-40DF-8886-3D5DC016EF19}">
      <dgm:prSet/>
      <dgm:spPr/>
      <dgm:t>
        <a:bodyPr/>
        <a:lstStyle/>
        <a:p>
          <a:endParaRPr lang="hu-HU"/>
        </a:p>
      </dgm:t>
    </dgm:pt>
    <dgm:pt modelId="{87490E11-7F65-4DD5-B851-B0B71782C35D}">
      <dgm:prSet phldrT="[Szöveg]"/>
      <dgm:spPr/>
      <dgm:t>
        <a:bodyPr/>
        <a:lstStyle/>
        <a:p>
          <a:r>
            <a:rPr lang="hu-HU" b="1" dirty="0" err="1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Méhnyakszűrés</a:t>
          </a: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/>
          </a:r>
          <a:br>
            <a:rPr lang="hu-HU" dirty="0" smtClean="0">
              <a:solidFill>
                <a:schemeClr val="bg2">
                  <a:lumMod val="25000"/>
                </a:schemeClr>
              </a:solidFill>
            </a:rPr>
          </a:b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2003 óta</a:t>
          </a:r>
          <a:br>
            <a:rPr lang="hu-HU" dirty="0" smtClean="0">
              <a:solidFill>
                <a:schemeClr val="bg2">
                  <a:lumMod val="25000"/>
                </a:schemeClr>
              </a:solidFill>
            </a:rPr>
          </a:b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/>
          </a:r>
          <a:br>
            <a:rPr lang="hu-HU" dirty="0" smtClean="0">
              <a:solidFill>
                <a:schemeClr val="bg2">
                  <a:lumMod val="25000"/>
                </a:schemeClr>
              </a:solidFill>
            </a:rPr>
          </a:b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25-64 év közötti nők citológiai vizsgálatával 3 évente</a:t>
          </a:r>
          <a:br>
            <a:rPr lang="hu-HU" dirty="0" smtClean="0">
              <a:solidFill>
                <a:schemeClr val="bg2">
                  <a:lumMod val="25000"/>
                </a:schemeClr>
              </a:solidFill>
            </a:rPr>
          </a:b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/>
          </a:r>
          <a:br>
            <a:rPr lang="hu-HU" dirty="0" smtClean="0">
              <a:solidFill>
                <a:schemeClr val="bg2">
                  <a:lumMod val="25000"/>
                </a:schemeClr>
              </a:solidFill>
            </a:rPr>
          </a:b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Jogszabály által előírtan: 51/1997. (XII.18) NM rendelet</a:t>
          </a:r>
          <a:endParaRPr lang="hu-HU" dirty="0">
            <a:solidFill>
              <a:schemeClr val="bg2">
                <a:lumMod val="25000"/>
              </a:schemeClr>
            </a:solidFill>
          </a:endParaRPr>
        </a:p>
      </dgm:t>
    </dgm:pt>
    <dgm:pt modelId="{65287502-7C6B-421F-8FA6-3ACE250D17C9}" type="parTrans" cxnId="{2CDBC93C-9D99-481C-9FC5-D7306EC5AF27}">
      <dgm:prSet/>
      <dgm:spPr/>
      <dgm:t>
        <a:bodyPr/>
        <a:lstStyle/>
        <a:p>
          <a:endParaRPr lang="hu-HU"/>
        </a:p>
      </dgm:t>
    </dgm:pt>
    <dgm:pt modelId="{1F84E36E-4BA2-4D6F-8963-D07D142A69D0}" type="sibTrans" cxnId="{2CDBC93C-9D99-481C-9FC5-D7306EC5AF27}">
      <dgm:prSet/>
      <dgm:spPr/>
      <dgm:t>
        <a:bodyPr/>
        <a:lstStyle/>
        <a:p>
          <a:endParaRPr lang="hu-HU"/>
        </a:p>
      </dgm:t>
    </dgm:pt>
    <dgm:pt modelId="{F4C888F5-7825-4879-A268-C1F72A229E62}">
      <dgm:prSet phldrT="[Szöveg]"/>
      <dgm:spPr/>
      <dgm:t>
        <a:bodyPr/>
        <a:lstStyle/>
        <a:p>
          <a:r>
            <a:rPr lang="hu-H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Vastagbélszűrés</a:t>
          </a: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/>
          </a:r>
          <a:br>
            <a:rPr lang="hu-HU" dirty="0" smtClean="0">
              <a:solidFill>
                <a:schemeClr val="bg2">
                  <a:lumMod val="25000"/>
                </a:schemeClr>
              </a:solidFill>
            </a:rPr>
          </a:b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Pilot rendszerben 44 háziorvos – 2019-2023.10 hóig</a:t>
          </a:r>
          <a:br>
            <a:rPr lang="hu-HU" dirty="0" smtClean="0">
              <a:solidFill>
                <a:schemeClr val="bg2">
                  <a:lumMod val="25000"/>
                </a:schemeClr>
              </a:solidFill>
            </a:rPr>
          </a:b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/>
          </a:r>
          <a:br>
            <a:rPr lang="hu-HU" dirty="0" smtClean="0">
              <a:solidFill>
                <a:schemeClr val="bg2">
                  <a:lumMod val="25000"/>
                </a:schemeClr>
              </a:solidFill>
            </a:rPr>
          </a:br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50-70 év közötti,  átlagos kockázattal rendelkező férfiak és nők körében 2 lépcsős szűrővizsgálattal</a:t>
          </a:r>
        </a:p>
        <a:p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„Komplex népegészségügyi szűrések” EFOP 1.8.1 kiemelt projekt keretében</a:t>
          </a:r>
        </a:p>
        <a:p>
          <a:r>
            <a:rPr lang="hu-HU" dirty="0" smtClean="0">
              <a:solidFill>
                <a:schemeClr val="bg2">
                  <a:lumMod val="25000"/>
                </a:schemeClr>
              </a:solidFill>
            </a:rPr>
            <a:t>Minden szűrésre jogosult lehetőséget felkínáló tájékoztatólevelet kap - ütemezetten</a:t>
          </a:r>
          <a:endParaRPr lang="hu-HU" dirty="0">
            <a:solidFill>
              <a:schemeClr val="bg2">
                <a:lumMod val="25000"/>
              </a:schemeClr>
            </a:solidFill>
          </a:endParaRPr>
        </a:p>
      </dgm:t>
    </dgm:pt>
    <dgm:pt modelId="{29BB0FB2-6934-45B9-8C00-407E786ADE16}" type="parTrans" cxnId="{32573F2F-F729-4A66-B385-09EC195A999D}">
      <dgm:prSet/>
      <dgm:spPr/>
      <dgm:t>
        <a:bodyPr/>
        <a:lstStyle/>
        <a:p>
          <a:endParaRPr lang="hu-HU"/>
        </a:p>
      </dgm:t>
    </dgm:pt>
    <dgm:pt modelId="{06CFD34E-EC87-4CA8-9581-78A4B22FAB43}" type="sibTrans" cxnId="{32573F2F-F729-4A66-B385-09EC195A999D}">
      <dgm:prSet/>
      <dgm:spPr/>
      <dgm:t>
        <a:bodyPr/>
        <a:lstStyle/>
        <a:p>
          <a:endParaRPr lang="hu-HU"/>
        </a:p>
      </dgm:t>
    </dgm:pt>
    <dgm:pt modelId="{98188812-BAE2-4F6E-A6BE-4D4C4D1068F7}" type="pres">
      <dgm:prSet presAssocID="{69F6177D-13EF-4A02-889D-FA63500C0B4B}" presName="linear" presStyleCnt="0">
        <dgm:presLayoutVars>
          <dgm:dir/>
          <dgm:resizeHandles val="exact"/>
        </dgm:presLayoutVars>
      </dgm:prSet>
      <dgm:spPr/>
    </dgm:pt>
    <dgm:pt modelId="{24E3E79F-D8CE-4CE8-B0B2-55C37D9240A6}" type="pres">
      <dgm:prSet presAssocID="{7C62CBA8-D567-4384-A8D6-69F2C3F70F01}" presName="comp" presStyleCnt="0"/>
      <dgm:spPr/>
    </dgm:pt>
    <dgm:pt modelId="{E79359DC-B6F4-4CDC-B66E-9EDBC833B709}" type="pres">
      <dgm:prSet presAssocID="{7C62CBA8-D567-4384-A8D6-69F2C3F70F01}" presName="box" presStyleLbl="node1" presStyleIdx="0" presStyleCnt="3"/>
      <dgm:spPr/>
      <dgm:t>
        <a:bodyPr/>
        <a:lstStyle/>
        <a:p>
          <a:endParaRPr lang="hu-HU"/>
        </a:p>
      </dgm:t>
    </dgm:pt>
    <dgm:pt modelId="{59C7FAD4-3D97-4F5A-B036-B7B049F73ABA}" type="pres">
      <dgm:prSet presAssocID="{7C62CBA8-D567-4384-A8D6-69F2C3F70F0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7E9133-8316-439D-B835-BD6AB9E782D1}" type="pres">
      <dgm:prSet presAssocID="{7C62CBA8-D567-4384-A8D6-69F2C3F70F0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105DFF-97E2-4730-9E41-788F5E933692}" type="pres">
      <dgm:prSet presAssocID="{34E881DF-DA86-46A4-9D80-3D13123D5B5A}" presName="spacer" presStyleCnt="0"/>
      <dgm:spPr/>
    </dgm:pt>
    <dgm:pt modelId="{04D3F7F6-AC61-4028-A205-26F9C7CC7CB0}" type="pres">
      <dgm:prSet presAssocID="{87490E11-7F65-4DD5-B851-B0B71782C35D}" presName="comp" presStyleCnt="0"/>
      <dgm:spPr/>
    </dgm:pt>
    <dgm:pt modelId="{ABFD6E2D-9421-4F3E-B607-8D4770C58BDA}" type="pres">
      <dgm:prSet presAssocID="{87490E11-7F65-4DD5-B851-B0B71782C35D}" presName="box" presStyleLbl="node1" presStyleIdx="1" presStyleCnt="3"/>
      <dgm:spPr/>
      <dgm:t>
        <a:bodyPr/>
        <a:lstStyle/>
        <a:p>
          <a:endParaRPr lang="hu-HU"/>
        </a:p>
      </dgm:t>
    </dgm:pt>
    <dgm:pt modelId="{0F37C120-FE3E-4385-B971-9AFFD0F3119A}" type="pres">
      <dgm:prSet presAssocID="{87490E11-7F65-4DD5-B851-B0B71782C35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01C199-A8D7-4C01-91FC-5CA096706145}" type="pres">
      <dgm:prSet presAssocID="{87490E11-7F65-4DD5-B851-B0B71782C35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44B2F44-8F51-44E0-99BC-FA92181C975B}" type="pres">
      <dgm:prSet presAssocID="{1F84E36E-4BA2-4D6F-8963-D07D142A69D0}" presName="spacer" presStyleCnt="0"/>
      <dgm:spPr/>
    </dgm:pt>
    <dgm:pt modelId="{1B9B413E-62AD-443E-8855-213C72235DBA}" type="pres">
      <dgm:prSet presAssocID="{F4C888F5-7825-4879-A268-C1F72A229E62}" presName="comp" presStyleCnt="0"/>
      <dgm:spPr/>
    </dgm:pt>
    <dgm:pt modelId="{B355AB5C-01D6-4E3C-B818-143443AD937B}" type="pres">
      <dgm:prSet presAssocID="{F4C888F5-7825-4879-A268-C1F72A229E62}" presName="box" presStyleLbl="node1" presStyleIdx="2" presStyleCnt="3"/>
      <dgm:spPr/>
      <dgm:t>
        <a:bodyPr/>
        <a:lstStyle/>
        <a:p>
          <a:endParaRPr lang="hu-HU"/>
        </a:p>
      </dgm:t>
    </dgm:pt>
    <dgm:pt modelId="{AAD0ABD9-8382-428B-978C-5D93120FB622}" type="pres">
      <dgm:prSet presAssocID="{F4C888F5-7825-4879-A268-C1F72A229E6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70877-AE32-48BC-AD09-327A69DEBD11}" type="pres">
      <dgm:prSet presAssocID="{F4C888F5-7825-4879-A268-C1F72A229E6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321E08F-020F-4D50-A2E1-5F3EF044C9FA}" type="presOf" srcId="{7C62CBA8-D567-4384-A8D6-69F2C3F70F01}" destId="{EC7E9133-8316-439D-B835-BD6AB9E782D1}" srcOrd="1" destOrd="0" presId="urn:microsoft.com/office/officeart/2005/8/layout/vList4"/>
    <dgm:cxn modelId="{CAA2C1FD-454D-4A35-A5C2-E21C9EFC2EE4}" type="presOf" srcId="{87490E11-7F65-4DD5-B851-B0B71782C35D}" destId="{CF01C199-A8D7-4C01-91FC-5CA096706145}" srcOrd="1" destOrd="0" presId="urn:microsoft.com/office/officeart/2005/8/layout/vList4"/>
    <dgm:cxn modelId="{32573F2F-F729-4A66-B385-09EC195A999D}" srcId="{69F6177D-13EF-4A02-889D-FA63500C0B4B}" destId="{F4C888F5-7825-4879-A268-C1F72A229E62}" srcOrd="2" destOrd="0" parTransId="{29BB0FB2-6934-45B9-8C00-407E786ADE16}" sibTransId="{06CFD34E-EC87-4CA8-9581-78A4B22FAB43}"/>
    <dgm:cxn modelId="{97BB80D4-3E67-40DF-8886-3D5DC016EF19}" srcId="{69F6177D-13EF-4A02-889D-FA63500C0B4B}" destId="{7C62CBA8-D567-4384-A8D6-69F2C3F70F01}" srcOrd="0" destOrd="0" parTransId="{46B35FA6-86C0-48FF-B924-496CC0D880B8}" sibTransId="{34E881DF-DA86-46A4-9D80-3D13123D5B5A}"/>
    <dgm:cxn modelId="{5A2A4CB8-7A21-4CD3-A09C-83C5E9423065}" type="presOf" srcId="{F4C888F5-7825-4879-A268-C1F72A229E62}" destId="{15E70877-AE32-48BC-AD09-327A69DEBD11}" srcOrd="1" destOrd="0" presId="urn:microsoft.com/office/officeart/2005/8/layout/vList4"/>
    <dgm:cxn modelId="{150F0BD9-4519-46A1-9CE7-F3EFF3AD84F0}" type="presOf" srcId="{69F6177D-13EF-4A02-889D-FA63500C0B4B}" destId="{98188812-BAE2-4F6E-A6BE-4D4C4D1068F7}" srcOrd="0" destOrd="0" presId="urn:microsoft.com/office/officeart/2005/8/layout/vList4"/>
    <dgm:cxn modelId="{F1FD88B8-4977-4677-B78D-CD81982B903F}" type="presOf" srcId="{F4C888F5-7825-4879-A268-C1F72A229E62}" destId="{B355AB5C-01D6-4E3C-B818-143443AD937B}" srcOrd="0" destOrd="0" presId="urn:microsoft.com/office/officeart/2005/8/layout/vList4"/>
    <dgm:cxn modelId="{2CDBC93C-9D99-481C-9FC5-D7306EC5AF27}" srcId="{69F6177D-13EF-4A02-889D-FA63500C0B4B}" destId="{87490E11-7F65-4DD5-B851-B0B71782C35D}" srcOrd="1" destOrd="0" parTransId="{65287502-7C6B-421F-8FA6-3ACE250D17C9}" sibTransId="{1F84E36E-4BA2-4D6F-8963-D07D142A69D0}"/>
    <dgm:cxn modelId="{099C78E6-3A45-45AF-8A66-9454F5DF9619}" type="presOf" srcId="{7C62CBA8-D567-4384-A8D6-69F2C3F70F01}" destId="{E79359DC-B6F4-4CDC-B66E-9EDBC833B709}" srcOrd="0" destOrd="0" presId="urn:microsoft.com/office/officeart/2005/8/layout/vList4"/>
    <dgm:cxn modelId="{1FD75F87-D625-426F-A776-480B6A10DF4D}" type="presOf" srcId="{87490E11-7F65-4DD5-B851-B0B71782C35D}" destId="{ABFD6E2D-9421-4F3E-B607-8D4770C58BDA}" srcOrd="0" destOrd="0" presId="urn:microsoft.com/office/officeart/2005/8/layout/vList4"/>
    <dgm:cxn modelId="{81506F5F-4656-42CE-BBD6-2CCB05A24BCD}" type="presParOf" srcId="{98188812-BAE2-4F6E-A6BE-4D4C4D1068F7}" destId="{24E3E79F-D8CE-4CE8-B0B2-55C37D9240A6}" srcOrd="0" destOrd="0" presId="urn:microsoft.com/office/officeart/2005/8/layout/vList4"/>
    <dgm:cxn modelId="{7EBD723E-737D-4B3B-BBBB-67A1047EA81E}" type="presParOf" srcId="{24E3E79F-D8CE-4CE8-B0B2-55C37D9240A6}" destId="{E79359DC-B6F4-4CDC-B66E-9EDBC833B709}" srcOrd="0" destOrd="0" presId="urn:microsoft.com/office/officeart/2005/8/layout/vList4"/>
    <dgm:cxn modelId="{AA3B3D7D-9D56-4F7D-8201-99C6480C193C}" type="presParOf" srcId="{24E3E79F-D8CE-4CE8-B0B2-55C37D9240A6}" destId="{59C7FAD4-3D97-4F5A-B036-B7B049F73ABA}" srcOrd="1" destOrd="0" presId="urn:microsoft.com/office/officeart/2005/8/layout/vList4"/>
    <dgm:cxn modelId="{0647DCCB-E107-4F9B-984C-38BDE215FEFE}" type="presParOf" srcId="{24E3E79F-D8CE-4CE8-B0B2-55C37D9240A6}" destId="{EC7E9133-8316-439D-B835-BD6AB9E782D1}" srcOrd="2" destOrd="0" presId="urn:microsoft.com/office/officeart/2005/8/layout/vList4"/>
    <dgm:cxn modelId="{544C0757-205B-426A-97A6-EB27DEA75028}" type="presParOf" srcId="{98188812-BAE2-4F6E-A6BE-4D4C4D1068F7}" destId="{76105DFF-97E2-4730-9E41-788F5E933692}" srcOrd="1" destOrd="0" presId="urn:microsoft.com/office/officeart/2005/8/layout/vList4"/>
    <dgm:cxn modelId="{D0D8FC9E-B504-40DE-89C3-9FF98EA155EE}" type="presParOf" srcId="{98188812-BAE2-4F6E-A6BE-4D4C4D1068F7}" destId="{04D3F7F6-AC61-4028-A205-26F9C7CC7CB0}" srcOrd="2" destOrd="0" presId="urn:microsoft.com/office/officeart/2005/8/layout/vList4"/>
    <dgm:cxn modelId="{ED7E106E-E6B4-495C-9D9C-BDE62AC4A325}" type="presParOf" srcId="{04D3F7F6-AC61-4028-A205-26F9C7CC7CB0}" destId="{ABFD6E2D-9421-4F3E-B607-8D4770C58BDA}" srcOrd="0" destOrd="0" presId="urn:microsoft.com/office/officeart/2005/8/layout/vList4"/>
    <dgm:cxn modelId="{7C1E7A16-BCA2-43B9-8989-BD4CAFFFF579}" type="presParOf" srcId="{04D3F7F6-AC61-4028-A205-26F9C7CC7CB0}" destId="{0F37C120-FE3E-4385-B971-9AFFD0F3119A}" srcOrd="1" destOrd="0" presId="urn:microsoft.com/office/officeart/2005/8/layout/vList4"/>
    <dgm:cxn modelId="{FA856B7D-C4CF-4C84-9CDB-98F8305E20E6}" type="presParOf" srcId="{04D3F7F6-AC61-4028-A205-26F9C7CC7CB0}" destId="{CF01C199-A8D7-4C01-91FC-5CA096706145}" srcOrd="2" destOrd="0" presId="urn:microsoft.com/office/officeart/2005/8/layout/vList4"/>
    <dgm:cxn modelId="{17F71ED7-B976-4BAD-82A3-8A3CC02FFA63}" type="presParOf" srcId="{98188812-BAE2-4F6E-A6BE-4D4C4D1068F7}" destId="{B44B2F44-8F51-44E0-99BC-FA92181C975B}" srcOrd="3" destOrd="0" presId="urn:microsoft.com/office/officeart/2005/8/layout/vList4"/>
    <dgm:cxn modelId="{88D85B43-DAE6-4FFD-97D1-36810BF3D29D}" type="presParOf" srcId="{98188812-BAE2-4F6E-A6BE-4D4C4D1068F7}" destId="{1B9B413E-62AD-443E-8855-213C72235DBA}" srcOrd="4" destOrd="0" presId="urn:microsoft.com/office/officeart/2005/8/layout/vList4"/>
    <dgm:cxn modelId="{68FC7EE3-0E76-48E8-84A0-296B4A2454C6}" type="presParOf" srcId="{1B9B413E-62AD-443E-8855-213C72235DBA}" destId="{B355AB5C-01D6-4E3C-B818-143443AD937B}" srcOrd="0" destOrd="0" presId="urn:microsoft.com/office/officeart/2005/8/layout/vList4"/>
    <dgm:cxn modelId="{1052CE6B-0197-4365-94E4-08E29E07B1FE}" type="presParOf" srcId="{1B9B413E-62AD-443E-8855-213C72235DBA}" destId="{AAD0ABD9-8382-428B-978C-5D93120FB622}" srcOrd="1" destOrd="0" presId="urn:microsoft.com/office/officeart/2005/8/layout/vList4"/>
    <dgm:cxn modelId="{9D065957-5F6C-4522-8BBD-1F36FAAC40C2}" type="presParOf" srcId="{1B9B413E-62AD-443E-8855-213C72235DBA}" destId="{15E70877-AE32-48BC-AD09-327A69DEBD11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B7188-B3C6-44D6-AA3C-137A7039B58A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86632290-38CC-4E4E-B659-F9EBACE14EC7}">
      <dgm:prSet phldrT="[Szöveg]" custT="1"/>
      <dgm:spPr/>
      <dgm:t>
        <a:bodyPr/>
        <a:lstStyle/>
        <a:p>
          <a:r>
            <a:rPr lang="hu-HU" sz="2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Elkerülhető halálozás</a:t>
          </a:r>
          <a:endParaRPr lang="hu-HU" sz="28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73B81C-D026-4517-A040-306D9F67D383}" type="parTrans" cxnId="{0DAAF0AE-E22F-4903-938A-731A71065047}">
      <dgm:prSet/>
      <dgm:spPr/>
      <dgm:t>
        <a:bodyPr/>
        <a:lstStyle/>
        <a:p>
          <a:endParaRPr lang="hu-HU"/>
        </a:p>
      </dgm:t>
    </dgm:pt>
    <dgm:pt modelId="{19462618-F787-4158-AF27-F20E3E247BDE}" type="sibTrans" cxnId="{0DAAF0AE-E22F-4903-938A-731A71065047}">
      <dgm:prSet/>
      <dgm:spPr/>
      <dgm:t>
        <a:bodyPr/>
        <a:lstStyle/>
        <a:p>
          <a:endParaRPr lang="hu-HU"/>
        </a:p>
      </dgm:t>
    </dgm:pt>
    <dgm:pt modelId="{7FB46CE2-C477-4082-A792-F5621D366158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Néhány  populációs szűrővizsgálat</a:t>
          </a:r>
          <a:endParaRPr lang="hu-HU" sz="18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E02309-6921-4B0B-AA4B-E192DBE3AC3A}" type="parTrans" cxnId="{A9F9237D-360F-4080-90BA-1E311B0D124F}">
      <dgm:prSet/>
      <dgm:spPr/>
      <dgm:t>
        <a:bodyPr/>
        <a:lstStyle/>
        <a:p>
          <a:endParaRPr lang="hu-HU"/>
        </a:p>
      </dgm:t>
    </dgm:pt>
    <dgm:pt modelId="{A1E16519-27D5-4A9A-A920-D5F942F6B1CA}" type="sibTrans" cxnId="{A9F9237D-360F-4080-90BA-1E311B0D124F}">
      <dgm:prSet/>
      <dgm:spPr/>
      <dgm:t>
        <a:bodyPr/>
        <a:lstStyle/>
        <a:p>
          <a:endParaRPr lang="hu-HU"/>
        </a:p>
      </dgm:t>
    </dgm:pt>
    <dgm:pt modelId="{537F18E6-7328-40B6-8A80-9137C8053DA6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 csökkenő halálozási ráták</a:t>
          </a:r>
          <a:endParaRPr lang="hu-HU" sz="20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30E7E-C3BB-42DE-82F4-A1C55C2F6FC6}" type="parTrans" cxnId="{AAFCAD6D-6997-4FF9-983D-05A45ED7BC0A}">
      <dgm:prSet/>
      <dgm:spPr/>
      <dgm:t>
        <a:bodyPr/>
        <a:lstStyle/>
        <a:p>
          <a:endParaRPr lang="hu-HU"/>
        </a:p>
      </dgm:t>
    </dgm:pt>
    <dgm:pt modelId="{07E0565F-3F0A-4462-844B-DA52A2DC330A}" type="sibTrans" cxnId="{AAFCAD6D-6997-4FF9-983D-05A45ED7BC0A}">
      <dgm:prSet/>
      <dgm:spPr/>
      <dgm:t>
        <a:bodyPr/>
        <a:lstStyle/>
        <a:p>
          <a:endParaRPr lang="hu-HU"/>
        </a:p>
      </dgm:t>
    </dgm:pt>
    <dgm:pt modelId="{3B8978DC-3D6A-421C-A863-6051E5491C78}" type="pres">
      <dgm:prSet presAssocID="{AF6B7188-B3C6-44D6-AA3C-137A7039B5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A433225-6B41-4A4D-989C-C0AA6FB488D1}" type="pres">
      <dgm:prSet presAssocID="{86632290-38CC-4E4E-B659-F9EBACE14EC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F20700-DAF6-4EFA-8E18-D40F8B23857A}" type="pres">
      <dgm:prSet presAssocID="{86632290-38CC-4E4E-B659-F9EBACE14EC7}" presName="gear1srcNode" presStyleLbl="node1" presStyleIdx="0" presStyleCnt="3"/>
      <dgm:spPr/>
      <dgm:t>
        <a:bodyPr/>
        <a:lstStyle/>
        <a:p>
          <a:endParaRPr lang="hu-HU"/>
        </a:p>
      </dgm:t>
    </dgm:pt>
    <dgm:pt modelId="{7570C481-1C0E-47B2-BA3B-478E91F372A8}" type="pres">
      <dgm:prSet presAssocID="{86632290-38CC-4E4E-B659-F9EBACE14EC7}" presName="gear1dstNode" presStyleLbl="node1" presStyleIdx="0" presStyleCnt="3"/>
      <dgm:spPr/>
      <dgm:t>
        <a:bodyPr/>
        <a:lstStyle/>
        <a:p>
          <a:endParaRPr lang="hu-HU"/>
        </a:p>
      </dgm:t>
    </dgm:pt>
    <dgm:pt modelId="{F2B0F3E9-3C45-477F-9C00-E11B12FAFF95}" type="pres">
      <dgm:prSet presAssocID="{7FB46CE2-C477-4082-A792-F5621D366158}" presName="gear2" presStyleLbl="node1" presStyleIdx="1" presStyleCnt="3" custScaleX="112404" custScaleY="10748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4E0993-3699-4000-804B-F6EC8C4BFA63}" type="pres">
      <dgm:prSet presAssocID="{7FB46CE2-C477-4082-A792-F5621D366158}" presName="gear2srcNode" presStyleLbl="node1" presStyleIdx="1" presStyleCnt="3"/>
      <dgm:spPr/>
      <dgm:t>
        <a:bodyPr/>
        <a:lstStyle/>
        <a:p>
          <a:endParaRPr lang="hu-HU"/>
        </a:p>
      </dgm:t>
    </dgm:pt>
    <dgm:pt modelId="{D5AB4FFD-B6E4-4B25-B47E-8F940499FB4E}" type="pres">
      <dgm:prSet presAssocID="{7FB46CE2-C477-4082-A792-F5621D366158}" presName="gear2dstNode" presStyleLbl="node1" presStyleIdx="1" presStyleCnt="3"/>
      <dgm:spPr/>
      <dgm:t>
        <a:bodyPr/>
        <a:lstStyle/>
        <a:p>
          <a:endParaRPr lang="hu-HU"/>
        </a:p>
      </dgm:t>
    </dgm:pt>
    <dgm:pt modelId="{BDD01B32-BB4F-4DC7-A180-FE4E6709C9FE}" type="pres">
      <dgm:prSet presAssocID="{537F18E6-7328-40B6-8A80-9137C8053DA6}" presName="gear3" presStyleLbl="node1" presStyleIdx="2" presStyleCnt="3"/>
      <dgm:spPr/>
      <dgm:t>
        <a:bodyPr/>
        <a:lstStyle/>
        <a:p>
          <a:endParaRPr lang="hu-HU"/>
        </a:p>
      </dgm:t>
    </dgm:pt>
    <dgm:pt modelId="{D781EFCB-645C-4877-8DCB-6B033EAD9E6D}" type="pres">
      <dgm:prSet presAssocID="{537F18E6-7328-40B6-8A80-9137C8053DA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0E4012-4E9D-4873-B0D4-31D08388BD32}" type="pres">
      <dgm:prSet presAssocID="{537F18E6-7328-40B6-8A80-9137C8053DA6}" presName="gear3srcNode" presStyleLbl="node1" presStyleIdx="2" presStyleCnt="3"/>
      <dgm:spPr/>
      <dgm:t>
        <a:bodyPr/>
        <a:lstStyle/>
        <a:p>
          <a:endParaRPr lang="hu-HU"/>
        </a:p>
      </dgm:t>
    </dgm:pt>
    <dgm:pt modelId="{CD2B7F7E-97F8-4CAD-9840-4153E3120A47}" type="pres">
      <dgm:prSet presAssocID="{537F18E6-7328-40B6-8A80-9137C8053DA6}" presName="gear3dstNode" presStyleLbl="node1" presStyleIdx="2" presStyleCnt="3"/>
      <dgm:spPr/>
      <dgm:t>
        <a:bodyPr/>
        <a:lstStyle/>
        <a:p>
          <a:endParaRPr lang="hu-HU"/>
        </a:p>
      </dgm:t>
    </dgm:pt>
    <dgm:pt modelId="{0D4694C8-09F6-4933-A255-DDA4F25D30AB}" type="pres">
      <dgm:prSet presAssocID="{19462618-F787-4158-AF27-F20E3E247BDE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46F757D1-6D8A-4D6E-BFA8-5F7F60A9A1E7}" type="pres">
      <dgm:prSet presAssocID="{A1E16519-27D5-4A9A-A920-D5F942F6B1CA}" presName="connector2" presStyleLbl="sibTrans2D1" presStyleIdx="1" presStyleCnt="3"/>
      <dgm:spPr/>
      <dgm:t>
        <a:bodyPr/>
        <a:lstStyle/>
        <a:p>
          <a:endParaRPr lang="hu-HU"/>
        </a:p>
      </dgm:t>
    </dgm:pt>
    <dgm:pt modelId="{BE375356-A05B-4126-83CC-835D2D2BFA96}" type="pres">
      <dgm:prSet presAssocID="{07E0565F-3F0A-4462-844B-DA52A2DC330A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DAF49472-6342-489A-81F4-644A87FC2561}" type="presOf" srcId="{7FB46CE2-C477-4082-A792-F5621D366158}" destId="{854E0993-3699-4000-804B-F6EC8C4BFA63}" srcOrd="1" destOrd="0" presId="urn:microsoft.com/office/officeart/2005/8/layout/gear1"/>
    <dgm:cxn modelId="{20FD903C-61DC-43E3-95F0-287F711EBD57}" type="presOf" srcId="{86632290-38CC-4E4E-B659-F9EBACE14EC7}" destId="{AA433225-6B41-4A4D-989C-C0AA6FB488D1}" srcOrd="0" destOrd="0" presId="urn:microsoft.com/office/officeart/2005/8/layout/gear1"/>
    <dgm:cxn modelId="{FC1A845F-29BB-4224-A66B-E7C4D5EAAD6D}" type="presOf" srcId="{86632290-38CC-4E4E-B659-F9EBACE14EC7}" destId="{51F20700-DAF6-4EFA-8E18-D40F8B23857A}" srcOrd="1" destOrd="0" presId="urn:microsoft.com/office/officeart/2005/8/layout/gear1"/>
    <dgm:cxn modelId="{93F7BB79-8950-4651-8F1E-E4865120A1C2}" type="presOf" srcId="{537F18E6-7328-40B6-8A80-9137C8053DA6}" destId="{BDD01B32-BB4F-4DC7-A180-FE4E6709C9FE}" srcOrd="0" destOrd="0" presId="urn:microsoft.com/office/officeart/2005/8/layout/gear1"/>
    <dgm:cxn modelId="{EA7637C7-97BB-44B3-A5DE-D1098D04F674}" type="presOf" srcId="{AF6B7188-B3C6-44D6-AA3C-137A7039B58A}" destId="{3B8978DC-3D6A-421C-A863-6051E5491C78}" srcOrd="0" destOrd="0" presId="urn:microsoft.com/office/officeart/2005/8/layout/gear1"/>
    <dgm:cxn modelId="{32E3434E-04AF-4A24-8245-AA750167AAA0}" type="presOf" srcId="{86632290-38CC-4E4E-B659-F9EBACE14EC7}" destId="{7570C481-1C0E-47B2-BA3B-478E91F372A8}" srcOrd="2" destOrd="0" presId="urn:microsoft.com/office/officeart/2005/8/layout/gear1"/>
    <dgm:cxn modelId="{D210ED6D-D420-4229-BF1F-348FC911E534}" type="presOf" srcId="{07E0565F-3F0A-4462-844B-DA52A2DC330A}" destId="{BE375356-A05B-4126-83CC-835D2D2BFA96}" srcOrd="0" destOrd="0" presId="urn:microsoft.com/office/officeart/2005/8/layout/gear1"/>
    <dgm:cxn modelId="{2C0D83E6-4541-462E-8582-6B5C1B302A85}" type="presOf" srcId="{7FB46CE2-C477-4082-A792-F5621D366158}" destId="{F2B0F3E9-3C45-477F-9C00-E11B12FAFF95}" srcOrd="0" destOrd="0" presId="urn:microsoft.com/office/officeart/2005/8/layout/gear1"/>
    <dgm:cxn modelId="{0DAAF0AE-E22F-4903-938A-731A71065047}" srcId="{AF6B7188-B3C6-44D6-AA3C-137A7039B58A}" destId="{86632290-38CC-4E4E-B659-F9EBACE14EC7}" srcOrd="0" destOrd="0" parTransId="{F973B81C-D026-4517-A040-306D9F67D383}" sibTransId="{19462618-F787-4158-AF27-F20E3E247BDE}"/>
    <dgm:cxn modelId="{DDB42C17-8787-4FE4-B724-09EC7C88AC90}" type="presOf" srcId="{19462618-F787-4158-AF27-F20E3E247BDE}" destId="{0D4694C8-09F6-4933-A255-DDA4F25D30AB}" srcOrd="0" destOrd="0" presId="urn:microsoft.com/office/officeart/2005/8/layout/gear1"/>
    <dgm:cxn modelId="{2E383D87-C27A-49DD-AE5B-2DA90B3D7F99}" type="presOf" srcId="{537F18E6-7328-40B6-8A80-9137C8053DA6}" destId="{CD2B7F7E-97F8-4CAD-9840-4153E3120A47}" srcOrd="3" destOrd="0" presId="urn:microsoft.com/office/officeart/2005/8/layout/gear1"/>
    <dgm:cxn modelId="{8EF27593-B2A5-48F8-AF7A-D90C2670B574}" type="presOf" srcId="{537F18E6-7328-40B6-8A80-9137C8053DA6}" destId="{D781EFCB-645C-4877-8DCB-6B033EAD9E6D}" srcOrd="1" destOrd="0" presId="urn:microsoft.com/office/officeart/2005/8/layout/gear1"/>
    <dgm:cxn modelId="{AAFCAD6D-6997-4FF9-983D-05A45ED7BC0A}" srcId="{AF6B7188-B3C6-44D6-AA3C-137A7039B58A}" destId="{537F18E6-7328-40B6-8A80-9137C8053DA6}" srcOrd="2" destOrd="0" parTransId="{C7230E7E-C3BB-42DE-82F4-A1C55C2F6FC6}" sibTransId="{07E0565F-3F0A-4462-844B-DA52A2DC330A}"/>
    <dgm:cxn modelId="{9AF313DF-BFA5-4312-B627-C1B2CB8C5979}" type="presOf" srcId="{7FB46CE2-C477-4082-A792-F5621D366158}" destId="{D5AB4FFD-B6E4-4B25-B47E-8F940499FB4E}" srcOrd="2" destOrd="0" presId="urn:microsoft.com/office/officeart/2005/8/layout/gear1"/>
    <dgm:cxn modelId="{A9F9237D-360F-4080-90BA-1E311B0D124F}" srcId="{AF6B7188-B3C6-44D6-AA3C-137A7039B58A}" destId="{7FB46CE2-C477-4082-A792-F5621D366158}" srcOrd="1" destOrd="0" parTransId="{8FE02309-6921-4B0B-AA4B-E192DBE3AC3A}" sibTransId="{A1E16519-27D5-4A9A-A920-D5F942F6B1CA}"/>
    <dgm:cxn modelId="{3955076B-4EC9-4E71-A547-09D6AD08FB85}" type="presOf" srcId="{A1E16519-27D5-4A9A-A920-D5F942F6B1CA}" destId="{46F757D1-6D8A-4D6E-BFA8-5F7F60A9A1E7}" srcOrd="0" destOrd="0" presId="urn:microsoft.com/office/officeart/2005/8/layout/gear1"/>
    <dgm:cxn modelId="{35F2476E-E5A1-4C75-8906-219C775D2430}" type="presOf" srcId="{537F18E6-7328-40B6-8A80-9137C8053DA6}" destId="{400E4012-4E9D-4873-B0D4-31D08388BD32}" srcOrd="2" destOrd="0" presId="urn:microsoft.com/office/officeart/2005/8/layout/gear1"/>
    <dgm:cxn modelId="{4FE04560-3050-4ADA-9743-342112E06BA5}" type="presParOf" srcId="{3B8978DC-3D6A-421C-A863-6051E5491C78}" destId="{AA433225-6B41-4A4D-989C-C0AA6FB488D1}" srcOrd="0" destOrd="0" presId="urn:microsoft.com/office/officeart/2005/8/layout/gear1"/>
    <dgm:cxn modelId="{73423B67-8D98-4850-8615-6820374DE3D0}" type="presParOf" srcId="{3B8978DC-3D6A-421C-A863-6051E5491C78}" destId="{51F20700-DAF6-4EFA-8E18-D40F8B23857A}" srcOrd="1" destOrd="0" presId="urn:microsoft.com/office/officeart/2005/8/layout/gear1"/>
    <dgm:cxn modelId="{5ACE37D0-8DE5-4B24-870B-40ADC530C6E6}" type="presParOf" srcId="{3B8978DC-3D6A-421C-A863-6051E5491C78}" destId="{7570C481-1C0E-47B2-BA3B-478E91F372A8}" srcOrd="2" destOrd="0" presId="urn:microsoft.com/office/officeart/2005/8/layout/gear1"/>
    <dgm:cxn modelId="{83EB4BC6-C226-40CD-8611-5BB6F679EB84}" type="presParOf" srcId="{3B8978DC-3D6A-421C-A863-6051E5491C78}" destId="{F2B0F3E9-3C45-477F-9C00-E11B12FAFF95}" srcOrd="3" destOrd="0" presId="urn:microsoft.com/office/officeart/2005/8/layout/gear1"/>
    <dgm:cxn modelId="{40A18125-1537-44DE-8BD4-BB52FE3AEAD9}" type="presParOf" srcId="{3B8978DC-3D6A-421C-A863-6051E5491C78}" destId="{854E0993-3699-4000-804B-F6EC8C4BFA63}" srcOrd="4" destOrd="0" presId="urn:microsoft.com/office/officeart/2005/8/layout/gear1"/>
    <dgm:cxn modelId="{BBC682AE-BE1E-4455-BAA0-289408340DA4}" type="presParOf" srcId="{3B8978DC-3D6A-421C-A863-6051E5491C78}" destId="{D5AB4FFD-B6E4-4B25-B47E-8F940499FB4E}" srcOrd="5" destOrd="0" presId="urn:microsoft.com/office/officeart/2005/8/layout/gear1"/>
    <dgm:cxn modelId="{1D227A79-3386-4BA1-BCBB-BC2C4B4BFDDB}" type="presParOf" srcId="{3B8978DC-3D6A-421C-A863-6051E5491C78}" destId="{BDD01B32-BB4F-4DC7-A180-FE4E6709C9FE}" srcOrd="6" destOrd="0" presId="urn:microsoft.com/office/officeart/2005/8/layout/gear1"/>
    <dgm:cxn modelId="{E0892CFE-7557-4CC7-AA67-51C3A034EADB}" type="presParOf" srcId="{3B8978DC-3D6A-421C-A863-6051E5491C78}" destId="{D781EFCB-645C-4877-8DCB-6B033EAD9E6D}" srcOrd="7" destOrd="0" presId="urn:microsoft.com/office/officeart/2005/8/layout/gear1"/>
    <dgm:cxn modelId="{7DBA49DD-B928-4112-9151-357EA6B49AE0}" type="presParOf" srcId="{3B8978DC-3D6A-421C-A863-6051E5491C78}" destId="{400E4012-4E9D-4873-B0D4-31D08388BD32}" srcOrd="8" destOrd="0" presId="urn:microsoft.com/office/officeart/2005/8/layout/gear1"/>
    <dgm:cxn modelId="{EC4B1A4C-27D7-4F4C-8E47-093892EE0816}" type="presParOf" srcId="{3B8978DC-3D6A-421C-A863-6051E5491C78}" destId="{CD2B7F7E-97F8-4CAD-9840-4153E3120A47}" srcOrd="9" destOrd="0" presId="urn:microsoft.com/office/officeart/2005/8/layout/gear1"/>
    <dgm:cxn modelId="{73394D1E-C867-4334-840A-5B62620919FD}" type="presParOf" srcId="{3B8978DC-3D6A-421C-A863-6051E5491C78}" destId="{0D4694C8-09F6-4933-A255-DDA4F25D30AB}" srcOrd="10" destOrd="0" presId="urn:microsoft.com/office/officeart/2005/8/layout/gear1"/>
    <dgm:cxn modelId="{15CE259F-268B-4A07-BE01-DCFBE7B99120}" type="presParOf" srcId="{3B8978DC-3D6A-421C-A863-6051E5491C78}" destId="{46F757D1-6D8A-4D6E-BFA8-5F7F60A9A1E7}" srcOrd="11" destOrd="0" presId="urn:microsoft.com/office/officeart/2005/8/layout/gear1"/>
    <dgm:cxn modelId="{3D28CAC0-E76C-4875-8FBD-55FE00C946DD}" type="presParOf" srcId="{3B8978DC-3D6A-421C-A863-6051E5491C78}" destId="{BE375356-A05B-4126-83CC-835D2D2BFA96}" srcOrd="12" destOrd="0" presId="urn:microsoft.com/office/officeart/2005/8/layout/gear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70D57E-753E-476A-86BB-B7FBFDB8D5E3}" type="doc">
      <dgm:prSet loTypeId="urn:microsoft.com/office/officeart/2005/8/layout/arrow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37EFC0F1-B731-469E-88F0-568589E6B359}">
      <dgm:prSet phldrT="[Szöveg]"/>
      <dgm:spPr/>
      <dgm:t>
        <a:bodyPr/>
        <a:lstStyle/>
        <a:p>
          <a:r>
            <a:rPr lang="hu-HU" dirty="0" smtClean="0">
              <a:solidFill>
                <a:schemeClr val="tx2"/>
              </a:solidFill>
            </a:rPr>
            <a:t>Rosszindulatú daganatos megbetegedések magasabb szintje </a:t>
          </a:r>
          <a:endParaRPr lang="hu-HU" dirty="0">
            <a:solidFill>
              <a:schemeClr val="tx2"/>
            </a:solidFill>
          </a:endParaRPr>
        </a:p>
      </dgm:t>
    </dgm:pt>
    <dgm:pt modelId="{CB5328AF-B78E-430D-A843-C8330F7392EB}" type="parTrans" cxnId="{162157B1-12E0-4813-B07B-2A08B65D2B11}">
      <dgm:prSet/>
      <dgm:spPr/>
      <dgm:t>
        <a:bodyPr/>
        <a:lstStyle/>
        <a:p>
          <a:endParaRPr lang="hu-HU"/>
        </a:p>
      </dgm:t>
    </dgm:pt>
    <dgm:pt modelId="{FADA0B55-05B7-4E99-B5BA-5BFAD9E43865}" type="sibTrans" cxnId="{162157B1-12E0-4813-B07B-2A08B65D2B11}">
      <dgm:prSet/>
      <dgm:spPr/>
      <dgm:t>
        <a:bodyPr/>
        <a:lstStyle/>
        <a:p>
          <a:endParaRPr lang="hu-HU"/>
        </a:p>
      </dgm:t>
    </dgm:pt>
    <dgm:pt modelId="{B12F7CE0-9209-42BC-A3E7-A8428CE9D79C}">
      <dgm:prSet phldrT="[Szöveg]"/>
      <dgm:spPr/>
      <dgm:t>
        <a:bodyPr/>
        <a:lstStyle/>
        <a:p>
          <a:r>
            <a:rPr lang="hu-HU" dirty="0" smtClean="0">
              <a:solidFill>
                <a:schemeClr val="tx2"/>
              </a:solidFill>
            </a:rPr>
            <a:t>Alacsonyabb halálozási szint</a:t>
          </a:r>
          <a:endParaRPr lang="hu-HU" dirty="0">
            <a:solidFill>
              <a:schemeClr val="tx2"/>
            </a:solidFill>
          </a:endParaRPr>
        </a:p>
      </dgm:t>
    </dgm:pt>
    <dgm:pt modelId="{FD87FD7A-8864-454C-AE27-9B24EC68B67D}" type="parTrans" cxnId="{B99D942D-420C-4673-83E9-A366CFEAFCA3}">
      <dgm:prSet/>
      <dgm:spPr/>
      <dgm:t>
        <a:bodyPr/>
        <a:lstStyle/>
        <a:p>
          <a:endParaRPr lang="hu-HU"/>
        </a:p>
      </dgm:t>
    </dgm:pt>
    <dgm:pt modelId="{19A492A7-1309-44E4-88FD-FB0914D57B52}" type="sibTrans" cxnId="{B99D942D-420C-4673-83E9-A366CFEAFCA3}">
      <dgm:prSet/>
      <dgm:spPr/>
      <dgm:t>
        <a:bodyPr/>
        <a:lstStyle/>
        <a:p>
          <a:endParaRPr lang="hu-HU"/>
        </a:p>
      </dgm:t>
    </dgm:pt>
    <dgm:pt modelId="{E5440331-E363-4399-A063-7E763AF8772E}" type="pres">
      <dgm:prSet presAssocID="{0870D57E-753E-476A-86BB-B7FBFDB8D5E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E27D30-E064-449A-BCF8-21F26800C443}" type="pres">
      <dgm:prSet presAssocID="{37EFC0F1-B731-469E-88F0-568589E6B359}" presName="upArrow" presStyleLbl="node1" presStyleIdx="0" presStyleCnt="2"/>
      <dgm:spPr/>
    </dgm:pt>
    <dgm:pt modelId="{1EDB2D2A-D18C-48BB-8A3D-3DA68634DD66}" type="pres">
      <dgm:prSet presAssocID="{37EFC0F1-B731-469E-88F0-568589E6B35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7638AE-ADBC-4D16-A815-4E5168564331}" type="pres">
      <dgm:prSet presAssocID="{B12F7CE0-9209-42BC-A3E7-A8428CE9D79C}" presName="downArrow" presStyleLbl="node1" presStyleIdx="1" presStyleCnt="2"/>
      <dgm:spPr/>
    </dgm:pt>
    <dgm:pt modelId="{890D7E3D-FCBB-4945-A334-A6C255A6F169}" type="pres">
      <dgm:prSet presAssocID="{B12F7CE0-9209-42BC-A3E7-A8428CE9D79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1459FF6-E382-4628-88EA-06A49588BE66}" type="presOf" srcId="{37EFC0F1-B731-469E-88F0-568589E6B359}" destId="{1EDB2D2A-D18C-48BB-8A3D-3DA68634DD66}" srcOrd="0" destOrd="0" presId="urn:microsoft.com/office/officeart/2005/8/layout/arrow4"/>
    <dgm:cxn modelId="{B99D942D-420C-4673-83E9-A366CFEAFCA3}" srcId="{0870D57E-753E-476A-86BB-B7FBFDB8D5E3}" destId="{B12F7CE0-9209-42BC-A3E7-A8428CE9D79C}" srcOrd="1" destOrd="0" parTransId="{FD87FD7A-8864-454C-AE27-9B24EC68B67D}" sibTransId="{19A492A7-1309-44E4-88FD-FB0914D57B52}"/>
    <dgm:cxn modelId="{3BF5289A-7E1C-4BDA-9F42-9DA1316BB835}" type="presOf" srcId="{B12F7CE0-9209-42BC-A3E7-A8428CE9D79C}" destId="{890D7E3D-FCBB-4945-A334-A6C255A6F169}" srcOrd="0" destOrd="0" presId="urn:microsoft.com/office/officeart/2005/8/layout/arrow4"/>
    <dgm:cxn modelId="{162157B1-12E0-4813-B07B-2A08B65D2B11}" srcId="{0870D57E-753E-476A-86BB-B7FBFDB8D5E3}" destId="{37EFC0F1-B731-469E-88F0-568589E6B359}" srcOrd="0" destOrd="0" parTransId="{CB5328AF-B78E-430D-A843-C8330F7392EB}" sibTransId="{FADA0B55-05B7-4E99-B5BA-5BFAD9E43865}"/>
    <dgm:cxn modelId="{0EBBE661-67A1-4151-9553-0D64C27ED072}" type="presOf" srcId="{0870D57E-753E-476A-86BB-B7FBFDB8D5E3}" destId="{E5440331-E363-4399-A063-7E763AF8772E}" srcOrd="0" destOrd="0" presId="urn:microsoft.com/office/officeart/2005/8/layout/arrow4"/>
    <dgm:cxn modelId="{7DAB110A-2763-4A5A-B447-309C7246EA2C}" type="presParOf" srcId="{E5440331-E363-4399-A063-7E763AF8772E}" destId="{DEE27D30-E064-449A-BCF8-21F26800C443}" srcOrd="0" destOrd="0" presId="urn:microsoft.com/office/officeart/2005/8/layout/arrow4"/>
    <dgm:cxn modelId="{33003415-65E2-409D-87F7-EF719CD5DCB6}" type="presParOf" srcId="{E5440331-E363-4399-A063-7E763AF8772E}" destId="{1EDB2D2A-D18C-48BB-8A3D-3DA68634DD66}" srcOrd="1" destOrd="0" presId="urn:microsoft.com/office/officeart/2005/8/layout/arrow4"/>
    <dgm:cxn modelId="{A48AC5B5-5C04-4275-A497-06C1571CF045}" type="presParOf" srcId="{E5440331-E363-4399-A063-7E763AF8772E}" destId="{697638AE-ADBC-4D16-A815-4E5168564331}" srcOrd="2" destOrd="0" presId="urn:microsoft.com/office/officeart/2005/8/layout/arrow4"/>
    <dgm:cxn modelId="{C73D6178-8EDC-4613-8C17-895E339C8B29}" type="presParOf" srcId="{E5440331-E363-4399-A063-7E763AF8772E}" destId="{890D7E3D-FCBB-4945-A334-A6C255A6F169}" srcOrd="3" destOrd="0" presId="urn:microsoft.com/office/officeart/2005/8/layout/arrow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722CC2-F8DF-4A9E-BE1A-FF1EF179E415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6AA8172C-A1F5-4B7A-89FD-19EAD5337255}">
      <dgm:prSet phldrT="[Szöveg]" custT="1"/>
      <dgm:spPr/>
      <dgm:t>
        <a:bodyPr/>
        <a:lstStyle/>
        <a:p>
          <a:r>
            <a:rPr lang="hu-HU" sz="2400" dirty="0" smtClean="0">
              <a:solidFill>
                <a:schemeClr val="tx2"/>
              </a:solidFill>
            </a:rPr>
            <a:t>Alacsony megbetegedés </a:t>
          </a:r>
          <a:endParaRPr lang="hu-HU" sz="2400" dirty="0">
            <a:solidFill>
              <a:schemeClr val="tx2"/>
            </a:solidFill>
          </a:endParaRPr>
        </a:p>
      </dgm:t>
    </dgm:pt>
    <dgm:pt modelId="{F71B6C5D-A2AC-456F-BC3E-EADD6E988531}" type="parTrans" cxnId="{145894C3-F34F-48A8-990A-9EBAFB07E680}">
      <dgm:prSet/>
      <dgm:spPr/>
      <dgm:t>
        <a:bodyPr/>
        <a:lstStyle/>
        <a:p>
          <a:endParaRPr lang="hu-HU"/>
        </a:p>
      </dgm:t>
    </dgm:pt>
    <dgm:pt modelId="{EC996032-74ED-4897-9029-313730B16032}" type="sibTrans" cxnId="{145894C3-F34F-48A8-990A-9EBAFB07E680}">
      <dgm:prSet/>
      <dgm:spPr/>
      <dgm:t>
        <a:bodyPr/>
        <a:lstStyle/>
        <a:p>
          <a:endParaRPr lang="hu-HU"/>
        </a:p>
      </dgm:t>
    </dgm:pt>
    <dgm:pt modelId="{3D854213-98DE-4B3A-9040-40FA746AAD66}">
      <dgm:prSet phldrT="[Szöveg]" custT="1"/>
      <dgm:spPr/>
      <dgm:t>
        <a:bodyPr/>
        <a:lstStyle/>
        <a:p>
          <a:r>
            <a:rPr lang="hu-HU" sz="2400" dirty="0" smtClean="0">
              <a:solidFill>
                <a:schemeClr val="tx2"/>
              </a:solidFill>
            </a:rPr>
            <a:t>Magasabb halálozási szin</a:t>
          </a:r>
          <a:r>
            <a:rPr lang="hu-HU" sz="2400" dirty="0" smtClean="0"/>
            <a:t>t</a:t>
          </a:r>
          <a:endParaRPr lang="hu-HU" sz="2400" dirty="0"/>
        </a:p>
      </dgm:t>
    </dgm:pt>
    <dgm:pt modelId="{72146547-50E9-4060-B964-70E4999203FB}" type="parTrans" cxnId="{8FA2EDFF-C289-4B8F-92F4-9CAE6FC2B662}">
      <dgm:prSet/>
      <dgm:spPr/>
      <dgm:t>
        <a:bodyPr/>
        <a:lstStyle/>
        <a:p>
          <a:endParaRPr lang="hu-HU"/>
        </a:p>
      </dgm:t>
    </dgm:pt>
    <dgm:pt modelId="{B4766D5E-8A58-4E3D-9C0C-795C8273C66A}" type="sibTrans" cxnId="{8FA2EDFF-C289-4B8F-92F4-9CAE6FC2B662}">
      <dgm:prSet/>
      <dgm:spPr/>
      <dgm:t>
        <a:bodyPr/>
        <a:lstStyle/>
        <a:p>
          <a:endParaRPr lang="hu-HU"/>
        </a:p>
      </dgm:t>
    </dgm:pt>
    <dgm:pt modelId="{C24D0825-BA82-4F5F-8A09-51A550CFC999}" type="pres">
      <dgm:prSet presAssocID="{8E722CC2-F8DF-4A9E-BE1A-FF1EF179E4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CF58004-2B84-4EC6-BE64-9DA3B1F6E92E}" type="pres">
      <dgm:prSet presAssocID="{8E722CC2-F8DF-4A9E-BE1A-FF1EF179E415}" presName="divider" presStyleLbl="fgShp" presStyleIdx="0" presStyleCnt="1"/>
      <dgm:spPr/>
    </dgm:pt>
    <dgm:pt modelId="{5A229DD3-73F1-4B8D-8F92-0073C910FF58}" type="pres">
      <dgm:prSet presAssocID="{6AA8172C-A1F5-4B7A-89FD-19EAD5337255}" presName="downArrow" presStyleLbl="node1" presStyleIdx="0" presStyleCnt="2"/>
      <dgm:spPr/>
    </dgm:pt>
    <dgm:pt modelId="{55C5D7C4-3ECF-4E21-AFD0-B1769F851488}" type="pres">
      <dgm:prSet presAssocID="{6AA8172C-A1F5-4B7A-89FD-19EAD5337255}" presName="downArrowText" presStyleLbl="revTx" presStyleIdx="0" presStyleCnt="2" custScaleX="194744" custScaleY="937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A551B1-5383-4E1E-BDDB-4BE7EA55D4F1}" type="pres">
      <dgm:prSet presAssocID="{3D854213-98DE-4B3A-9040-40FA746AAD66}" presName="upArrow" presStyleLbl="node1" presStyleIdx="1" presStyleCnt="2"/>
      <dgm:spPr/>
    </dgm:pt>
    <dgm:pt modelId="{E41998D4-8B00-47BD-9E67-2A8B5FBA536C}" type="pres">
      <dgm:prSet presAssocID="{3D854213-98DE-4B3A-9040-40FA746AAD66}" presName="upArrowText" presStyleLbl="revTx" presStyleIdx="1" presStyleCnt="2" custScaleX="16199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6C29C32-2AED-4658-9660-F04DB449A3EB}" type="presOf" srcId="{8E722CC2-F8DF-4A9E-BE1A-FF1EF179E415}" destId="{C24D0825-BA82-4F5F-8A09-51A550CFC999}" srcOrd="0" destOrd="0" presId="urn:microsoft.com/office/officeart/2005/8/layout/arrow3"/>
    <dgm:cxn modelId="{8FA2EDFF-C289-4B8F-92F4-9CAE6FC2B662}" srcId="{8E722CC2-F8DF-4A9E-BE1A-FF1EF179E415}" destId="{3D854213-98DE-4B3A-9040-40FA746AAD66}" srcOrd="1" destOrd="0" parTransId="{72146547-50E9-4060-B964-70E4999203FB}" sibTransId="{B4766D5E-8A58-4E3D-9C0C-795C8273C66A}"/>
    <dgm:cxn modelId="{145894C3-F34F-48A8-990A-9EBAFB07E680}" srcId="{8E722CC2-F8DF-4A9E-BE1A-FF1EF179E415}" destId="{6AA8172C-A1F5-4B7A-89FD-19EAD5337255}" srcOrd="0" destOrd="0" parTransId="{F71B6C5D-A2AC-456F-BC3E-EADD6E988531}" sibTransId="{EC996032-74ED-4897-9029-313730B16032}"/>
    <dgm:cxn modelId="{63AE76E7-5242-4D6D-8695-8245C29FD747}" type="presOf" srcId="{6AA8172C-A1F5-4B7A-89FD-19EAD5337255}" destId="{55C5D7C4-3ECF-4E21-AFD0-B1769F851488}" srcOrd="0" destOrd="0" presId="urn:microsoft.com/office/officeart/2005/8/layout/arrow3"/>
    <dgm:cxn modelId="{5C6FA1F0-55B2-4748-A4A3-EFFCCBE0765E}" type="presOf" srcId="{3D854213-98DE-4B3A-9040-40FA746AAD66}" destId="{E41998D4-8B00-47BD-9E67-2A8B5FBA536C}" srcOrd="0" destOrd="0" presId="urn:microsoft.com/office/officeart/2005/8/layout/arrow3"/>
    <dgm:cxn modelId="{85B863A3-65BC-4755-90C8-E37438DEF2EF}" type="presParOf" srcId="{C24D0825-BA82-4F5F-8A09-51A550CFC999}" destId="{2CF58004-2B84-4EC6-BE64-9DA3B1F6E92E}" srcOrd="0" destOrd="0" presId="urn:microsoft.com/office/officeart/2005/8/layout/arrow3"/>
    <dgm:cxn modelId="{2E98E7FA-2DEA-436A-951D-7158F4C0A380}" type="presParOf" srcId="{C24D0825-BA82-4F5F-8A09-51A550CFC999}" destId="{5A229DD3-73F1-4B8D-8F92-0073C910FF58}" srcOrd="1" destOrd="0" presId="urn:microsoft.com/office/officeart/2005/8/layout/arrow3"/>
    <dgm:cxn modelId="{253E13FF-C1A4-4ED6-8B5D-E583074340B8}" type="presParOf" srcId="{C24D0825-BA82-4F5F-8A09-51A550CFC999}" destId="{55C5D7C4-3ECF-4E21-AFD0-B1769F851488}" srcOrd="2" destOrd="0" presId="urn:microsoft.com/office/officeart/2005/8/layout/arrow3"/>
    <dgm:cxn modelId="{6D010A86-2069-40B6-953D-F001339F1E21}" type="presParOf" srcId="{C24D0825-BA82-4F5F-8A09-51A550CFC999}" destId="{67A551B1-5383-4E1E-BDDB-4BE7EA55D4F1}" srcOrd="3" destOrd="0" presId="urn:microsoft.com/office/officeart/2005/8/layout/arrow3"/>
    <dgm:cxn modelId="{7BF822D1-33C3-4F25-88B0-891685B5947A}" type="presParOf" srcId="{C24D0825-BA82-4F5F-8A09-51A550CFC999}" destId="{E41998D4-8B00-47BD-9E67-2A8B5FBA536C}" srcOrd="4" destOrd="0" presId="urn:microsoft.com/office/officeart/2005/8/layout/arrow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0.26873</cdr:x>
      <cdr:y>0.36022</cdr:y>
    </cdr:from>
    <cdr:to>
      <cdr:x>0.33876</cdr:x>
      <cdr:y>0.39427</cdr:y>
    </cdr:to>
    <cdr:sp macro="" textlink="">
      <cdr:nvSpPr>
        <cdr:cNvPr id="2" name="Ellipszis 1"/>
        <cdr:cNvSpPr/>
      </cdr:nvSpPr>
      <cdr:spPr>
        <a:xfrm xmlns:a="http://schemas.openxmlformats.org/drawingml/2006/main">
          <a:off x="1571625" y="1914525"/>
          <a:ext cx="409575" cy="18097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0.31433</cdr:x>
      <cdr:y>0.46057</cdr:y>
    </cdr:from>
    <cdr:to>
      <cdr:x>0.38274</cdr:x>
      <cdr:y>0.49283</cdr:y>
    </cdr:to>
    <cdr:sp macro="" textlink="">
      <cdr:nvSpPr>
        <cdr:cNvPr id="3" name="Ellipszis 2"/>
        <cdr:cNvSpPr/>
      </cdr:nvSpPr>
      <cdr:spPr>
        <a:xfrm xmlns:a="http://schemas.openxmlformats.org/drawingml/2006/main">
          <a:off x="1838326" y="2447925"/>
          <a:ext cx="400050" cy="17145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0.77199</cdr:x>
      <cdr:y>0.17025</cdr:y>
    </cdr:from>
    <cdr:to>
      <cdr:x>0.86156</cdr:x>
      <cdr:y>0.20789</cdr:y>
    </cdr:to>
    <cdr:sp macro="" textlink="">
      <cdr:nvSpPr>
        <cdr:cNvPr id="4" name="Ellipszis 3"/>
        <cdr:cNvSpPr/>
      </cdr:nvSpPr>
      <cdr:spPr>
        <a:xfrm xmlns:a="http://schemas.openxmlformats.org/drawingml/2006/main">
          <a:off x="4514850" y="904875"/>
          <a:ext cx="523875" cy="20002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0.90879</cdr:x>
      <cdr:y>0.52509</cdr:y>
    </cdr:from>
    <cdr:to>
      <cdr:x>0.96906</cdr:x>
      <cdr:y>0.56093</cdr:y>
    </cdr:to>
    <cdr:sp macro="" textlink="">
      <cdr:nvSpPr>
        <cdr:cNvPr id="5" name="Ellipszis 4"/>
        <cdr:cNvSpPr/>
      </cdr:nvSpPr>
      <cdr:spPr>
        <a:xfrm xmlns:a="http://schemas.openxmlformats.org/drawingml/2006/main">
          <a:off x="5314950" y="2790825"/>
          <a:ext cx="352425" cy="19050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0.2485</cdr:x>
      <cdr:y>0.2464</cdr:y>
    </cdr:from>
    <cdr:to>
      <cdr:x>0.33352</cdr:x>
      <cdr:y>0.28777</cdr:y>
    </cdr:to>
    <cdr:sp macro="" textlink="">
      <cdr:nvSpPr>
        <cdr:cNvPr id="2" name="Ellipszis 1"/>
        <cdr:cNvSpPr/>
      </cdr:nvSpPr>
      <cdr:spPr>
        <a:xfrm xmlns:a="http://schemas.openxmlformats.org/drawingml/2006/main">
          <a:off x="1447801" y="1304926"/>
          <a:ext cx="495300" cy="21907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0.29101</cdr:x>
      <cdr:y>0.33993</cdr:y>
    </cdr:from>
    <cdr:to>
      <cdr:x>0.36621</cdr:x>
      <cdr:y>0.3759</cdr:y>
    </cdr:to>
    <cdr:sp macro="" textlink="">
      <cdr:nvSpPr>
        <cdr:cNvPr id="3" name="Ellipszis 2"/>
        <cdr:cNvSpPr/>
      </cdr:nvSpPr>
      <cdr:spPr>
        <a:xfrm xmlns:a="http://schemas.openxmlformats.org/drawingml/2006/main">
          <a:off x="1695451" y="1800226"/>
          <a:ext cx="438150" cy="19050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0.79782</cdr:x>
      <cdr:y>0.14389</cdr:y>
    </cdr:from>
    <cdr:to>
      <cdr:x>0.8812</cdr:x>
      <cdr:y>0.18885</cdr:y>
    </cdr:to>
    <cdr:sp macro="" textlink="">
      <cdr:nvSpPr>
        <cdr:cNvPr id="5" name="Ellipszis 4"/>
        <cdr:cNvSpPr/>
      </cdr:nvSpPr>
      <cdr:spPr>
        <a:xfrm xmlns:a="http://schemas.openxmlformats.org/drawingml/2006/main">
          <a:off x="4648200" y="762001"/>
          <a:ext cx="485775" cy="23812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0.90736</cdr:x>
      <cdr:y>0.53777</cdr:y>
    </cdr:from>
    <cdr:to>
      <cdr:x>0.97602</cdr:x>
      <cdr:y>0.57374</cdr:y>
    </cdr:to>
    <cdr:sp macro="" textlink="">
      <cdr:nvSpPr>
        <cdr:cNvPr id="6" name="Ellipszis 5"/>
        <cdr:cNvSpPr/>
      </cdr:nvSpPr>
      <cdr:spPr>
        <a:xfrm xmlns:a="http://schemas.openxmlformats.org/drawingml/2006/main">
          <a:off x="5286375" y="2847976"/>
          <a:ext cx="400050" cy="19050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0.78169</cdr:x>
      <cdr:y>0.15061</cdr:y>
    </cdr:from>
    <cdr:to>
      <cdr:x>0.9102</cdr:x>
      <cdr:y>0.19716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7296686" y="810549"/>
          <a:ext cx="1199614" cy="250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hu-HU" sz="1100" dirty="0" smtClean="0">
              <a:solidFill>
                <a:schemeClr val="tx1"/>
              </a:solidFill>
            </a:rPr>
            <a:t>Mozgó átlag</a:t>
          </a:r>
          <a:endParaRPr lang="hu-H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0.77347</cdr:x>
      <cdr:y>0.1991</cdr:y>
    </cdr:from>
    <cdr:to>
      <cdr:x>0.79754</cdr:x>
      <cdr:y>0.35929</cdr:y>
    </cdr:to>
    <cdr:sp macro="" textlink="">
      <cdr:nvSpPr>
        <cdr:cNvPr id="4" name="Egyenes összekötő nyíllal 3"/>
        <cdr:cNvSpPr/>
      </cdr:nvSpPr>
      <cdr:spPr>
        <a:xfrm xmlns:a="http://schemas.openxmlformats.org/drawingml/2006/main" rot="10800000" flipV="1">
          <a:off x="7219950" y="1071456"/>
          <a:ext cx="224642" cy="862120"/>
        </a:xfrm>
        <a:prstGeom xmlns:a="http://schemas.openxmlformats.org/drawingml/2006/main" prst="straightConnector1">
          <a:avLst/>
        </a:prstGeom>
        <a:ln xmlns:a="http://schemas.openxmlformats.org/drawingml/2006/main" w="15875"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0.67899</cdr:x>
      <cdr:y>0.38679</cdr:y>
    </cdr:from>
    <cdr:to>
      <cdr:x>0.75117</cdr:x>
      <cdr:y>0.44884</cdr:y>
    </cdr:to>
    <cdr:sp macro="" textlink="">
      <cdr:nvSpPr>
        <cdr:cNvPr id="5" name="Ellipszis 4"/>
        <cdr:cNvSpPr/>
      </cdr:nvSpPr>
      <cdr:spPr>
        <a:xfrm xmlns:a="http://schemas.openxmlformats.org/drawingml/2006/main">
          <a:off x="6338016" y="2081536"/>
          <a:ext cx="673793" cy="3339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0.71168</cdr:x>
      <cdr:y>0.93693</cdr:y>
    </cdr:from>
    <cdr:to>
      <cdr:x>0.86735</cdr:x>
      <cdr:y>0.98929</cdr:y>
    </cdr:to>
    <cdr:sp macro="" textlink="">
      <cdr:nvSpPr>
        <cdr:cNvPr id="6" name="Szövegdoboz 5"/>
        <cdr:cNvSpPr txBox="1"/>
      </cdr:nvSpPr>
      <cdr:spPr>
        <a:xfrm xmlns:a="http://schemas.openxmlformats.org/drawingml/2006/main">
          <a:off x="6643184" y="5042197"/>
          <a:ext cx="1453066" cy="281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hu-HU" sz="1100" dirty="0" smtClean="0">
              <a:solidFill>
                <a:schemeClr val="tx1"/>
              </a:solidFill>
            </a:rPr>
            <a:t>Covid-19 hatása</a:t>
          </a:r>
          <a:endParaRPr lang="hu-H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0.73878</cdr:x>
      <cdr:y>0.44779</cdr:y>
    </cdr:from>
    <cdr:to>
      <cdr:x>0.75204</cdr:x>
      <cdr:y>0.93451</cdr:y>
    </cdr:to>
    <cdr:sp macro="" textlink="">
      <cdr:nvSpPr>
        <cdr:cNvPr id="8" name="Egyenes összekötő nyíllal 7"/>
        <cdr:cNvSpPr/>
      </cdr:nvSpPr>
      <cdr:spPr>
        <a:xfrm xmlns:a="http://schemas.openxmlformats.org/drawingml/2006/main" rot="16200000" flipH="1">
          <a:off x="5648327" y="3657602"/>
          <a:ext cx="2619371" cy="123825"/>
        </a:xfrm>
        <a:prstGeom xmlns:a="http://schemas.openxmlformats.org/drawingml/2006/main" prst="straightConnector1">
          <a:avLst/>
        </a:prstGeom>
        <a:ln xmlns:a="http://schemas.openxmlformats.org/drawingml/2006/main" w="158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Vármegyénk közepes nagyságú, 2022.</a:t>
            </a:r>
            <a:r>
              <a:rPr lang="hu-HU" baseline="0" dirty="0" smtClean="0"/>
              <a:t> január elsején közel 340 ezer fő lakosságszámmal 105 Fő/km2 lakosságsűrűséggel rendelkezett</a:t>
            </a:r>
          </a:p>
          <a:p>
            <a:r>
              <a:rPr lang="hu-HU" baseline="0" dirty="0" smtClean="0"/>
              <a:t>217 településből 14 visel városi rangot és egy megyei jogú város – földrajzi adottságok miatt, az elszórt, kis települések a jellemzők 89%-a 2000 fő alatti</a:t>
            </a:r>
          </a:p>
          <a:p>
            <a:r>
              <a:rPr lang="hu-HU" baseline="0" dirty="0" smtClean="0"/>
              <a:t>Lakosság szám változása -7,5% (országos) -6,4%</a:t>
            </a:r>
          </a:p>
          <a:p>
            <a:r>
              <a:rPr lang="hu-HU" baseline="0" dirty="0" smtClean="0"/>
              <a:t>Öregedési index: 157,3 magasabb az országos 141,1 átlagnál</a:t>
            </a:r>
          </a:p>
          <a:p>
            <a:r>
              <a:rPr lang="hu-HU" baseline="0" dirty="0" smtClean="0"/>
              <a:t>Korfán látható: csökkent mindkét nemnél a fiatalok aránya (20-24 évesek!!) nagymértékű a 65-69 és 80 év felettiek gyarapodása</a:t>
            </a:r>
          </a:p>
          <a:p>
            <a:r>
              <a:rPr lang="hu-HU" baseline="0" dirty="0" smtClean="0"/>
              <a:t>2021-ben élveszületések aránya 8,7 fő (1000 reproduktív korú nőre – országos 9,6) Halálozások arányszáma: 16,2 = emelkedő természetes fogyás: 7,5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Vármegyénk közepes nagyságú, 2022.</a:t>
            </a:r>
            <a:r>
              <a:rPr lang="hu-HU" baseline="0" dirty="0" smtClean="0"/>
              <a:t> január elsején közel 340 ezer fő lakosságszámmal 105 Fő/km2 lakosságsűrűséggel rendelkezett</a:t>
            </a:r>
          </a:p>
          <a:p>
            <a:r>
              <a:rPr lang="hu-HU" baseline="0" dirty="0" smtClean="0"/>
              <a:t>217 településből 14 visel városi rangot és egy megyei jogú város – földrajzi adottságok miatt, az elszórt, kis települések a jellemzők 89%-a 2000 fő alatti</a:t>
            </a:r>
          </a:p>
          <a:p>
            <a:r>
              <a:rPr lang="hu-HU" baseline="0" dirty="0" smtClean="0"/>
              <a:t>Lakosság szám változása -7,5% (országos) -6,4%</a:t>
            </a:r>
          </a:p>
          <a:p>
            <a:r>
              <a:rPr lang="hu-HU" baseline="0" dirty="0" smtClean="0"/>
              <a:t>Öregedési index: 157,3 magasabb az országos 141,1 átlagnál</a:t>
            </a:r>
          </a:p>
          <a:p>
            <a:r>
              <a:rPr lang="hu-HU" baseline="0" dirty="0" smtClean="0"/>
              <a:t>Korfán látható: csökkent mindkét nemnél a fiatalok aránya (20-24 évesek!!) nagymértékű a 65-69 és 80 év felettiek gyarapodása</a:t>
            </a:r>
          </a:p>
          <a:p>
            <a:r>
              <a:rPr lang="hu-HU" baseline="0" dirty="0" smtClean="0"/>
              <a:t>2021-ben élveszületések aránya 8,7 fő (1000 reproduktív korú nőre – országos 9,6) Halálozások arányszáma: 16,2 = emelkedő természetes fogyás: 7,5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Vármegyénk közepes nagyságú, 2022.</a:t>
            </a:r>
            <a:r>
              <a:rPr lang="hu-HU" baseline="0" dirty="0" smtClean="0"/>
              <a:t> január elsején közel 340 ezer fő lakosságszámmal 105 Fő/km2 lakosságsűrűséggel rendelkezett</a:t>
            </a:r>
          </a:p>
          <a:p>
            <a:r>
              <a:rPr lang="hu-HU" baseline="0" dirty="0" smtClean="0"/>
              <a:t>217 településből 14 visel városi rangot és egy megyei jogú város – földrajzi adottságok miatt, az elszórt, kis települések a jellemzők 89%-a 2000 fő alatti</a:t>
            </a:r>
          </a:p>
          <a:p>
            <a:r>
              <a:rPr lang="hu-HU" baseline="0" dirty="0" smtClean="0"/>
              <a:t>Lakosság szám változása -7,5% (országos) -6,4%</a:t>
            </a:r>
          </a:p>
          <a:p>
            <a:r>
              <a:rPr lang="hu-HU" baseline="0" dirty="0" smtClean="0"/>
              <a:t>Öregedési index: 157,3 magasabb az országos 141,1 átlagnál</a:t>
            </a:r>
          </a:p>
          <a:p>
            <a:r>
              <a:rPr lang="hu-HU" baseline="0" dirty="0" smtClean="0"/>
              <a:t>Korfán látható: csökkent mindkét nemnél a fiatalok aránya (20-24 évesek!!) nagymértékű a 65-69 és 80 év felettiek gyarapodása</a:t>
            </a:r>
          </a:p>
          <a:p>
            <a:r>
              <a:rPr lang="hu-HU" baseline="0" dirty="0" smtClean="0"/>
              <a:t>2021-ben élveszületések aránya 8,7 fő (1000 reproduktív korú nőre – országos 9,6) Halálozások arányszáma: 16,2 = emelkedő természetes fogyás: 7,5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med">
    <p:wipe dir="d"/>
  </p:transition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Veszprém vármegye lakosságának egészségi állapota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hu-HU" dirty="0" smtClean="0"/>
              <a:t>Nem fertőző betegségek epidemiológiai elemzése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52525" y="5762625"/>
            <a:ext cx="785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Dr. Pápai Enikő főosztályvezető, vármegyei tisztifőorvos</a:t>
            </a:r>
          </a:p>
          <a:p>
            <a:r>
              <a:rPr lang="hu-HU" dirty="0" smtClean="0"/>
              <a:t>Veszprém Vármegyei Kormányhivatal Népegészségügyi Főosztály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Kép 7" descr="vevkh_sign_mono_1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5614034"/>
            <a:ext cx="847725" cy="9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950" y="133350"/>
            <a:ext cx="6496050" cy="683427"/>
          </a:xfrm>
        </p:spPr>
        <p:txBody>
          <a:bodyPr>
            <a:normAutofit/>
          </a:bodyPr>
          <a:lstStyle/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Emésztőrendszeri betegségek okozta Korai halálozás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2400" y="8763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pic>
        <p:nvPicPr>
          <p:cNvPr id="26" name="Tartalom helye 2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4434214"/>
            <a:ext cx="6067424" cy="24237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2" name="Kép 3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057900" cy="446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3781425" y="666750"/>
            <a:ext cx="270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C00000"/>
                </a:solidFill>
              </a:rPr>
              <a:t>SHH=1,11</a:t>
            </a:r>
            <a:endParaRPr lang="hu-HU" sz="1000" dirty="0" smtClean="0"/>
          </a:p>
        </p:txBody>
      </p:sp>
      <p:pic>
        <p:nvPicPr>
          <p:cNvPr id="33" name="Kép 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9012" y="2362200"/>
            <a:ext cx="6122988" cy="449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05975" y="2952750"/>
            <a:ext cx="2486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000" dirty="0" smtClean="0"/>
              <a:t>SHH=</a:t>
            </a:r>
            <a:r>
              <a:rPr lang="hu-HU" sz="1000" dirty="0" smtClean="0">
                <a:solidFill>
                  <a:srgbClr val="C00000"/>
                </a:solidFill>
              </a:rPr>
              <a:t>1,08</a:t>
            </a:r>
            <a:r>
              <a:rPr lang="hu-HU" sz="1000" dirty="0" smtClean="0"/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artalom helye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2400" y="8763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pic>
        <p:nvPicPr>
          <p:cNvPr id="29" name="Kép 2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1849" y="0"/>
            <a:ext cx="8820151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0" y="561976"/>
            <a:ext cx="2971800" cy="4953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Megbetegedések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71449" y="4429125"/>
            <a:ext cx="5686425" cy="305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Domináns betegségek</a:t>
            </a:r>
            <a:r>
              <a:rPr lang="hu-HU" dirty="0" smtClean="0"/>
              <a:t>: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magasvérnyomás betegség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cukorbetegség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gerinc kopásos megbetegedései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fekélyek és nem fertőzéses vékony és vastagbél gyulladás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hu-HU" dirty="0" smtClean="0"/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2400" y="8763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pic>
        <p:nvPicPr>
          <p:cNvPr id="25" name="Kép 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410075"/>
            <a:ext cx="6048375" cy="24479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7" name="Kép 2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91225" cy="446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3667125" y="609600"/>
            <a:ext cx="270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SMH=0,97</a:t>
            </a:r>
            <a:endParaRPr lang="hu-HU" sz="1000" dirty="0" smtClean="0"/>
          </a:p>
        </p:txBody>
      </p:sp>
      <p:pic>
        <p:nvPicPr>
          <p:cNvPr id="28" name="Tartalom helye 27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12358" y="2619376"/>
            <a:ext cx="6179642" cy="42386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05975" y="3124200"/>
            <a:ext cx="2486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000" dirty="0" smtClean="0"/>
              <a:t>SMH=0,98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4" y="285750"/>
            <a:ext cx="5400675" cy="847725"/>
          </a:xfrm>
        </p:spPr>
        <p:txBody>
          <a:bodyPr>
            <a:normAutofit/>
          </a:bodyPr>
          <a:lstStyle/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Rosszindulatú daganatos megbetegedések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pic>
        <p:nvPicPr>
          <p:cNvPr id="34" name="Tartalom helye 33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029324" cy="425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152400" y="8763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829050" y="581025"/>
            <a:ext cx="270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SMH=0,97</a:t>
            </a:r>
            <a:endParaRPr lang="hu-HU" sz="1000" dirty="0" smtClean="0"/>
          </a:p>
        </p:txBody>
      </p:sp>
      <p:sp>
        <p:nvSpPr>
          <p:cNvPr id="40" name="Felfelé nyíl 39"/>
          <p:cNvSpPr/>
          <p:nvPr/>
        </p:nvSpPr>
        <p:spPr>
          <a:xfrm>
            <a:off x="9410700" y="5143500"/>
            <a:ext cx="123825" cy="238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elfelé nyíl 40"/>
          <p:cNvSpPr/>
          <p:nvPr/>
        </p:nvSpPr>
        <p:spPr>
          <a:xfrm>
            <a:off x="8677275" y="5962650"/>
            <a:ext cx="123825" cy="238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Lefelé nyíl 41"/>
          <p:cNvSpPr/>
          <p:nvPr/>
        </p:nvSpPr>
        <p:spPr>
          <a:xfrm>
            <a:off x="10791825" y="4686300"/>
            <a:ext cx="95250" cy="25717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175" y="285750"/>
            <a:ext cx="5105400" cy="683427"/>
          </a:xfrm>
        </p:spPr>
        <p:txBody>
          <a:bodyPr>
            <a:normAutofit fontScale="90000"/>
          </a:bodyPr>
          <a:lstStyle/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Rosszindulatú daganatos megbetegedések 25-64 éves lakosság körében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Kép 4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2428875"/>
            <a:ext cx="6181725" cy="4429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2" name="Kép 3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00524"/>
            <a:ext cx="6076950" cy="2657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829800" y="3009900"/>
            <a:ext cx="2486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000" dirty="0" smtClean="0"/>
              <a:t>SMH=0,95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2400" y="8763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450" y="180975"/>
            <a:ext cx="6496050" cy="683427"/>
          </a:xfrm>
        </p:spPr>
        <p:txBody>
          <a:bodyPr>
            <a:normAutofit/>
          </a:bodyPr>
          <a:lstStyle/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Összegzés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artalom helye 23"/>
          <p:cNvSpPr>
            <a:spLocks noGrp="1"/>
          </p:cNvSpPr>
          <p:nvPr>
            <p:ph idx="1"/>
          </p:nvPr>
        </p:nvSpPr>
        <p:spPr>
          <a:xfrm>
            <a:off x="3486150" y="1114425"/>
            <a:ext cx="8248650" cy="5410199"/>
          </a:xfrm>
        </p:spPr>
        <p:txBody>
          <a:bodyPr/>
          <a:lstStyle/>
          <a:p>
            <a:r>
              <a:rPr lang="hu-HU" dirty="0" smtClean="0"/>
              <a:t>Lakosságszám csökken, elöregszik, természetes fogyás jellemzi</a:t>
            </a:r>
          </a:p>
          <a:p>
            <a:r>
              <a:rPr lang="hu-HU" dirty="0" smtClean="0"/>
              <a:t>Vezető halálok: keringési rendszer betegségei, daganatos megbetegedések</a:t>
            </a:r>
          </a:p>
          <a:p>
            <a:r>
              <a:rPr lang="hu-HU" dirty="0" smtClean="0"/>
              <a:t>Korai halálozás elsődleges oka férfiaknál keringési rendszer betegségei, nőknél a rosszindulatú daganatos megbetegedések</a:t>
            </a:r>
          </a:p>
          <a:p>
            <a:r>
              <a:rPr lang="hu-HU" dirty="0" smtClean="0"/>
              <a:t>Kiemelt halálokok tekintetében jobb a vármegye helyzete, kivéve: emésztőrendszeri megbetegedések miatti halálozás</a:t>
            </a:r>
          </a:p>
          <a:p>
            <a:r>
              <a:rPr lang="hu-HU" dirty="0" smtClean="0"/>
              <a:t>Leggyakoribb megbetegedés: magasvérnyomás</a:t>
            </a:r>
          </a:p>
          <a:p>
            <a:r>
              <a:rPr lang="hu-HU" dirty="0" smtClean="0"/>
              <a:t>Kiemelt figyelmet érdemel az emlő, a kolorektális, légzőrendszer, prosztata és fej-nyak régió rosszindulatú megbetegedései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1520825"/>
          </a:xfrm>
        </p:spPr>
        <p:txBody>
          <a:bodyPr>
            <a:normAutofit/>
          </a:bodyPr>
          <a:lstStyle/>
          <a:p>
            <a:r>
              <a:rPr lang="hu-HU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Népegészségügyi szűrővizsgálattal megelőzhető daganatos megbetegedések</a:t>
            </a:r>
            <a:endParaRPr lang="hu-HU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 descr="collection-ribbon-butterfly-clipart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765175"/>
            <a:ext cx="1603375" cy="2778731"/>
          </a:xfrm>
          <a:prstGeom prst="rect">
            <a:avLst/>
          </a:prstGeom>
        </p:spPr>
      </p:pic>
      <p:pic>
        <p:nvPicPr>
          <p:cNvPr id="5" name="Kép 4" descr="méhnyakrá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12" y="766762"/>
            <a:ext cx="2576513" cy="2805113"/>
          </a:xfrm>
          <a:prstGeom prst="rect">
            <a:avLst/>
          </a:prstGeom>
        </p:spPr>
      </p:pic>
      <p:pic>
        <p:nvPicPr>
          <p:cNvPr id="6" name="Kép 5" descr="colorektá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762000"/>
            <a:ext cx="3924579" cy="281711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5324" y="2850348"/>
            <a:ext cx="3743325" cy="86440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Populációs szintű szűrővizsgálatok </a:t>
            </a:r>
            <a:endParaRPr lang="hu-HU" sz="2800" b="1" dirty="0"/>
          </a:p>
        </p:txBody>
      </p:sp>
      <p:graphicFrame>
        <p:nvGraphicFramePr>
          <p:cNvPr id="4" name="Kép helye 4"/>
          <p:cNvGraphicFramePr>
            <a:graphicFrameLocks noGrp="1"/>
          </p:cNvGraphicFramePr>
          <p:nvPr>
            <p:ph idx="1"/>
          </p:nvPr>
        </p:nvGraphicFramePr>
        <p:xfrm>
          <a:off x="276226" y="114300"/>
          <a:ext cx="78867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 descr="collection-ribbon-butterfly-cliparts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425" y="459407"/>
            <a:ext cx="508000" cy="88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5" descr="méhnyakrá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312" y="2533650"/>
            <a:ext cx="516177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 descr="colorektáli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4246" y="4705351"/>
            <a:ext cx="849247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450" y="2047875"/>
            <a:ext cx="3952875" cy="22098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Rosszindulatú daganatos megbetegedések népegészségügyi jelentősége</a:t>
            </a:r>
            <a:endParaRPr lang="hu-HU" b="1" dirty="0"/>
          </a:p>
        </p:txBody>
      </p:sp>
      <p:graphicFrame>
        <p:nvGraphicFramePr>
          <p:cNvPr id="5" name="Tartalom helye 3"/>
          <p:cNvGraphicFramePr>
            <a:graphicFrameLocks noGrp="1"/>
          </p:cNvGraphicFramePr>
          <p:nvPr>
            <p:ph idx="1"/>
          </p:nvPr>
        </p:nvGraphicFramePr>
        <p:xfrm>
          <a:off x="3810000" y="-114300"/>
          <a:ext cx="8105776" cy="697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38200" y="219075"/>
            <a:ext cx="10772775" cy="100965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Szűrővizsgálaton való részvétel hatása a halálozási és megbetegedési hányadosra</a:t>
            </a:r>
            <a:endParaRPr lang="hu-HU" sz="3200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476259" y="1355127"/>
            <a:ext cx="5079991" cy="82391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Ha a lakosság 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igénybe veszi </a:t>
            </a:r>
            <a:r>
              <a:rPr lang="hu-HU" dirty="0" smtClean="0"/>
              <a:t>a szűrővizsgálatokat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>
          <a:xfrm>
            <a:off x="6705600" y="1345602"/>
            <a:ext cx="5105400" cy="823912"/>
          </a:xfrm>
        </p:spPr>
        <p:txBody>
          <a:bodyPr>
            <a:normAutofit fontScale="92500"/>
          </a:bodyPr>
          <a:lstStyle/>
          <a:p>
            <a:pPr algn="r"/>
            <a:r>
              <a:rPr lang="hu-HU" dirty="0" smtClean="0"/>
              <a:t>Ha a lakosság 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veszi igénybe </a:t>
            </a:r>
            <a:r>
              <a:rPr lang="hu-HU" dirty="0" smtClean="0"/>
              <a:t>a szűrővizsgálatokat</a:t>
            </a:r>
          </a:p>
        </p:txBody>
      </p:sp>
      <p:graphicFrame>
        <p:nvGraphicFramePr>
          <p:cNvPr id="10" name="Kép helye 4"/>
          <p:cNvGraphicFramePr>
            <a:graphicFrameLocks noGrp="1"/>
          </p:cNvGraphicFramePr>
          <p:nvPr>
            <p:ph sz="half" idx="2"/>
          </p:nvPr>
        </p:nvGraphicFramePr>
        <p:xfrm>
          <a:off x="476250" y="2381250"/>
          <a:ext cx="5521325" cy="425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rtalom helye 11"/>
          <p:cNvGraphicFramePr>
            <a:graphicFrameLocks noGrp="1"/>
          </p:cNvGraphicFramePr>
          <p:nvPr>
            <p:ph sz="quarter" idx="4"/>
          </p:nvPr>
        </p:nvGraphicFramePr>
        <p:xfrm>
          <a:off x="6172200" y="2390775"/>
          <a:ext cx="565785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" y="285750"/>
            <a:ext cx="11563350" cy="1085850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Szűrővizsgálattal megelőzhető daganatos megbetegedések megoszlása  rosszindulatú daganatos megbetegedettek körében</a:t>
            </a:r>
            <a:endParaRPr lang="hu-HU" sz="2400" b="1" dirty="0"/>
          </a:p>
        </p:txBody>
      </p:sp>
      <p:graphicFrame>
        <p:nvGraphicFramePr>
          <p:cNvPr id="7" name="Chart 3"/>
          <p:cNvGraphicFramePr>
            <a:graphicFrameLocks noGrp="1"/>
          </p:cNvGraphicFramePr>
          <p:nvPr>
            <p:ph sz="quarter" idx="4"/>
          </p:nvPr>
        </p:nvGraphicFramePr>
        <p:xfrm>
          <a:off x="6172200" y="1419225"/>
          <a:ext cx="584835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"/>
          <p:cNvGraphicFramePr>
            <a:graphicFrameLocks noGrp="1"/>
          </p:cNvGraphicFramePr>
          <p:nvPr>
            <p:ph sz="half" idx="2"/>
          </p:nvPr>
        </p:nvGraphicFramePr>
        <p:xfrm>
          <a:off x="171450" y="1438274"/>
          <a:ext cx="5826125" cy="52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75" y="288123"/>
            <a:ext cx="8562975" cy="683427"/>
          </a:xfrm>
        </p:spPr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demográfiai adatok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5"/>
          <p:cNvGraphicFramePr>
            <a:graphicFrameLocks noGrp="1"/>
          </p:cNvGraphicFramePr>
          <p:nvPr>
            <p:ph idx="1"/>
          </p:nvPr>
        </p:nvGraphicFramePr>
        <p:xfrm>
          <a:off x="3581400" y="933450"/>
          <a:ext cx="8439150" cy="578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0" y="1209675"/>
            <a:ext cx="3752850" cy="353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Jellemző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2022.01.01. 339.291 fő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217 település        15 város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létszámában fogyó,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elöregedő népesség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születéskor várható élett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art</a:t>
            </a:r>
            <a:r>
              <a:rPr lang="hu-HU" dirty="0" smtClean="0"/>
              <a:t>am: 74,79 év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11" name="Szaggatott nyíl jobbra 10"/>
          <p:cNvSpPr/>
          <p:nvPr/>
        </p:nvSpPr>
        <p:spPr>
          <a:xfrm>
            <a:off x="1714500" y="2343151"/>
            <a:ext cx="438150" cy="200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225" y="345273"/>
            <a:ext cx="11658600" cy="778677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Mammográfiás szűrővizsgálaton való részvétel</a:t>
            </a:r>
            <a:endParaRPr lang="hu-HU" sz="3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400299" y="1209674"/>
          <a:ext cx="9572625" cy="53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33349" y="3028950"/>
            <a:ext cx="2543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Megjelenési arányok Magyarországon 2022-ben vármegyék szintjén: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13,53% - 48,58% </a:t>
            </a:r>
            <a:r>
              <a:rPr lang="hu-HU" dirty="0" smtClean="0"/>
              <a:t>között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Országos átlag: </a:t>
            </a:r>
            <a:r>
              <a:rPr lang="hu-HU" dirty="0" smtClean="0">
                <a:solidFill>
                  <a:srgbClr val="FF0000"/>
                </a:solidFill>
              </a:rPr>
              <a:t>33,7%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2425" y="762000"/>
            <a:ext cx="11153775" cy="600075"/>
          </a:xfrm>
        </p:spPr>
        <p:txBody>
          <a:bodyPr>
            <a:normAutofit/>
          </a:bodyPr>
          <a:lstStyle/>
          <a:p>
            <a:r>
              <a:rPr lang="hu-HU" sz="2800" dirty="0" smtClean="0"/>
              <a:t>Népegészségügyi szűrővizsgálaton való részvétel</a:t>
            </a:r>
            <a:endParaRPr lang="hu-HU" sz="2800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866784" y="1440852"/>
            <a:ext cx="5079991" cy="823912"/>
          </a:xfrm>
        </p:spPr>
        <p:txBody>
          <a:bodyPr/>
          <a:lstStyle/>
          <a:p>
            <a:r>
              <a:rPr lang="hu-HU" dirty="0" err="1" smtClean="0"/>
              <a:t>Méhnyakszűrés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2"/>
          </p:nvPr>
        </p:nvGraphicFramePr>
        <p:xfrm>
          <a:off x="685800" y="3132138"/>
          <a:ext cx="531177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6391275" y="1450377"/>
            <a:ext cx="5105400" cy="823912"/>
          </a:xfrm>
        </p:spPr>
        <p:txBody>
          <a:bodyPr/>
          <a:lstStyle/>
          <a:p>
            <a:r>
              <a:rPr lang="hu-HU" dirty="0" smtClean="0"/>
              <a:t>Vastag- és végbélszűrés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6172200" y="2667000"/>
            <a:ext cx="5334000" cy="3551685"/>
          </a:xfrm>
        </p:spPr>
        <p:txBody>
          <a:bodyPr>
            <a:normAutofit lnSpcReduction="10000"/>
          </a:bodyPr>
          <a:lstStyle/>
          <a:p>
            <a:pPr marL="0" defTabSz="457200">
              <a:buNone/>
            </a:pPr>
            <a:r>
              <a:rPr lang="hu-HU" sz="1800" dirty="0" smtClean="0"/>
              <a:t>Megjelenési arányok I. lépcsős vizsgálaton Magyarországon 2022-ben vármegyék szintjén: </a:t>
            </a:r>
            <a:r>
              <a:rPr lang="hu-HU" sz="1800" dirty="0" smtClean="0">
                <a:solidFill>
                  <a:srgbClr val="FF0000"/>
                </a:solidFill>
              </a:rPr>
              <a:t>16 – 32% </a:t>
            </a:r>
            <a:r>
              <a:rPr lang="hu-HU" sz="1800" dirty="0" smtClean="0"/>
              <a:t>között</a:t>
            </a:r>
          </a:p>
          <a:p>
            <a:pPr marL="0" defTabSz="457200">
              <a:buNone/>
            </a:pPr>
            <a:endParaRPr lang="hu-HU" sz="1800" dirty="0" smtClean="0"/>
          </a:p>
          <a:p>
            <a:pPr marL="0" defTabSz="457200">
              <a:buNone/>
            </a:pPr>
            <a:r>
              <a:rPr 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VESZPRÉM vármegye: </a:t>
            </a:r>
            <a:r>
              <a:rPr lang="hu-HU" sz="1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29%</a:t>
            </a:r>
          </a:p>
          <a:p>
            <a:pPr marL="0" defTabSz="457200">
              <a:buNone/>
            </a:pPr>
            <a:endParaRPr lang="hu-HU" sz="1800" dirty="0" smtClean="0"/>
          </a:p>
          <a:p>
            <a:pPr marL="0" defTabSz="457200">
              <a:buNone/>
            </a:pPr>
            <a:r>
              <a:rPr lang="hu-HU" sz="1800" dirty="0" smtClean="0"/>
              <a:t>Megjelenési arányok a II. lépcsős vizsgálaton a nem-negatív vizsgálati arányhoz képest Magyarországon 2022-ben vármegyék szintjén: </a:t>
            </a:r>
            <a:r>
              <a:rPr lang="hu-HU" sz="1800" dirty="0" smtClean="0">
                <a:solidFill>
                  <a:srgbClr val="FF0000"/>
                </a:solidFill>
              </a:rPr>
              <a:t>18 – 32%</a:t>
            </a:r>
          </a:p>
          <a:p>
            <a:pPr marL="0" defTabSz="457200">
              <a:buNone/>
            </a:pPr>
            <a:endParaRPr lang="hu-HU" sz="1800" dirty="0" smtClean="0"/>
          </a:p>
          <a:p>
            <a:pPr marL="0" defTabSz="457200">
              <a:buNone/>
            </a:pPr>
            <a:r>
              <a:rPr lang="hu-HU" sz="1800" b="1" dirty="0" smtClean="0"/>
              <a:t>VESZPRÉM vármegye: </a:t>
            </a:r>
            <a:r>
              <a:rPr lang="hu-HU" sz="1800" b="1" dirty="0" smtClean="0">
                <a:solidFill>
                  <a:schemeClr val="accent5">
                    <a:lumMod val="75000"/>
                  </a:schemeClr>
                </a:solidFill>
              </a:rPr>
              <a:t>28%</a:t>
            </a:r>
          </a:p>
          <a:p>
            <a:pPr marL="0" defTabSz="457200">
              <a:buNone/>
            </a:pPr>
            <a:endParaRPr lang="hu-HU" sz="18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171450" y="2733674"/>
            <a:ext cx="549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Megjelenési arányok Magyarországon 2022-ben vármegyék szintjén: </a:t>
            </a:r>
            <a:r>
              <a:rPr lang="hu-HU" dirty="0" smtClean="0">
                <a:solidFill>
                  <a:srgbClr val="FF0000"/>
                </a:solidFill>
              </a:rPr>
              <a:t>0,17% - 8,85% </a:t>
            </a:r>
            <a:r>
              <a:rPr lang="hu-HU" dirty="0" smtClean="0"/>
              <a:t>között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r>
              <a:rPr lang="hu-HU" b="1" dirty="0" smtClean="0"/>
              <a:t>VESZPRÉM vármegye: 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0,83%</a:t>
            </a:r>
          </a:p>
          <a:p>
            <a:endParaRPr lang="hu-HU" dirty="0" smtClean="0"/>
          </a:p>
          <a:p>
            <a:r>
              <a:rPr lang="hu-HU" dirty="0" smtClean="0"/>
              <a:t>Magasabb a részvételi hajlandóság a védőnők által végzett szűrésen (10 védőnő végez szűrést)</a:t>
            </a:r>
          </a:p>
          <a:p>
            <a:endParaRPr lang="hu-HU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emlőrák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85788" y="2752725"/>
            <a:ext cx="3665370" cy="250507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9925" y="507198"/>
            <a:ext cx="7439025" cy="53102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2023. Mammográfiás ütemterv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772025" y="1498600"/>
          <a:ext cx="5915025" cy="513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14"/>
                <a:gridCol w="43165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Hónap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Mammográfiás</a:t>
                      </a:r>
                      <a:r>
                        <a:rPr lang="hu-HU" baseline="0" dirty="0" smtClean="0"/>
                        <a:t> szűrésre meghívott települések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Január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Tapolca város és környéke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Február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Tapolca város és környéke</a:t>
                      </a:r>
                      <a:endParaRPr lang="hu-HU" dirty="0"/>
                    </a:p>
                  </a:txBody>
                  <a:tcPr/>
                </a:tc>
              </a:tr>
              <a:tr h="41783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Március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Ajka város 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Április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Ajka város és környéke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Május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Ajka környéke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Június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Várpalota város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Július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Várpalota környéke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Augusztus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SZÜNET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Szeptember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Balatonfüred város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Október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Balatonfüred környéke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November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Balatonfüred környéke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December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Veszprém város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4075" y="704849"/>
            <a:ext cx="9925050" cy="1085851"/>
          </a:xfrm>
        </p:spPr>
        <p:txBody>
          <a:bodyPr/>
          <a:lstStyle/>
          <a:p>
            <a:r>
              <a:rPr lang="hu-H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Köszönöm a megtisztelő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819275"/>
            <a:ext cx="10820400" cy="4638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600" dirty="0" smtClean="0"/>
              <a:t>„</a:t>
            </a:r>
            <a:r>
              <a:rPr lang="hu-HU" sz="3600" dirty="0" smtClean="0">
                <a:latin typeface="Brush Script MT" pitchFamily="66" charset="0"/>
              </a:rPr>
              <a:t>Az egészség a legnagyobb gazdagság, </a:t>
            </a:r>
          </a:p>
          <a:p>
            <a:pPr>
              <a:buNone/>
            </a:pPr>
            <a:r>
              <a:rPr lang="hu-HU" sz="3600" dirty="0" smtClean="0">
                <a:latin typeface="Brush Script MT" pitchFamily="66" charset="0"/>
              </a:rPr>
              <a:t>a legnagyobb hatalom, </a:t>
            </a:r>
          </a:p>
          <a:p>
            <a:pPr>
              <a:buNone/>
            </a:pPr>
            <a:r>
              <a:rPr lang="hu-HU" sz="3600" dirty="0" smtClean="0">
                <a:latin typeface="Brush Script MT" pitchFamily="66" charset="0"/>
              </a:rPr>
              <a:t>a legnagyobb boldogság. </a:t>
            </a:r>
          </a:p>
          <a:p>
            <a:pPr>
              <a:buNone/>
            </a:pPr>
            <a:r>
              <a:rPr lang="hu-HU" sz="3600" dirty="0" smtClean="0">
                <a:latin typeface="Brush Script MT" pitchFamily="66" charset="0"/>
              </a:rPr>
              <a:t>Tedd egészségessé a népet, </a:t>
            </a:r>
          </a:p>
          <a:p>
            <a:pPr>
              <a:buNone/>
            </a:pPr>
            <a:r>
              <a:rPr lang="hu-HU" sz="3600" dirty="0" smtClean="0">
                <a:latin typeface="Brush Script MT" pitchFamily="66" charset="0"/>
              </a:rPr>
              <a:t>s ezzel hatalmassá, gazdaggá, </a:t>
            </a:r>
          </a:p>
          <a:p>
            <a:pPr>
              <a:buNone/>
            </a:pPr>
            <a:r>
              <a:rPr lang="hu-HU" sz="3600" dirty="0" smtClean="0">
                <a:latin typeface="Brush Script MT" pitchFamily="66" charset="0"/>
              </a:rPr>
              <a:t>boldoggá teszed hazádat</a:t>
            </a:r>
            <a:r>
              <a:rPr lang="hu-HU" sz="3600" dirty="0" smtClean="0"/>
              <a:t>”</a:t>
            </a:r>
          </a:p>
          <a:p>
            <a:pPr>
              <a:buNone/>
            </a:pPr>
            <a:r>
              <a:rPr lang="hu-HU" sz="2800" dirty="0" smtClean="0">
                <a:latin typeface="Brush Script MT" pitchFamily="66" charset="0"/>
              </a:rPr>
              <a:t>                                 /Fodor József/</a:t>
            </a:r>
            <a:endParaRPr lang="hu-HU" sz="2800" dirty="0"/>
          </a:p>
        </p:txBody>
      </p:sp>
      <p:pic>
        <p:nvPicPr>
          <p:cNvPr id="4" name="Kép 3" descr="koszo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2840132"/>
            <a:ext cx="5857875" cy="3790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725" y="145248"/>
            <a:ext cx="8562975" cy="683427"/>
          </a:xfrm>
        </p:spPr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halálozás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171575"/>
            <a:ext cx="285750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Jellemző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½ keringési rendszer megbetegedéseiből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¼ rosszindulatú megbetegedésekből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országos szinthez képest jobb mutatók</a:t>
            </a:r>
            <a:endParaRPr lang="hu-HU" dirty="0"/>
          </a:p>
        </p:txBody>
      </p:sp>
      <p:pic>
        <p:nvPicPr>
          <p:cNvPr id="15" name="Tartalom helye 14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00425" y="866775"/>
            <a:ext cx="8791575" cy="5991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764373"/>
            <a:ext cx="8562975" cy="683427"/>
          </a:xfrm>
        </p:spPr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halálozás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2400" y="8763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pic>
        <p:nvPicPr>
          <p:cNvPr id="13" name="Tartalom helye 12" descr="össz halálok ffi járás.png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123825"/>
            <a:ext cx="6029324" cy="4324350"/>
          </a:xfrm>
          <a:prstGeom prst="rect">
            <a:avLst/>
          </a:prstGeom>
        </p:spPr>
      </p:pic>
      <p:pic>
        <p:nvPicPr>
          <p:cNvPr id="14" name="Kép 13" descr="össz halálok nő járás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029325" y="2476500"/>
            <a:ext cx="6000750" cy="423862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3886200" y="733425"/>
            <a:ext cx="270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SHH=0,99</a:t>
            </a:r>
            <a:endParaRPr lang="hu-H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820275" y="3019425"/>
            <a:ext cx="1095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000" dirty="0" smtClean="0"/>
              <a:t>SHH=0,98</a:t>
            </a:r>
            <a:endParaRPr kumimoji="0" lang="hu-H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Kép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381500"/>
            <a:ext cx="5881687" cy="2324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3467100" y="876300"/>
          <a:ext cx="8559801" cy="598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497673"/>
            <a:ext cx="8562975" cy="683427"/>
          </a:xfrm>
        </p:spPr>
        <p:txBody>
          <a:bodyPr>
            <a:normAutofit fontScale="90000"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Elsődleges megelőzéssel befolyásolható, Elkerülhető halálozás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Tartalom helye 12"/>
          <p:cNvPicPr>
            <a:picLocks noGrp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1077564"/>
            <a:ext cx="6134100" cy="45993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Kép 1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1251" y="1266824"/>
            <a:ext cx="6000750" cy="4410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Szövegdoboz 16"/>
          <p:cNvSpPr txBox="1"/>
          <p:nvPr/>
        </p:nvSpPr>
        <p:spPr>
          <a:xfrm rot="20412779">
            <a:off x="866774" y="3333750"/>
            <a:ext cx="106299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Négy járásban - Devecser, Pápa, Sümeg, Várpalota – hatékony prevenciós stratégia kell!!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6" grpId="1">
        <p:bldAsOne/>
      </p:bldGraphic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00" y="354798"/>
            <a:ext cx="5591175" cy="683427"/>
          </a:xfrm>
        </p:spPr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Korai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halálozás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704975"/>
            <a:ext cx="2857500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Jellemző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hu-HU" dirty="0" smtClean="0"/>
              <a:t> produktív korú lakosság 22,85%-át veszítjük el</a:t>
            </a:r>
          </a:p>
          <a:p>
            <a:pPr>
              <a:lnSpc>
                <a:spcPct val="130000"/>
              </a:lnSpc>
            </a:pPr>
            <a:endParaRPr lang="hu-HU" dirty="0"/>
          </a:p>
        </p:txBody>
      </p:sp>
      <p:pic>
        <p:nvPicPr>
          <p:cNvPr id="13" name="Tartalom helye 12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266824"/>
            <a:ext cx="8763000" cy="5591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764373"/>
            <a:ext cx="8562975" cy="683427"/>
          </a:xfrm>
        </p:spPr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Korai általános halálozás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2400" y="8763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pic>
        <p:nvPicPr>
          <p:cNvPr id="15" name="Kép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57899" cy="45529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3848101" y="619125"/>
            <a:ext cx="1085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SHH=0,97</a:t>
            </a:r>
            <a:endParaRPr lang="hu-HU" sz="1000" dirty="0" smtClean="0"/>
          </a:p>
        </p:txBody>
      </p:sp>
      <p:pic>
        <p:nvPicPr>
          <p:cNvPr id="17" name="Tartalom helye 16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0274" y="2324100"/>
            <a:ext cx="6181725" cy="4533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820276" y="2933700"/>
            <a:ext cx="1028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000" dirty="0" smtClean="0"/>
              <a:t>SHH=0,96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Kép 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391025"/>
            <a:ext cx="6057901" cy="246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5" y="133350"/>
            <a:ext cx="8562975" cy="683427"/>
          </a:xfrm>
        </p:spPr>
        <p:txBody>
          <a:bodyPr>
            <a:normAutofit/>
          </a:bodyPr>
          <a:lstStyle/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Korai rosszindulatú daganatos halálozás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2400" y="8763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067800" y="10382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Nők: vezető halálok </a:t>
            </a:r>
          </a:p>
          <a:p>
            <a:endParaRPr lang="hu-HU" dirty="0"/>
          </a:p>
        </p:txBody>
      </p:sp>
      <p:pic>
        <p:nvPicPr>
          <p:cNvPr id="20" name="Tartalom helye 19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4152900"/>
            <a:ext cx="5731817" cy="2705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Kép 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781675" cy="4200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3676650" y="561975"/>
            <a:ext cx="270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SHH=0,96</a:t>
            </a:r>
            <a:endParaRPr lang="hu-HU" sz="1000" dirty="0" smtClean="0"/>
          </a:p>
        </p:txBody>
      </p:sp>
      <p:pic>
        <p:nvPicPr>
          <p:cNvPr id="22" name="Kép 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6750" y="2466976"/>
            <a:ext cx="6445250" cy="43910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05975" y="3019425"/>
            <a:ext cx="2486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000" dirty="0" smtClean="0"/>
              <a:t>SHH=0,93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950" y="133350"/>
            <a:ext cx="6496050" cy="683427"/>
          </a:xfrm>
        </p:spPr>
        <p:txBody>
          <a:bodyPr>
            <a:normAutofit/>
          </a:bodyPr>
          <a:lstStyle/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keringési rendszer betegségei miatti Korai halálozás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2400" y="8763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029700" y="1038225"/>
            <a:ext cx="27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Férfi: vezető halálok</a:t>
            </a:r>
            <a:endParaRPr lang="hu-HU" dirty="0"/>
          </a:p>
        </p:txBody>
      </p:sp>
      <p:pic>
        <p:nvPicPr>
          <p:cNvPr id="17" name="Tartalom helye 16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4204674"/>
            <a:ext cx="5953125" cy="2653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Kép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57887" cy="422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3781425" y="552450"/>
            <a:ext cx="270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SHH=1,00</a:t>
            </a:r>
            <a:endParaRPr lang="hu-HU" sz="1000" dirty="0" smtClean="0"/>
          </a:p>
        </p:txBody>
      </p:sp>
      <p:pic>
        <p:nvPicPr>
          <p:cNvPr id="19" name="Kép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930" y="2447926"/>
            <a:ext cx="6275070" cy="4410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05975" y="3019425"/>
            <a:ext cx="2486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000" dirty="0" smtClean="0"/>
              <a:t>SHH=1,01</a:t>
            </a:r>
            <a:endParaRPr kumimoji="0" lang="hu-H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670762_win32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977</Words>
  <Application>Microsoft Office PowerPoint</Application>
  <PresentationFormat>Egyéni</PresentationFormat>
  <Paragraphs>191</Paragraphs>
  <Slides>23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tf67670762_win32</vt:lpstr>
      <vt:lpstr>Veszprém vármegye lakosságának egészségi állapota</vt:lpstr>
      <vt:lpstr>demográfiai adatok</vt:lpstr>
      <vt:lpstr>általános halálozás</vt:lpstr>
      <vt:lpstr>általános halálozás</vt:lpstr>
      <vt:lpstr>Elsődleges megelőzéssel befolyásolható, Elkerülhető halálozás</vt:lpstr>
      <vt:lpstr>Korai halálozás</vt:lpstr>
      <vt:lpstr>Korai általános halálozás</vt:lpstr>
      <vt:lpstr>Korai rosszindulatú daganatos halálozás</vt:lpstr>
      <vt:lpstr>keringési rendszer betegségei miatti Korai halálozás</vt:lpstr>
      <vt:lpstr>Emésztőrendszeri betegségek okozta Korai halálozás</vt:lpstr>
      <vt:lpstr>Megbetegedések</vt:lpstr>
      <vt:lpstr>Rosszindulatú daganatos megbetegedések</vt:lpstr>
      <vt:lpstr>Rosszindulatú daganatos megbetegedések 25-64 éves lakosság körében</vt:lpstr>
      <vt:lpstr>Összegzés</vt:lpstr>
      <vt:lpstr>15. dia</vt:lpstr>
      <vt:lpstr>Populációs szintű szűrővizsgálatok </vt:lpstr>
      <vt:lpstr>Rosszindulatú daganatos megbetegedések népegészségügyi jelentősége</vt:lpstr>
      <vt:lpstr>Szűrővizsgálaton való részvétel hatása a halálozási és megbetegedési hányadosra</vt:lpstr>
      <vt:lpstr>Szűrővizsgálattal megelőzhető daganatos megbetegedések megoszlása  rosszindulatú daganatos megbetegedettek körében</vt:lpstr>
      <vt:lpstr>Mammográfiás szűrővizsgálaton való részvétel</vt:lpstr>
      <vt:lpstr>Népegészségügyi szűrővizsgálaton való részvétel</vt:lpstr>
      <vt:lpstr>2023. Mammográfiás ütemterv</vt:lpstr>
      <vt:lpstr>Köszönöm a megtisztelő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2023-01-23T12:16:52Z</dcterms:created>
  <dcterms:modified xsi:type="dcterms:W3CDTF">2023-04-13T13:35:39Z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