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59" r:id="rId4"/>
    <p:sldId id="262" r:id="rId5"/>
    <p:sldId id="261" r:id="rId6"/>
    <p:sldId id="263" r:id="rId7"/>
    <p:sldId id="266" r:id="rId8"/>
    <p:sldId id="267" r:id="rId9"/>
    <p:sldId id="268" r:id="rId10"/>
    <p:sldId id="270" r:id="rId11"/>
    <p:sldId id="269" r:id="rId12"/>
    <p:sldId id="260" r:id="rId13"/>
    <p:sldId id="271" r:id="rId14"/>
    <p:sldId id="272" r:id="rId15"/>
    <p:sldId id="273" r:id="rId16"/>
    <p:sldId id="277" r:id="rId17"/>
    <p:sldId id="275" r:id="rId18"/>
    <p:sldId id="278" r:id="rId19"/>
    <p:sldId id="274" r:id="rId20"/>
    <p:sldId id="280" r:id="rId21"/>
    <p:sldId id="281" r:id="rId22"/>
    <p:sldId id="279" r:id="rId23"/>
    <p:sldId id="287" r:id="rId24"/>
    <p:sldId id="282" r:id="rId25"/>
    <p:sldId id="283" r:id="rId26"/>
    <p:sldId id="284" r:id="rId27"/>
    <p:sldId id="285" r:id="rId28"/>
    <p:sldId id="286" r:id="rId29"/>
    <p:sldId id="265" r:id="rId30"/>
    <p:sldId id="288" r:id="rId31"/>
    <p:sldId id="292" r:id="rId32"/>
    <p:sldId id="291" r:id="rId33"/>
    <p:sldId id="290" r:id="rId34"/>
    <p:sldId id="289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25" d="100"/>
          <a:sy n="125" d="100"/>
        </p:scale>
        <p:origin x="-1128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4162C-572D-4491-98B5-CFF630634B98}" type="datetimeFigureOut">
              <a:rPr lang="hu-HU" smtClean="0"/>
              <a:t>2023.04.25.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5EC1E-3E85-4C65-A96C-8567351378BE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BEAF9-9E58-4CC8-A6FF-6DD8A58DEEA4}" type="datetimeFigureOut">
              <a:rPr lang="en-US" smtClean="0"/>
              <a:pPr/>
              <a:t>4/25/2023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l" eaLnBrk="1" latinLnBrk="0" hangingPunct="1"/>
            <a:fld id="{74CBEAF9-9E58-4CC8-A6FF-6DD8A58DEEA4}" type="datetimeFigureOut">
              <a:rPr lang="en-US" smtClean="0"/>
              <a:pPr algn="l" eaLnBrk="1" latinLnBrk="0" hangingPunct="1"/>
              <a:t>4/25/2023</a:t>
            </a:fld>
            <a:endParaRPr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A15C064-DD44-4CAC-873E-2D1F54821676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ormany.hu/miniszterelnokseg/telepulestervezesi-szabalyzat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28596" y="1285860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hu-HU" dirty="0" smtClean="0">
                <a:solidFill>
                  <a:srgbClr val="002060"/>
                </a:solidFill>
              </a:rPr>
              <a:t>A településrendezési eszközökkel kapcsolatos jogszabályi környezet</a:t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002060"/>
                </a:solidFill>
              </a:rPr>
              <a:t> változásából eredő </a:t>
            </a:r>
            <a:br>
              <a:rPr lang="hu-HU" dirty="0" smtClean="0">
                <a:solidFill>
                  <a:srgbClr val="002060"/>
                </a:solidFill>
              </a:rPr>
            </a:br>
            <a:r>
              <a:rPr lang="hu-HU" dirty="0" smtClean="0">
                <a:solidFill>
                  <a:srgbClr val="002060"/>
                </a:solidFill>
              </a:rPr>
              <a:t>önkormányzati feladatok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357158" y="3929066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hu-HU" sz="2000" dirty="0" smtClean="0">
                <a:solidFill>
                  <a:srgbClr val="002060"/>
                </a:solidFill>
              </a:rPr>
              <a:t>Veszprém Vármegyei Kormányhivatal</a:t>
            </a:r>
          </a:p>
          <a:p>
            <a:pPr algn="ctr"/>
            <a:r>
              <a:rPr lang="hu-HU" sz="2000" dirty="0" smtClean="0">
                <a:solidFill>
                  <a:srgbClr val="002060"/>
                </a:solidFill>
              </a:rPr>
              <a:t>Jegyzői szakmai értekezlet </a:t>
            </a:r>
          </a:p>
          <a:p>
            <a:pPr algn="ctr"/>
            <a:r>
              <a:rPr lang="hu-HU" sz="2000" dirty="0" smtClean="0">
                <a:solidFill>
                  <a:srgbClr val="002060"/>
                </a:solidFill>
              </a:rPr>
              <a:t>2023. április 26.</a:t>
            </a:r>
            <a:endParaRPr lang="hu-HU" sz="2000" dirty="0">
              <a:solidFill>
                <a:srgbClr val="002060"/>
              </a:solidFill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500034" y="5572140"/>
            <a:ext cx="8458200" cy="91440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Dunajcsik</a:t>
            </a:r>
            <a:r>
              <a:rPr kumimoji="0" lang="hu-HU" sz="1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Zsuzsanna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Veszprém Vármegyei Kormányhivatal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None/>
              <a:tabLst/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Állami</a:t>
            </a:r>
            <a:r>
              <a:rPr kumimoji="0" lang="hu-HU" sz="1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Főépítészi Iroda</a:t>
            </a: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HATÁRIDŐK 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Eljr.314. szerinti tervek</a:t>
            </a:r>
            <a:r>
              <a:rPr kumimoji="0" lang="hu-HU" b="0" i="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: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428596" y="2071677"/>
          <a:ext cx="8286808" cy="42634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00264"/>
                <a:gridCol w="6286544"/>
              </a:tblGrid>
              <a:tr h="628655">
                <a:tc>
                  <a:txBody>
                    <a:bodyPr/>
                    <a:lstStyle/>
                    <a:p>
                      <a:r>
                        <a:rPr lang="hu-HU" sz="1600" b="0" dirty="0" smtClean="0">
                          <a:solidFill>
                            <a:srgbClr val="002060"/>
                          </a:solidFill>
                        </a:rPr>
                        <a:t>Új</a:t>
                      </a:r>
                      <a:r>
                        <a:rPr lang="hu-HU" sz="1600" b="0" baseline="0" dirty="0" smtClean="0">
                          <a:solidFill>
                            <a:srgbClr val="002060"/>
                          </a:solidFill>
                        </a:rPr>
                        <a:t> településterv  elkészítése:</a:t>
                      </a:r>
                      <a:endParaRPr lang="hu-HU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2027.  július 1. 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[</a:t>
                      </a:r>
                      <a:r>
                        <a:rPr kumimoji="0" lang="hu-HU" sz="1600" b="0" i="0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Étv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. 60. § (9)-(10)]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 rowSpan="2"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Alkalmazható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/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módosítható: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solidFill>
                            <a:srgbClr val="002060"/>
                          </a:solidFill>
                        </a:rPr>
                        <a:t>2027. június 30. 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[</a:t>
                      </a:r>
                      <a:r>
                        <a:rPr kumimoji="0" lang="hu-HU" sz="1600" b="0" i="0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Étv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. 60. § (9)-(10)]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8773">
                <a:tc vMerge="1">
                  <a:txBody>
                    <a:bodyPr/>
                    <a:lstStyle/>
                    <a:p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099175" algn="l"/>
                        </a:tabLst>
                      </a:pP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A </a:t>
                      </a:r>
                      <a:r>
                        <a:rPr lang="hu-HU" sz="1600" b="1" dirty="0" smtClean="0">
                          <a:solidFill>
                            <a:srgbClr val="C00000"/>
                          </a:solidFill>
                        </a:rPr>
                        <a:t>folyamatban lévő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hu-HU" sz="1600" b="1" dirty="0" smtClean="0">
                          <a:solidFill>
                            <a:srgbClr val="002060"/>
                          </a:solidFill>
                        </a:rPr>
                        <a:t>2021. június 30-ig megkezdett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(Eljr.314.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szerint,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legalább az előzetes tájékoztatás megtörtént), </a:t>
                      </a:r>
                      <a:r>
                        <a:rPr lang="hu-HU" sz="1600" b="1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hu-HU" sz="1600" b="1" dirty="0" smtClean="0">
                          <a:solidFill>
                            <a:srgbClr val="002060"/>
                          </a:solidFill>
                        </a:rPr>
                        <a:t>teljes közigazgatási területre készülő új terv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eljárását </a:t>
                      </a:r>
                      <a:r>
                        <a:rPr lang="hu-HU" sz="1600" b="1" dirty="0" smtClean="0">
                          <a:solidFill>
                            <a:srgbClr val="C00000"/>
                          </a:solidFill>
                        </a:rPr>
                        <a:t>2022. december 31-ig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le kell zárni (önkormányzati döntés</a:t>
                      </a:r>
                      <a:r>
                        <a:rPr lang="hu-HU" sz="1600" b="0" dirty="0" smtClean="0">
                          <a:solidFill>
                            <a:srgbClr val="002060"/>
                          </a:solidFill>
                        </a:rPr>
                        <a:t>). Az így készült terv 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2027. június 30-ig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hatályos és módosítható,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az új tervet el kell készíteni (hatályba léptetni) 2027. július 1-ig.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Egyeztetési eljárás</a:t>
                      </a: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2022.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június 30-ig megkezdett  - Eljr.314. VI. Fejezet</a:t>
                      </a:r>
                    </a:p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2022. július 1-ét követően - Eljr.419. VII.-IX. Fejezet [Eljr.419. 78. § (1)]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Anyagi szabályozás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2021.07.15-i OTÉK II. fejezet, 1-2. melléklet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és a 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módosításkor hatályos OTÉK III. fejezet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[OTÉK 121. § (2)]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BIA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Eljr.419. szerint [Eljr.419. 78. § (5)]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Text Placeholder 1"/>
          <p:cNvSpPr txBox="1">
            <a:spLocks/>
          </p:cNvSpPr>
          <p:nvPr/>
        </p:nvSpPr>
        <p:spPr>
          <a:xfrm>
            <a:off x="2214546" y="3214686"/>
            <a:ext cx="6715172" cy="2786082"/>
          </a:xfrm>
          <a:prstGeom prst="rect">
            <a:avLst/>
          </a:prstGeom>
          <a:solidFill>
            <a:schemeClr val="bg1"/>
          </a:solidFill>
        </p:spPr>
        <p:txBody>
          <a:bodyPr vert="horz" anchor="t">
            <a:normAutofit/>
          </a:bodyPr>
          <a:lstStyle/>
          <a:p>
            <a:pPr marL="342900" marR="0" lvl="0" indent="-13680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r>
              <a:rPr lang="hu-HU" b="1" u="none" dirty="0" smtClean="0">
                <a:solidFill>
                  <a:srgbClr val="C00000"/>
                </a:solidFill>
                <a:latin typeface="Arial" pitchFamily="34"/>
                <a:cs typeface="Arial" pitchFamily="2"/>
              </a:rPr>
              <a:t>FONTOS!</a:t>
            </a:r>
          </a:p>
          <a:p>
            <a:pPr marL="342900" indent="-1368000" algn="ctr">
              <a:spcBef>
                <a:spcPts val="567"/>
              </a:spcBef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r>
              <a:rPr lang="hu-HU" sz="1700" b="1" dirty="0" smtClean="0">
                <a:solidFill>
                  <a:srgbClr val="002060"/>
                </a:solidFill>
              </a:rPr>
              <a:t>525/2022</a:t>
            </a:r>
            <a:r>
              <a:rPr lang="hu-HU" sz="1700" b="1" dirty="0" smtClean="0">
                <a:solidFill>
                  <a:srgbClr val="002060"/>
                </a:solidFill>
              </a:rPr>
              <a:t>. (XII. 16.) Korm. </a:t>
            </a:r>
            <a:r>
              <a:rPr lang="hu-HU" sz="1700" b="1" dirty="0" smtClean="0">
                <a:solidFill>
                  <a:srgbClr val="002060"/>
                </a:solidFill>
              </a:rPr>
              <a:t>rendelet </a:t>
            </a:r>
            <a:r>
              <a:rPr lang="hu-HU" sz="1700" dirty="0" smtClean="0">
                <a:solidFill>
                  <a:srgbClr val="002060"/>
                </a:solidFill>
              </a:rPr>
              <a:t>az épített környezet alakításáról és védelméről szóló 1997. évi LXXVIII. törvény </a:t>
            </a:r>
            <a:r>
              <a:rPr lang="hu-HU" sz="1700" b="1" dirty="0" smtClean="0">
                <a:solidFill>
                  <a:srgbClr val="002060"/>
                </a:solidFill>
              </a:rPr>
              <a:t>veszélyhelyzet ideje alatt </a:t>
            </a:r>
            <a:r>
              <a:rPr lang="hu-HU" sz="1700" dirty="0" smtClean="0">
                <a:solidFill>
                  <a:srgbClr val="002060"/>
                </a:solidFill>
              </a:rPr>
              <a:t>történő eltérő alkalmazásáról</a:t>
            </a:r>
            <a:r>
              <a:rPr lang="hu-HU" sz="1700" u="none" dirty="0" smtClean="0">
                <a:solidFill>
                  <a:srgbClr val="002060"/>
                </a:solidFill>
                <a:cs typeface="Arial" pitchFamily="2"/>
              </a:rPr>
              <a:t> (</a:t>
            </a:r>
            <a:r>
              <a:rPr lang="hu-HU" sz="1700" dirty="0" smtClean="0">
                <a:solidFill>
                  <a:srgbClr val="002060"/>
                </a:solidFill>
                <a:cs typeface="Arial" pitchFamily="2"/>
              </a:rPr>
              <a:t>Magyar </a:t>
            </a:r>
            <a:r>
              <a:rPr lang="hu-HU" sz="1700" dirty="0" smtClean="0">
                <a:solidFill>
                  <a:srgbClr val="002060"/>
                </a:solidFill>
                <a:cs typeface="Arial" pitchFamily="2"/>
              </a:rPr>
              <a:t>Közlöny 208. </a:t>
            </a:r>
            <a:r>
              <a:rPr lang="hu-HU" sz="1700" dirty="0" smtClean="0">
                <a:solidFill>
                  <a:srgbClr val="002060"/>
                </a:solidFill>
                <a:cs typeface="Arial" pitchFamily="2"/>
              </a:rPr>
              <a:t>szám)</a:t>
            </a:r>
          </a:p>
          <a:p>
            <a:pPr marL="342900" indent="-1368000" algn="ctr">
              <a:spcBef>
                <a:spcPts val="567"/>
              </a:spcBef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endParaRPr lang="hu-HU" sz="1700" dirty="0" smtClean="0">
              <a:solidFill>
                <a:srgbClr val="002060"/>
              </a:solidFill>
              <a:cs typeface="Arial" pitchFamily="2"/>
            </a:endParaRPr>
          </a:p>
          <a:p>
            <a:pPr lvl="0" indent="-2047875" algn="just">
              <a:spcBef>
                <a:spcPts val="567"/>
              </a:spcBef>
              <a:buClr>
                <a:schemeClr val="accent1"/>
              </a:buClr>
              <a:buSzPct val="70000"/>
              <a:tabLst>
                <a:tab pos="-1362075" algn="l"/>
                <a:tab pos="0" algn="l"/>
                <a:tab pos="71438" algn="l"/>
                <a:tab pos="88900" algn="l"/>
                <a:tab pos="796925" algn="l"/>
              </a:tabLst>
              <a:defRPr/>
            </a:pPr>
            <a:r>
              <a:rPr lang="hu-HU" sz="1700" dirty="0" smtClean="0">
                <a:solidFill>
                  <a:srgbClr val="002060"/>
                </a:solidFill>
              </a:rPr>
              <a:t>5. § (3)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</a:rPr>
              <a:t>Az </a:t>
            </a:r>
            <a:r>
              <a:rPr lang="hu-HU" sz="1600" dirty="0" err="1" smtClean="0">
                <a:solidFill>
                  <a:srgbClr val="002060"/>
                </a:solidFill>
              </a:rPr>
              <a:t>Étv</a:t>
            </a:r>
            <a:r>
              <a:rPr lang="hu-HU" sz="1600" dirty="0" smtClean="0">
                <a:solidFill>
                  <a:srgbClr val="002060"/>
                </a:solidFill>
              </a:rPr>
              <a:t>. 60. § (10) bekezdésétől eltérően az új koncepció, stratégia, településrendezési eszközök készítésére irányuló eljárást </a:t>
            </a:r>
            <a:r>
              <a:rPr lang="hu-HU" sz="1600" b="1" dirty="0" smtClean="0">
                <a:solidFill>
                  <a:srgbClr val="C00000"/>
                </a:solidFill>
              </a:rPr>
              <a:t>2023. december 31-ig</a:t>
            </a:r>
            <a:r>
              <a:rPr lang="hu-HU" sz="1600" dirty="0" smtClean="0">
                <a:solidFill>
                  <a:srgbClr val="C0000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</a:rPr>
              <a:t>önkormányzati döntéssel le kell zárni, amely 2027. június 30-ig maradhat hatályban, és módosításukra eddig az időpontig lehetőség </a:t>
            </a:r>
            <a:r>
              <a:rPr lang="hu-HU" sz="1600" dirty="0" smtClean="0">
                <a:solidFill>
                  <a:srgbClr val="002060"/>
                </a:solidFill>
              </a:rPr>
              <a:t>van.</a:t>
            </a:r>
            <a:endParaRPr lang="hu-HU" sz="1700" b="1" u="none" dirty="0" smtClean="0">
              <a:solidFill>
                <a:srgbClr val="002060"/>
              </a:solidFill>
              <a:cs typeface="Arial" pitchFamily="2"/>
            </a:endParaRPr>
          </a:p>
          <a:p>
            <a:pPr marL="342900" marR="0" lvl="0" indent="-13680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endParaRPr lang="hu-HU" b="1" u="none" dirty="0" smtClean="0">
              <a:solidFill>
                <a:srgbClr val="002060"/>
              </a:solidFill>
              <a:latin typeface="Arial" pitchFamily="34"/>
              <a:cs typeface="Arial" pitchFamily="2"/>
            </a:endParaRPr>
          </a:p>
          <a:p>
            <a:pPr marL="342900" marR="0" lvl="0" indent="-13680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  <a:p>
            <a:pPr marL="1368000" marR="0" lvl="0" indent="-1368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>
                <a:tab pos="1303560" algn="l"/>
                <a:tab pos="2166120" algn="l"/>
              </a:tabLst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  <a:p>
            <a:pPr marL="1440000" marR="0" lvl="0" indent="-14400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>
                <a:tab pos="2238120" algn="l"/>
              </a:tabLst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HATÁRIDŐK 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Új településterv</a:t>
            </a:r>
            <a:r>
              <a:rPr kumimoji="0" lang="hu-HU" b="0" i="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: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428596" y="2071677"/>
          <a:ext cx="8286808" cy="324993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00264"/>
                <a:gridCol w="6286544"/>
              </a:tblGrid>
              <a:tr h="628655">
                <a:tc>
                  <a:txBody>
                    <a:bodyPr/>
                    <a:lstStyle/>
                    <a:p>
                      <a:r>
                        <a:rPr lang="hu-HU" sz="1600" b="0" dirty="0" smtClean="0">
                          <a:solidFill>
                            <a:srgbClr val="002060"/>
                          </a:solidFill>
                        </a:rPr>
                        <a:t>Új</a:t>
                      </a:r>
                      <a:r>
                        <a:rPr lang="hu-HU" sz="1600" b="0" baseline="0" dirty="0" smtClean="0">
                          <a:solidFill>
                            <a:srgbClr val="002060"/>
                          </a:solidFill>
                        </a:rPr>
                        <a:t> településterv  elkészítése és módosítása:</a:t>
                      </a:r>
                      <a:endParaRPr lang="hu-HU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C00000"/>
                          </a:solidFill>
                        </a:rPr>
                        <a:t>2021. július </a:t>
                      </a:r>
                      <a:r>
                        <a:rPr lang="hu-HU" sz="1600" baseline="0" dirty="0" smtClean="0">
                          <a:solidFill>
                            <a:srgbClr val="C00000"/>
                          </a:solidFill>
                        </a:rPr>
                        <a:t> 1-től </a:t>
                      </a:r>
                      <a:r>
                        <a:rPr lang="hu-HU" sz="1600" b="0" baseline="0" dirty="0" smtClean="0">
                          <a:solidFill>
                            <a:srgbClr val="002060"/>
                          </a:solidFill>
                        </a:rPr>
                        <a:t>[</a:t>
                      </a:r>
                      <a:r>
                        <a:rPr lang="hu-HU" sz="1600" b="0" baseline="0" dirty="0" err="1" smtClean="0">
                          <a:solidFill>
                            <a:srgbClr val="002060"/>
                          </a:solidFill>
                        </a:rPr>
                        <a:t>Étv</a:t>
                      </a:r>
                      <a:r>
                        <a:rPr lang="hu-HU" sz="1600" b="0" baseline="0" dirty="0" smtClean="0">
                          <a:solidFill>
                            <a:srgbClr val="002060"/>
                          </a:solidFill>
                        </a:rPr>
                        <a:t>. 60. § (11)]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dirty="0" smtClean="0">
                          <a:solidFill>
                            <a:srgbClr val="002060"/>
                          </a:solidFill>
                          <a:latin typeface="Arial" pitchFamily="34"/>
                        </a:rPr>
                        <a:t>(2021. július 1-jétől </a:t>
                      </a:r>
                      <a:r>
                        <a:rPr lang="hu-HU" sz="1600" b="1" i="0" dirty="0" smtClean="0">
                          <a:solidFill>
                            <a:srgbClr val="002060"/>
                          </a:solidFill>
                          <a:latin typeface="Arial" pitchFamily="34"/>
                        </a:rPr>
                        <a:t>csak a település egészére készülhet településfejlesztési terv</a:t>
                      </a:r>
                      <a:r>
                        <a:rPr lang="hu-HU" sz="1600" b="0" i="0" dirty="0" smtClean="0">
                          <a:solidFill>
                            <a:srgbClr val="002060"/>
                          </a:solidFill>
                          <a:latin typeface="Arial" pitchFamily="34"/>
                        </a:rPr>
                        <a:t>, valamint </a:t>
                      </a:r>
                      <a:r>
                        <a:rPr lang="hu-HU" sz="1600" b="0" i="0" dirty="0" smtClean="0">
                          <a:solidFill>
                            <a:srgbClr val="002060"/>
                          </a:solidFill>
                          <a:latin typeface="Liberation Sans" pitchFamily="34"/>
                        </a:rPr>
                        <a:t>‒</a:t>
                      </a:r>
                      <a:r>
                        <a:rPr lang="hu-HU" sz="1600" b="0" i="0" dirty="0" smtClean="0">
                          <a:solidFill>
                            <a:srgbClr val="002060"/>
                          </a:solidFill>
                          <a:latin typeface="Arial" pitchFamily="34"/>
                        </a:rPr>
                        <a:t> a megyei jogú város és a fővárosi kerület kivételével </a:t>
                      </a:r>
                      <a:r>
                        <a:rPr lang="hu-HU" sz="1600" b="0" i="0" dirty="0" smtClean="0">
                          <a:solidFill>
                            <a:srgbClr val="002060"/>
                          </a:solidFill>
                          <a:latin typeface="Liberation Sans" pitchFamily="34"/>
                        </a:rPr>
                        <a:t>‒</a:t>
                      </a:r>
                      <a:r>
                        <a:rPr lang="hu-HU" sz="1600" b="0" i="0" dirty="0" smtClean="0">
                          <a:solidFill>
                            <a:srgbClr val="002060"/>
                          </a:solidFill>
                          <a:latin typeface="Arial" pitchFamily="34"/>
                        </a:rPr>
                        <a:t> csak </a:t>
                      </a:r>
                      <a:r>
                        <a:rPr lang="hu-HU" sz="1600" b="1" i="0" dirty="0" smtClean="0">
                          <a:solidFill>
                            <a:srgbClr val="002060"/>
                          </a:solidFill>
                          <a:latin typeface="Arial" pitchFamily="34"/>
                        </a:rPr>
                        <a:t>a település teljes közigazgatási területére készülhet településrendezési terv</a:t>
                      </a:r>
                      <a:r>
                        <a:rPr lang="hu-HU" sz="1600" b="0" i="0" dirty="0" smtClean="0">
                          <a:solidFill>
                            <a:srgbClr val="002060"/>
                          </a:solidFill>
                          <a:latin typeface="Arial" pitchFamily="34"/>
                        </a:rPr>
                        <a:t>.)</a:t>
                      </a:r>
                      <a:endParaRPr lang="hu-HU" sz="1600" b="0" i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Egyeztetési eljárás</a:t>
                      </a: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2022.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június 30-ig megkezdett  - Eljr.314. VI. Fejezet</a:t>
                      </a:r>
                    </a:p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2022. július 1-ét követően - Eljr.419. VII.-IX. Fejezet [Eljr.419. 78. § (1)]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Anyagi szabályozás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smtClean="0">
                          <a:solidFill>
                            <a:srgbClr val="002060"/>
                          </a:solidFill>
                        </a:rPr>
                        <a:t>Eljr.419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. szerinti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tartalmi követelmények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készítésekor és módosításakor hatályos OTÉK II - III. fejezet</a:t>
                      </a:r>
                      <a:r>
                        <a:rPr lang="hu-HU" sz="1600" baseline="0" smtClean="0">
                          <a:solidFill>
                            <a:srgbClr val="002060"/>
                          </a:solidFill>
                        </a:rPr>
                        <a:t>, </a:t>
                      </a:r>
                    </a:p>
                    <a:p>
                      <a:r>
                        <a:rPr lang="hu-HU" sz="1600" baseline="0" smtClean="0">
                          <a:solidFill>
                            <a:srgbClr val="002060"/>
                          </a:solidFill>
                        </a:rPr>
                        <a:t>és  </a:t>
                      </a:r>
                      <a:r>
                        <a:rPr lang="hu-HU" sz="1600" smtClean="0">
                          <a:solidFill>
                            <a:srgbClr val="002060"/>
                          </a:solidFill>
                        </a:rPr>
                        <a:t>1-2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. melléklet </a:t>
                      </a:r>
                    </a:p>
                    <a:p>
                      <a:r>
                        <a:rPr lang="hu-HU" sz="1600" smtClean="0">
                          <a:solidFill>
                            <a:srgbClr val="002060"/>
                          </a:solidFill>
                        </a:rPr>
                        <a:t>Településtervezési</a:t>
                      </a:r>
                      <a:r>
                        <a:rPr lang="hu-HU" sz="1600" baseline="0" smtClean="0">
                          <a:solidFill>
                            <a:srgbClr val="002060"/>
                          </a:solidFill>
                        </a:rPr>
                        <a:t> S</a:t>
                      </a:r>
                      <a:r>
                        <a:rPr lang="hu-HU" sz="1600" smtClean="0">
                          <a:solidFill>
                            <a:srgbClr val="002060"/>
                          </a:solidFill>
                        </a:rPr>
                        <a:t>zabályzat (2022. április 11.)</a:t>
                      </a:r>
                    </a:p>
                    <a:p>
                      <a:r>
                        <a:rPr lang="hu-HU" sz="1600" smtClean="0">
                          <a:solidFill>
                            <a:srgbClr val="002060"/>
                          </a:solidFill>
                          <a:hlinkClick r:id="rId3"/>
                        </a:rPr>
                        <a:t>https://kormany.hu/miniszterelnokseg/telepulestervezesi-szabalyzat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928802"/>
            <a:ext cx="809942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E-TÉR – Elektronikus Térségi Tervezést Támogató Rendszer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pic>
        <p:nvPicPr>
          <p:cNvPr id="8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3429000"/>
            <a:ext cx="4953251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E-TÉR – Elektronikus Térségi Tervezést Támogató Rendszer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00034" y="1928802"/>
            <a:ext cx="8286808" cy="2857520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/>
          <a:p>
            <a:pPr algn="just">
              <a:spcBef>
                <a:spcPts val="567"/>
              </a:spcBef>
              <a:tabLst>
                <a:tab pos="0" algn="l"/>
              </a:tabLst>
              <a:defRPr/>
            </a:pPr>
            <a:r>
              <a:rPr lang="hu-HU" sz="1600" b="1" u="sng" dirty="0" err="1" smtClean="0">
                <a:solidFill>
                  <a:srgbClr val="002060"/>
                </a:solidFill>
                <a:latin typeface="Arial" pitchFamily="34"/>
              </a:rPr>
              <a:t>E-TÉR-en</a:t>
            </a:r>
            <a:r>
              <a:rPr lang="hu-HU" sz="1600" b="1" u="sng" dirty="0" smtClean="0">
                <a:solidFill>
                  <a:srgbClr val="002060"/>
                </a:solidFill>
                <a:latin typeface="Arial" pitchFamily="34"/>
              </a:rPr>
              <a:t> </a:t>
            </a:r>
            <a:r>
              <a:rPr lang="hu-HU" sz="1600" b="1" u="sng" dirty="0" smtClean="0">
                <a:solidFill>
                  <a:srgbClr val="002060"/>
                </a:solidFill>
                <a:latin typeface="Arial" pitchFamily="34"/>
              </a:rPr>
              <a:t>keresztül történik</a:t>
            </a:r>
            <a:r>
              <a:rPr lang="hu-HU" sz="1600" b="1" dirty="0" smtClean="0">
                <a:solidFill>
                  <a:srgbClr val="002060"/>
                </a:solidFill>
                <a:latin typeface="Arial" pitchFamily="34"/>
              </a:rPr>
              <a:t>:</a:t>
            </a:r>
          </a:p>
          <a:p>
            <a:pPr algn="just" defTabSz="266700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a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településterv (településrendezési eszközök) készítése,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módosítása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,</a:t>
            </a: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a Településképi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Arculati Kézikönyv, településképi rendelet készítése,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módosítása</a:t>
            </a: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endParaRPr lang="hu-HU" sz="1600" dirty="0" smtClean="0">
              <a:solidFill>
                <a:srgbClr val="002060"/>
              </a:solidFill>
              <a:latin typeface="Arial" pitchFamily="34"/>
              <a:cs typeface="Arial"/>
            </a:endParaRP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adatszolgáltatás,</a:t>
            </a: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</a:t>
            </a: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véleményezés,</a:t>
            </a: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elfogadott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dokumentáció feltöltése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.</a:t>
            </a: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</p:txBody>
      </p:sp>
      <p:cxnSp>
        <p:nvCxnSpPr>
          <p:cNvPr id="7" name="Egyenes összekötő 6"/>
          <p:cNvCxnSpPr/>
          <p:nvPr/>
        </p:nvCxnSpPr>
        <p:spPr>
          <a:xfrm rot="10800000" flipH="1" flipV="1">
            <a:off x="571472" y="3214686"/>
            <a:ext cx="4572032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E-TÉR – Elektronikus Térségi Tervezést Támogató Rendszer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00034" y="1928802"/>
            <a:ext cx="8286808" cy="2857520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/>
          <a:p>
            <a:pPr algn="just">
              <a:spcBef>
                <a:spcPts val="567"/>
              </a:spcBef>
              <a:tabLst>
                <a:tab pos="0" algn="l"/>
              </a:tabLst>
              <a:defRPr/>
            </a:pPr>
            <a:r>
              <a:rPr lang="hu-HU" sz="1600" b="1" u="sng" dirty="0" err="1" smtClean="0">
                <a:solidFill>
                  <a:srgbClr val="002060"/>
                </a:solidFill>
                <a:latin typeface="Arial" pitchFamily="34"/>
              </a:rPr>
              <a:t>E-TÉR-en</a:t>
            </a:r>
            <a:r>
              <a:rPr lang="hu-HU" sz="1600" b="1" u="sng" dirty="0" smtClean="0">
                <a:solidFill>
                  <a:srgbClr val="002060"/>
                </a:solidFill>
                <a:latin typeface="Arial" pitchFamily="34"/>
              </a:rPr>
              <a:t> </a:t>
            </a:r>
            <a:r>
              <a:rPr lang="hu-HU" sz="1600" b="1" u="sng" dirty="0" smtClean="0">
                <a:solidFill>
                  <a:srgbClr val="002060"/>
                </a:solidFill>
                <a:latin typeface="Arial" pitchFamily="34"/>
              </a:rPr>
              <a:t>keresztül történik</a:t>
            </a:r>
            <a:r>
              <a:rPr lang="hu-HU" sz="1600" b="1" dirty="0" smtClean="0">
                <a:solidFill>
                  <a:srgbClr val="002060"/>
                </a:solidFill>
                <a:latin typeface="Arial" pitchFamily="34"/>
              </a:rPr>
              <a:t>:</a:t>
            </a:r>
          </a:p>
          <a:p>
            <a:pPr algn="just" defTabSz="266700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a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településterv (településrendezési eszközök) készítése,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módosítása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,</a:t>
            </a: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a Településképi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Arculati Kézikönyv, településképi rendelet készítése,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módosítása</a:t>
            </a: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endParaRPr lang="hu-HU" sz="1600" dirty="0" smtClean="0">
              <a:solidFill>
                <a:srgbClr val="002060"/>
              </a:solidFill>
              <a:latin typeface="Arial" pitchFamily="34"/>
              <a:cs typeface="Arial"/>
            </a:endParaRP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adatszolgáltatás,</a:t>
            </a: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</a:t>
            </a: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véleményezés,</a:t>
            </a: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	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elfogadott 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dokumentáció feltöltése</a:t>
            </a:r>
            <a:r>
              <a:rPr lang="hu-HU" sz="1600" dirty="0" smtClean="0">
                <a:solidFill>
                  <a:srgbClr val="002060"/>
                </a:solidFill>
                <a:latin typeface="Arial" pitchFamily="34"/>
              </a:rPr>
              <a:t>.</a:t>
            </a: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</p:txBody>
      </p:sp>
      <p:cxnSp>
        <p:nvCxnSpPr>
          <p:cNvPr id="7" name="Egyenes összekötő 6"/>
          <p:cNvCxnSpPr/>
          <p:nvPr/>
        </p:nvCxnSpPr>
        <p:spPr>
          <a:xfrm>
            <a:off x="500034" y="3143248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1934" y="3429000"/>
            <a:ext cx="4953251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Placeholder 1"/>
          <p:cNvSpPr txBox="1">
            <a:spLocks/>
          </p:cNvSpPr>
          <p:nvPr/>
        </p:nvSpPr>
        <p:spPr>
          <a:xfrm>
            <a:off x="500034" y="4500570"/>
            <a:ext cx="6929486" cy="1928826"/>
          </a:xfrm>
          <a:prstGeom prst="rect">
            <a:avLst/>
          </a:prstGeom>
          <a:solidFill>
            <a:schemeClr val="bg1"/>
          </a:solidFill>
        </p:spPr>
        <p:txBody>
          <a:bodyPr vert="horz" anchor="t">
            <a:normAutofit/>
          </a:bodyPr>
          <a:lstStyle/>
          <a:p>
            <a:pPr marL="342900" indent="-1368000" algn="just">
              <a:spcBef>
                <a:spcPts val="567"/>
              </a:spcBef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endParaRPr lang="hu-HU" sz="1600" b="1" u="sng" dirty="0" smtClean="0">
              <a:solidFill>
                <a:srgbClr val="C00000"/>
              </a:solidFill>
              <a:latin typeface="Arial" pitchFamily="34"/>
            </a:endParaRPr>
          </a:p>
          <a:p>
            <a:pPr marL="342900" indent="-1368000" algn="just">
              <a:spcBef>
                <a:spcPts val="567"/>
              </a:spcBef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r>
              <a:rPr lang="hu-HU" sz="1600" b="1" u="sng" dirty="0" smtClean="0">
                <a:solidFill>
                  <a:srgbClr val="C00000"/>
                </a:solidFill>
                <a:latin typeface="Arial" pitchFamily="34"/>
              </a:rPr>
              <a:t>NEM </a:t>
            </a:r>
            <a:r>
              <a:rPr lang="hu-HU" sz="1600" b="1" u="sng" dirty="0" smtClean="0">
                <a:solidFill>
                  <a:srgbClr val="002060"/>
                </a:solidFill>
                <a:latin typeface="Arial" pitchFamily="34"/>
              </a:rPr>
              <a:t>az </a:t>
            </a:r>
            <a:r>
              <a:rPr lang="hu-HU" sz="1600" b="1" u="sng" dirty="0" err="1" smtClean="0">
                <a:solidFill>
                  <a:srgbClr val="002060"/>
                </a:solidFill>
                <a:latin typeface="Arial" pitchFamily="34"/>
              </a:rPr>
              <a:t>E-TÉR-en</a:t>
            </a:r>
            <a:r>
              <a:rPr lang="hu-HU" sz="1600" b="1" u="sng" dirty="0" smtClean="0">
                <a:solidFill>
                  <a:srgbClr val="002060"/>
                </a:solidFill>
                <a:latin typeface="Arial" pitchFamily="34"/>
              </a:rPr>
              <a:t> </a:t>
            </a:r>
            <a:r>
              <a:rPr lang="hu-HU" sz="1600" b="1" u="sng" dirty="0" smtClean="0">
                <a:solidFill>
                  <a:srgbClr val="002060"/>
                </a:solidFill>
                <a:latin typeface="Arial" pitchFamily="34"/>
              </a:rPr>
              <a:t>keresztül </a:t>
            </a:r>
            <a:r>
              <a:rPr lang="hu-HU" sz="1600" b="1" u="sng" dirty="0" smtClean="0">
                <a:solidFill>
                  <a:srgbClr val="002060"/>
                </a:solidFill>
                <a:latin typeface="Arial" pitchFamily="34"/>
              </a:rPr>
              <a:t>történik</a:t>
            </a:r>
            <a:r>
              <a:rPr lang="hu-HU" sz="1600" b="1" dirty="0" smtClean="0">
                <a:solidFill>
                  <a:srgbClr val="002060"/>
                </a:solidFill>
                <a:latin typeface="Arial" pitchFamily="34"/>
              </a:rPr>
              <a:t>:</a:t>
            </a:r>
          </a:p>
          <a:p>
            <a:pPr marL="342900" indent="-1368000" algn="just">
              <a:spcBef>
                <a:spcPts val="567"/>
              </a:spcBef>
              <a:buClr>
                <a:schemeClr val="accent1"/>
              </a:buClr>
              <a:buSzPct val="70000"/>
              <a:tabLst>
                <a:tab pos="-1362075" algn="l"/>
                <a:tab pos="266700" algn="l"/>
                <a:tab pos="796925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	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várható környezeti hatások jelentőségének eldöntésére irányuló - </a:t>
            </a:r>
            <a:r>
              <a:rPr lang="hu-HU" sz="1600" dirty="0" smtClean="0">
                <a:solidFill>
                  <a:srgbClr val="002060"/>
                </a:solidFill>
              </a:rPr>
              <a:t>eljárás</a:t>
            </a: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  <a:p>
            <a:pPr marL="1368000" marR="0" lvl="0" indent="-1368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>
                <a:tab pos="1303560" algn="l"/>
                <a:tab pos="2166120" algn="l"/>
              </a:tabLst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  <a:p>
            <a:pPr marL="1440000" marR="0" lvl="0" indent="-14400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>
                <a:tab pos="2238120" algn="l"/>
              </a:tabLst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92869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A VÁRHATÓ KÖRNYEZETI HATÁSOK JELENTŐSÉGÉNEK ELDÖNTÉSE</a:t>
            </a:r>
          </a:p>
          <a:p>
            <a:r>
              <a:rPr lang="hu-HU" sz="1600" baseline="0" dirty="0" smtClean="0">
                <a:solidFill>
                  <a:srgbClr val="002060"/>
                </a:solidFill>
                <a:cs typeface="Arial" pitchFamily="2"/>
              </a:rPr>
              <a:t>(</a:t>
            </a:r>
            <a:r>
              <a:rPr lang="hu-HU" sz="1600" dirty="0" smtClean="0">
                <a:solidFill>
                  <a:srgbClr val="002060"/>
                </a:solidFill>
              </a:rPr>
              <a:t>egyes </a:t>
            </a:r>
            <a:r>
              <a:rPr lang="hu-HU" sz="1600" dirty="0" smtClean="0">
                <a:solidFill>
                  <a:srgbClr val="002060"/>
                </a:solidFill>
              </a:rPr>
              <a:t>tervek, illetve programok környezeti </a:t>
            </a:r>
            <a:r>
              <a:rPr lang="hu-HU" sz="1600" dirty="0" smtClean="0">
                <a:solidFill>
                  <a:srgbClr val="002060"/>
                </a:solidFill>
              </a:rPr>
              <a:t>vizsgálatáról szóló 2/2005</a:t>
            </a:r>
            <a:r>
              <a:rPr lang="hu-HU" sz="1600" dirty="0" smtClean="0">
                <a:solidFill>
                  <a:srgbClr val="002060"/>
                </a:solidFill>
              </a:rPr>
              <a:t>. (I. 11.) </a:t>
            </a:r>
            <a:r>
              <a:rPr lang="hu-HU" sz="1600" dirty="0" err="1" smtClean="0">
                <a:solidFill>
                  <a:srgbClr val="002060"/>
                </a:solidFill>
              </a:rPr>
              <a:t>Korm.r</a:t>
            </a:r>
            <a:r>
              <a:rPr lang="hu-HU" sz="1600" dirty="0" smtClean="0">
                <a:solidFill>
                  <a:srgbClr val="002060"/>
                </a:solidFill>
              </a:rPr>
              <a:t>. (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.))</a:t>
            </a:r>
            <a:endParaRPr lang="hu-HU" sz="1600" dirty="0" smtClean="0">
              <a:solidFill>
                <a:srgbClr val="002060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357158" y="2214554"/>
            <a:ext cx="8429684" cy="2786082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/>
          <a:p>
            <a:pPr marL="266700" indent="-266700" algn="just" defTabSz="266700">
              <a:spcBef>
                <a:spcPts val="850"/>
              </a:spcBef>
              <a:buSzPct val="45000"/>
              <a:tabLst>
                <a:tab pos="26670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	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település egészére készülő </a:t>
            </a:r>
            <a:r>
              <a:rPr lang="hu-HU" sz="1600" dirty="0" smtClean="0">
                <a:solidFill>
                  <a:srgbClr val="002060"/>
                </a:solidFill>
              </a:rPr>
              <a:t>településszerkezeti terv, helyi építési szabályzat és szabályozási terv </a:t>
            </a:r>
            <a:r>
              <a:rPr lang="hu-HU" sz="1600" dirty="0" smtClean="0">
                <a:solidFill>
                  <a:srgbClr val="002060"/>
                </a:solidFill>
              </a:rPr>
              <a:t>esetén a környezeti vizsgálat lefolytatása </a:t>
            </a:r>
            <a:r>
              <a:rPr lang="hu-HU" sz="1600" b="1" dirty="0" smtClean="0">
                <a:solidFill>
                  <a:srgbClr val="002060"/>
                </a:solidFill>
              </a:rPr>
              <a:t>mindig kötelező</a:t>
            </a:r>
            <a:r>
              <a:rPr lang="hu-HU" sz="1600" dirty="0" smtClean="0">
                <a:solidFill>
                  <a:srgbClr val="002060"/>
                </a:solidFill>
              </a:rPr>
              <a:t>. [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 1. § (2) a)]</a:t>
            </a:r>
          </a:p>
          <a:p>
            <a:pPr marL="266700" indent="-266700" algn="just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	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település egy részére készülő </a:t>
            </a:r>
            <a:r>
              <a:rPr lang="hu-HU" sz="1600" dirty="0" smtClean="0">
                <a:solidFill>
                  <a:srgbClr val="002060"/>
                </a:solidFill>
              </a:rPr>
              <a:t>helyi </a:t>
            </a:r>
            <a:r>
              <a:rPr lang="hu-HU" sz="1600" dirty="0" smtClean="0">
                <a:solidFill>
                  <a:srgbClr val="002060"/>
                </a:solidFill>
              </a:rPr>
              <a:t>építési szabályzat és szabályozási terv </a:t>
            </a:r>
            <a:r>
              <a:rPr lang="hu-HU" sz="1600" dirty="0" smtClean="0">
                <a:solidFill>
                  <a:srgbClr val="002060"/>
                </a:solidFill>
              </a:rPr>
              <a:t>készítése, valamint a teljes közigazgatási területre készült </a:t>
            </a:r>
            <a:r>
              <a:rPr lang="hu-HU" sz="1600" dirty="0" smtClean="0">
                <a:solidFill>
                  <a:srgbClr val="002060"/>
                </a:solidFill>
              </a:rPr>
              <a:t>településszerkezeti terv, helyi építési szabályzat és szabályozási </a:t>
            </a:r>
            <a:r>
              <a:rPr lang="hu-HU" sz="1600" dirty="0" smtClean="0">
                <a:solidFill>
                  <a:srgbClr val="002060"/>
                </a:solidFill>
              </a:rPr>
              <a:t>terv </a:t>
            </a:r>
            <a:r>
              <a:rPr lang="hu-HU" sz="1600" b="1" dirty="0" smtClean="0">
                <a:solidFill>
                  <a:srgbClr val="002060"/>
                </a:solidFill>
              </a:rPr>
              <a:t>módosítása esetén a várható </a:t>
            </a:r>
            <a:r>
              <a:rPr lang="hu-HU" sz="1600" b="1" dirty="0" smtClean="0">
                <a:solidFill>
                  <a:srgbClr val="002060"/>
                </a:solidFill>
              </a:rPr>
              <a:t>környezeti hatásuk jelentőségének eseti meghatározása alapján dönthető el a környezeti vizsgálat </a:t>
            </a:r>
            <a:r>
              <a:rPr lang="hu-HU" sz="1600" b="1" dirty="0" smtClean="0">
                <a:solidFill>
                  <a:srgbClr val="002060"/>
                </a:solidFill>
              </a:rPr>
              <a:t>szükségessége</a:t>
            </a:r>
            <a:r>
              <a:rPr lang="hu-HU" sz="1600" dirty="0" smtClean="0">
                <a:solidFill>
                  <a:srgbClr val="002060"/>
                </a:solidFill>
              </a:rPr>
              <a:t>. </a:t>
            </a:r>
            <a:r>
              <a:rPr lang="hu-HU" sz="1600" dirty="0" smtClean="0">
                <a:solidFill>
                  <a:srgbClr val="002060"/>
                </a:solidFill>
              </a:rPr>
              <a:t>[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 1. § </a:t>
            </a:r>
            <a:r>
              <a:rPr lang="hu-HU" sz="1600" dirty="0" smtClean="0">
                <a:solidFill>
                  <a:srgbClr val="002060"/>
                </a:solidFill>
              </a:rPr>
              <a:t>(3) </a:t>
            </a:r>
            <a:r>
              <a:rPr lang="hu-HU" sz="1600" dirty="0" smtClean="0">
                <a:solidFill>
                  <a:srgbClr val="002060"/>
                </a:solidFill>
              </a:rPr>
              <a:t>a</a:t>
            </a:r>
            <a:r>
              <a:rPr lang="hu-HU" sz="1600" dirty="0" smtClean="0">
                <a:solidFill>
                  <a:srgbClr val="002060"/>
                </a:solidFill>
              </a:rPr>
              <a:t>), b)]</a:t>
            </a: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7" name="Egyenes összekötő 6"/>
          <p:cNvCxnSpPr/>
          <p:nvPr/>
        </p:nvCxnSpPr>
        <p:spPr>
          <a:xfrm>
            <a:off x="642910" y="4286256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"/>
          <p:cNvSpPr txBox="1">
            <a:spLocks/>
          </p:cNvSpPr>
          <p:nvPr/>
        </p:nvSpPr>
        <p:spPr>
          <a:xfrm>
            <a:off x="714348" y="4500570"/>
            <a:ext cx="7572428" cy="571504"/>
          </a:xfrm>
          <a:prstGeom prst="rect">
            <a:avLst/>
          </a:prstGeom>
          <a:noFill/>
        </p:spPr>
        <p:txBody>
          <a:bodyPr vert="horz" anchor="t">
            <a:normAutofit lnSpcReduction="10000"/>
          </a:bodyPr>
          <a:lstStyle/>
          <a:p>
            <a:pPr algn="ctr" defTabSz="266700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várható </a:t>
            </a:r>
            <a:r>
              <a:rPr lang="hu-HU" sz="1600" dirty="0" smtClean="0">
                <a:solidFill>
                  <a:srgbClr val="002060"/>
                </a:solidFill>
              </a:rPr>
              <a:t>környezeti hatás jelentőségének eseti meghatározására irányuló </a:t>
            </a:r>
            <a:r>
              <a:rPr lang="hu-HU" sz="1600" dirty="0" smtClean="0">
                <a:solidFill>
                  <a:srgbClr val="002060"/>
                </a:solidFill>
              </a:rPr>
              <a:t>eljárást az 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 4. és 5. §</a:t>
            </a:r>
            <a:r>
              <a:rPr lang="hu-HU" sz="1600" dirty="0" err="1" smtClean="0">
                <a:solidFill>
                  <a:srgbClr val="002060"/>
                </a:solidFill>
              </a:rPr>
              <a:t>-ai</a:t>
            </a:r>
            <a:r>
              <a:rPr lang="hu-HU" sz="1600" dirty="0" smtClean="0">
                <a:solidFill>
                  <a:srgbClr val="002060"/>
                </a:solidFill>
              </a:rPr>
              <a:t> szabályozzák.</a:t>
            </a:r>
            <a:endParaRPr kumimoji="0" lang="hu-HU" sz="160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92869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A VÁRHATÓ KÖRNYEZETI HATÁSOK JELENTŐSÉGÉNEK ELDÖNTÉSE</a:t>
            </a:r>
          </a:p>
          <a:p>
            <a:r>
              <a:rPr lang="hu-HU" sz="1600" baseline="0" dirty="0" smtClean="0">
                <a:solidFill>
                  <a:srgbClr val="002060"/>
                </a:solidFill>
                <a:cs typeface="Arial" pitchFamily="2"/>
              </a:rPr>
              <a:t>(</a:t>
            </a:r>
            <a:r>
              <a:rPr lang="hu-HU" sz="1600" dirty="0" smtClean="0">
                <a:solidFill>
                  <a:srgbClr val="002060"/>
                </a:solidFill>
              </a:rPr>
              <a:t>egyes </a:t>
            </a:r>
            <a:r>
              <a:rPr lang="hu-HU" sz="1600" dirty="0" smtClean="0">
                <a:solidFill>
                  <a:srgbClr val="002060"/>
                </a:solidFill>
              </a:rPr>
              <a:t>tervek, illetve programok környezeti </a:t>
            </a:r>
            <a:r>
              <a:rPr lang="hu-HU" sz="1600" dirty="0" smtClean="0">
                <a:solidFill>
                  <a:srgbClr val="002060"/>
                </a:solidFill>
              </a:rPr>
              <a:t>vizsgálatáról szóló 2/2005</a:t>
            </a:r>
            <a:r>
              <a:rPr lang="hu-HU" sz="1600" dirty="0" smtClean="0">
                <a:solidFill>
                  <a:srgbClr val="002060"/>
                </a:solidFill>
              </a:rPr>
              <a:t>. (I. 11.) </a:t>
            </a:r>
            <a:r>
              <a:rPr lang="hu-HU" sz="1600" dirty="0" err="1" smtClean="0">
                <a:solidFill>
                  <a:srgbClr val="002060"/>
                </a:solidFill>
              </a:rPr>
              <a:t>Korm.r</a:t>
            </a:r>
            <a:r>
              <a:rPr lang="hu-HU" sz="1600" dirty="0" smtClean="0">
                <a:solidFill>
                  <a:srgbClr val="002060"/>
                </a:solidFill>
              </a:rPr>
              <a:t>. (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.))</a:t>
            </a:r>
            <a:endParaRPr lang="hu-HU" sz="1600" dirty="0" smtClean="0">
              <a:solidFill>
                <a:srgbClr val="002060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cxnSp>
        <p:nvCxnSpPr>
          <p:cNvPr id="7" name="Egyenes összekötő 6"/>
          <p:cNvCxnSpPr/>
          <p:nvPr/>
        </p:nvCxnSpPr>
        <p:spPr>
          <a:xfrm>
            <a:off x="714348" y="3786190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églalap 12"/>
          <p:cNvSpPr/>
          <p:nvPr/>
        </p:nvSpPr>
        <p:spPr>
          <a:xfrm>
            <a:off x="571472" y="2285992"/>
            <a:ext cx="82153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b="1" dirty="0" smtClean="0">
                <a:solidFill>
                  <a:srgbClr val="002060"/>
                </a:solidFill>
              </a:rPr>
              <a:t>A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b="1" dirty="0" smtClean="0">
                <a:solidFill>
                  <a:srgbClr val="002060"/>
                </a:solidFill>
              </a:rPr>
              <a:t>várható </a:t>
            </a:r>
            <a:r>
              <a:rPr lang="hu-HU" sz="1600" b="1" dirty="0" smtClean="0">
                <a:solidFill>
                  <a:srgbClr val="002060"/>
                </a:solidFill>
              </a:rPr>
              <a:t>környezeti </a:t>
            </a:r>
            <a:r>
              <a:rPr lang="hu-HU" sz="1600" b="1" dirty="0" smtClean="0">
                <a:solidFill>
                  <a:srgbClr val="002060"/>
                </a:solidFill>
              </a:rPr>
              <a:t>hatás jelentőségének </a:t>
            </a:r>
            <a:r>
              <a:rPr lang="hu-HU" sz="1600" b="1" dirty="0" smtClean="0">
                <a:solidFill>
                  <a:srgbClr val="002060"/>
                </a:solidFill>
              </a:rPr>
              <a:t>eseti </a:t>
            </a:r>
            <a:r>
              <a:rPr lang="hu-HU" sz="1600" b="1" dirty="0" smtClean="0">
                <a:solidFill>
                  <a:srgbClr val="002060"/>
                </a:solidFill>
              </a:rPr>
              <a:t>meghatározására irányuló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b="1" dirty="0" smtClean="0">
                <a:solidFill>
                  <a:srgbClr val="002060"/>
                </a:solidFill>
              </a:rPr>
              <a:t>eljárást </a:t>
            </a:r>
            <a:r>
              <a:rPr lang="hu-HU" sz="1600" b="1" dirty="0" smtClean="0">
                <a:solidFill>
                  <a:srgbClr val="C00000"/>
                </a:solidFill>
              </a:rPr>
              <a:t>az E-TÉR felületen kívül</a:t>
            </a:r>
            <a:r>
              <a:rPr lang="hu-HU" sz="1600" dirty="0" smtClean="0">
                <a:solidFill>
                  <a:srgbClr val="002060"/>
                </a:solidFill>
              </a:rPr>
              <a:t>, az elektronikus ügyintézés és a bizalmi szolgáltatások általános szabályairól szóló 2015. évi CCXXII. törvény (a továbbiakban: E-ügyintézési törvény) szerinti </a:t>
            </a:r>
            <a:r>
              <a:rPr lang="hu-HU" sz="1600" b="1" dirty="0" smtClean="0">
                <a:solidFill>
                  <a:srgbClr val="002060"/>
                </a:solidFill>
              </a:rPr>
              <a:t>elektronikus úton kell lefolytatni, és az megelőzi </a:t>
            </a:r>
            <a:r>
              <a:rPr lang="hu-HU" sz="1600" b="1" dirty="0" smtClean="0">
                <a:solidFill>
                  <a:srgbClr val="002060"/>
                </a:solidFill>
              </a:rPr>
              <a:t>az Eljr.419</a:t>
            </a:r>
            <a:r>
              <a:rPr lang="hu-HU" sz="1600" dirty="0" smtClean="0">
                <a:solidFill>
                  <a:srgbClr val="002060"/>
                </a:solidFill>
              </a:rPr>
              <a:t>. </a:t>
            </a:r>
            <a:r>
              <a:rPr lang="hu-HU" sz="1600" b="1" dirty="0" smtClean="0">
                <a:solidFill>
                  <a:srgbClr val="002060"/>
                </a:solidFill>
              </a:rPr>
              <a:t>szerinti </a:t>
            </a:r>
            <a:r>
              <a:rPr lang="hu-HU" sz="1600" b="1" dirty="0" smtClean="0">
                <a:solidFill>
                  <a:srgbClr val="002060"/>
                </a:solidFill>
              </a:rPr>
              <a:t>véleményezést</a:t>
            </a:r>
            <a:r>
              <a:rPr lang="hu-HU" sz="1600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[Eljr.419. 60. § (4), hatályos 2023. január 27-től] </a:t>
            </a:r>
            <a:endParaRPr lang="hu-HU" sz="1600" dirty="0">
              <a:solidFill>
                <a:srgbClr val="002060"/>
              </a:solidFill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71472" y="3929066"/>
            <a:ext cx="82868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Ha </a:t>
            </a:r>
            <a:r>
              <a:rPr lang="hu-HU" sz="1600" dirty="0" smtClean="0">
                <a:solidFill>
                  <a:srgbClr val="002060"/>
                </a:solidFill>
              </a:rPr>
              <a:t>a rendezési terv készítése és módosítása </a:t>
            </a:r>
            <a:r>
              <a:rPr lang="hu-HU" sz="1600" dirty="0" smtClean="0">
                <a:solidFill>
                  <a:srgbClr val="002060"/>
                </a:solidFill>
              </a:rPr>
              <a:t>esetén a </a:t>
            </a:r>
            <a:r>
              <a:rPr lang="hu-HU" sz="1600" dirty="0" smtClean="0">
                <a:solidFill>
                  <a:srgbClr val="002060"/>
                </a:solidFill>
              </a:rPr>
              <a:t>várható környezeti hatások jelentőségének eldöntésére irányuló </a:t>
            </a:r>
            <a:r>
              <a:rPr lang="hu-HU" sz="1600" dirty="0" smtClean="0">
                <a:solidFill>
                  <a:srgbClr val="002060"/>
                </a:solidFill>
              </a:rPr>
              <a:t>eljárás </a:t>
            </a:r>
            <a:r>
              <a:rPr lang="hu-HU" sz="1600" dirty="0" smtClean="0">
                <a:solidFill>
                  <a:srgbClr val="002060"/>
                </a:solidFill>
              </a:rPr>
              <a:t>során </a:t>
            </a:r>
            <a:r>
              <a:rPr lang="hu-HU" sz="1600" b="1" dirty="0" smtClean="0">
                <a:solidFill>
                  <a:srgbClr val="002060"/>
                </a:solidFill>
              </a:rPr>
              <a:t>a környezet védelméért felelős szervek úgy nyilatkoznak, hogy szükséges környezeti értékelést készíteni</a:t>
            </a:r>
            <a:r>
              <a:rPr lang="hu-HU" sz="1600" dirty="0" smtClean="0">
                <a:solidFill>
                  <a:srgbClr val="002060"/>
                </a:solidFill>
              </a:rPr>
              <a:t>, </a:t>
            </a:r>
            <a:r>
              <a:rPr lang="hu-HU" sz="1600" b="1" dirty="0" smtClean="0">
                <a:solidFill>
                  <a:srgbClr val="002060"/>
                </a:solidFill>
              </a:rPr>
              <a:t>akkor ezzel egyidejűleg azt is meghatározzák az önkormányzat számára</a:t>
            </a:r>
            <a:r>
              <a:rPr lang="hu-HU" sz="1600" dirty="0" smtClean="0">
                <a:solidFill>
                  <a:srgbClr val="002060"/>
                </a:solidFill>
              </a:rPr>
              <a:t>, </a:t>
            </a:r>
            <a:r>
              <a:rPr lang="hu-HU" sz="1600" b="1" dirty="0" smtClean="0">
                <a:solidFill>
                  <a:srgbClr val="002060"/>
                </a:solidFill>
              </a:rPr>
              <a:t>hogy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b="1" dirty="0" smtClean="0">
                <a:solidFill>
                  <a:srgbClr val="002060"/>
                </a:solidFill>
              </a:rPr>
              <a:t>a</a:t>
            </a:r>
            <a:r>
              <a:rPr lang="hu-HU" sz="1600" dirty="0" smtClean="0">
                <a:solidFill>
                  <a:srgbClr val="002060"/>
                </a:solidFill>
              </a:rPr>
              <a:t> 2. melléklet 2. pontja szerinti </a:t>
            </a:r>
            <a:r>
              <a:rPr lang="hu-HU" sz="1600" b="1" dirty="0" smtClean="0">
                <a:solidFill>
                  <a:srgbClr val="002060"/>
                </a:solidFill>
              </a:rPr>
              <a:t>települési környezeti értékelést milyen konkrét tartalommal és részletezettséggel kell elkészíteni</a:t>
            </a:r>
            <a:r>
              <a:rPr lang="hu-HU" sz="1600" dirty="0" smtClean="0">
                <a:solidFill>
                  <a:srgbClr val="002060"/>
                </a:solidFill>
              </a:rPr>
              <a:t>. A várható környezeti hatások jelentőségének eldöntésére irányuló eljárás határideje </a:t>
            </a:r>
            <a:r>
              <a:rPr lang="hu-HU" sz="1600" b="1" dirty="0" smtClean="0">
                <a:solidFill>
                  <a:srgbClr val="C00000"/>
                </a:solidFill>
              </a:rPr>
              <a:t>legfeljebb 15 nap</a:t>
            </a:r>
            <a:r>
              <a:rPr lang="hu-HU" sz="1600" dirty="0" smtClean="0">
                <a:solidFill>
                  <a:srgbClr val="002060"/>
                </a:solidFill>
              </a:rPr>
              <a:t>, és ilyen esetben az 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 7. §</a:t>
            </a:r>
            <a:r>
              <a:rPr lang="hu-HU" sz="1600" dirty="0" err="1" smtClean="0">
                <a:solidFill>
                  <a:srgbClr val="002060"/>
                </a:solidFill>
              </a:rPr>
              <a:t>-a</a:t>
            </a:r>
            <a:r>
              <a:rPr lang="hu-HU" sz="1600" dirty="0" smtClean="0">
                <a:solidFill>
                  <a:srgbClr val="002060"/>
                </a:solidFill>
              </a:rPr>
              <a:t> szerinti külön eljárás lefolytatására nem kerül sor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[Eljr.419. 60. § </a:t>
            </a:r>
            <a:r>
              <a:rPr lang="hu-HU" sz="1600" dirty="0" smtClean="0">
                <a:solidFill>
                  <a:srgbClr val="002060"/>
                </a:solidFill>
              </a:rPr>
              <a:t>(3), </a:t>
            </a:r>
            <a:r>
              <a:rPr lang="hu-HU" sz="1600" dirty="0" smtClean="0">
                <a:solidFill>
                  <a:srgbClr val="002060"/>
                </a:solidFill>
              </a:rPr>
              <a:t>hatályos 2023. január 27-től]</a:t>
            </a:r>
            <a:endParaRPr lang="hu-H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92869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A VÁRHATÓ KÖRNYEZETI HATÁSOK JELENTŐSÉGÉNEK ELDÖNTÉSE</a:t>
            </a:r>
          </a:p>
          <a:p>
            <a:r>
              <a:rPr lang="hu-HU" sz="1600" baseline="0" dirty="0" smtClean="0">
                <a:solidFill>
                  <a:srgbClr val="002060"/>
                </a:solidFill>
                <a:cs typeface="Arial" pitchFamily="2"/>
              </a:rPr>
              <a:t>(</a:t>
            </a:r>
            <a:r>
              <a:rPr lang="hu-HU" sz="1600" dirty="0" smtClean="0">
                <a:solidFill>
                  <a:srgbClr val="002060"/>
                </a:solidFill>
              </a:rPr>
              <a:t>egyes </a:t>
            </a:r>
            <a:r>
              <a:rPr lang="hu-HU" sz="1600" dirty="0" smtClean="0">
                <a:solidFill>
                  <a:srgbClr val="002060"/>
                </a:solidFill>
              </a:rPr>
              <a:t>tervek, illetve programok környezeti </a:t>
            </a:r>
            <a:r>
              <a:rPr lang="hu-HU" sz="1600" dirty="0" smtClean="0">
                <a:solidFill>
                  <a:srgbClr val="002060"/>
                </a:solidFill>
              </a:rPr>
              <a:t>vizsgálatáról szóló 2/2005</a:t>
            </a:r>
            <a:r>
              <a:rPr lang="hu-HU" sz="1600" dirty="0" smtClean="0">
                <a:solidFill>
                  <a:srgbClr val="002060"/>
                </a:solidFill>
              </a:rPr>
              <a:t>. (I. 11.) </a:t>
            </a:r>
            <a:r>
              <a:rPr lang="hu-HU" sz="1600" dirty="0" err="1" smtClean="0">
                <a:solidFill>
                  <a:srgbClr val="002060"/>
                </a:solidFill>
              </a:rPr>
              <a:t>Korm.r</a:t>
            </a:r>
            <a:r>
              <a:rPr lang="hu-HU" sz="1600" dirty="0" smtClean="0">
                <a:solidFill>
                  <a:srgbClr val="002060"/>
                </a:solidFill>
              </a:rPr>
              <a:t>. (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.))</a:t>
            </a:r>
            <a:endParaRPr lang="hu-HU" sz="1600" dirty="0" smtClean="0">
              <a:solidFill>
                <a:srgbClr val="002060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cxnSp>
        <p:nvCxnSpPr>
          <p:cNvPr id="7" name="Egyenes összekötő 6"/>
          <p:cNvCxnSpPr/>
          <p:nvPr/>
        </p:nvCxnSpPr>
        <p:spPr>
          <a:xfrm>
            <a:off x="571472" y="5286388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"/>
          <p:cNvSpPr txBox="1">
            <a:spLocks/>
          </p:cNvSpPr>
          <p:nvPr/>
        </p:nvSpPr>
        <p:spPr>
          <a:xfrm>
            <a:off x="500034" y="2214554"/>
            <a:ext cx="8286808" cy="2143140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algn="just" defTabSz="266700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b="1" dirty="0" smtClean="0">
                <a:solidFill>
                  <a:srgbClr val="C00000"/>
                </a:solidFill>
                <a:cs typeface="Arial"/>
              </a:rPr>
              <a:t>Fontos!</a:t>
            </a: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5. § (1) Ha a kidolgozó véleménye a környezeti vizsgálat szükségességéről eltér a környezet védelméért felelős szervek 4. § szerint megkapott véleményétől, a kidolgozó végleges döntését megelőzően </a:t>
            </a:r>
            <a:r>
              <a:rPr lang="hu-HU" sz="1600" b="1" dirty="0" smtClean="0">
                <a:solidFill>
                  <a:srgbClr val="002060"/>
                </a:solidFill>
              </a:rPr>
              <a:t>az indokok tisztázása érdekében megbeszélést tart</a:t>
            </a:r>
            <a:r>
              <a:rPr lang="hu-HU" sz="1600" dirty="0" smtClean="0">
                <a:solidFill>
                  <a:srgbClr val="002060"/>
                </a:solidFill>
              </a:rPr>
              <a:t> az érintett szervekkel.</a:t>
            </a: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(2) A kidolgozó hivatalos értesítőjében vagy más, </a:t>
            </a:r>
            <a:r>
              <a:rPr lang="hu-HU" sz="1600" b="1" dirty="0" smtClean="0">
                <a:solidFill>
                  <a:srgbClr val="002060"/>
                </a:solidFill>
              </a:rPr>
              <a:t>a nyilvánosság tájékoztatására alkalmas</a:t>
            </a:r>
            <a:r>
              <a:rPr lang="hu-HU" sz="1600" dirty="0" smtClean="0">
                <a:solidFill>
                  <a:srgbClr val="002060"/>
                </a:solidFill>
              </a:rPr>
              <a:t> egyéb </a:t>
            </a:r>
            <a:r>
              <a:rPr lang="hu-HU" sz="1600" b="1" dirty="0" smtClean="0">
                <a:solidFill>
                  <a:srgbClr val="002060"/>
                </a:solidFill>
              </a:rPr>
              <a:t>módon, továbbá ha van honlapja, azon is nyilvánosságra hozza </a:t>
            </a:r>
            <a:r>
              <a:rPr lang="hu-HU" sz="1600" b="1" dirty="0" smtClean="0">
                <a:solidFill>
                  <a:srgbClr val="C00000"/>
                </a:solidFill>
              </a:rPr>
              <a:t>döntés</a:t>
            </a:r>
            <a:r>
              <a:rPr lang="hu-HU" sz="1600" b="1" dirty="0" smtClean="0">
                <a:solidFill>
                  <a:srgbClr val="002060"/>
                </a:solidFill>
              </a:rPr>
              <a:t>ét és annak indokait</a:t>
            </a:r>
            <a:r>
              <a:rPr lang="hu-HU" sz="1600" dirty="0" smtClean="0">
                <a:solidFill>
                  <a:srgbClr val="002060"/>
                </a:solidFill>
              </a:rPr>
              <a:t>, továbbá, ha a környezet védelméért felelős szervek 4. § szerint megkapott véleményétől eltérően úgy döntött, hogy a környezeti vizsgálat nem szükséges, az eltérés tényét is.</a:t>
            </a: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(3) </a:t>
            </a:r>
            <a:r>
              <a:rPr lang="hu-HU" sz="1600" b="1" dirty="0" smtClean="0">
                <a:solidFill>
                  <a:srgbClr val="002060"/>
                </a:solidFill>
              </a:rPr>
              <a:t>Döntéséről és indokairól a kidolgozó értesíti </a:t>
            </a:r>
            <a:r>
              <a:rPr lang="hu-HU" sz="1600" dirty="0" smtClean="0">
                <a:solidFill>
                  <a:srgbClr val="002060"/>
                </a:solidFill>
              </a:rPr>
              <a:t>a várható környezeti hatások jelentőségének eldöntésébe </a:t>
            </a:r>
            <a:r>
              <a:rPr lang="hu-HU" sz="1600" b="1" dirty="0" smtClean="0">
                <a:solidFill>
                  <a:srgbClr val="002060"/>
                </a:solidFill>
              </a:rPr>
              <a:t>bevont környezet védelméért felelős szerveket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  <a:endParaRPr lang="hu-HU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928694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A VÁRHATÓ KÖRNYEZETI HATÁSOK JELENTŐSÉGÉNEK ELDÖNTÉSE</a:t>
            </a:r>
          </a:p>
          <a:p>
            <a:r>
              <a:rPr lang="hu-HU" sz="1600" baseline="0" dirty="0" smtClean="0">
                <a:solidFill>
                  <a:srgbClr val="002060"/>
                </a:solidFill>
                <a:cs typeface="Arial" pitchFamily="2"/>
              </a:rPr>
              <a:t>(</a:t>
            </a:r>
            <a:r>
              <a:rPr lang="hu-HU" sz="1600" dirty="0" smtClean="0">
                <a:solidFill>
                  <a:srgbClr val="002060"/>
                </a:solidFill>
              </a:rPr>
              <a:t>egyes </a:t>
            </a:r>
            <a:r>
              <a:rPr lang="hu-HU" sz="1600" dirty="0" smtClean="0">
                <a:solidFill>
                  <a:srgbClr val="002060"/>
                </a:solidFill>
              </a:rPr>
              <a:t>tervek, illetve programok környezeti </a:t>
            </a:r>
            <a:r>
              <a:rPr lang="hu-HU" sz="1600" dirty="0" smtClean="0">
                <a:solidFill>
                  <a:srgbClr val="002060"/>
                </a:solidFill>
              </a:rPr>
              <a:t>vizsgálatáról szóló 2/2005</a:t>
            </a:r>
            <a:r>
              <a:rPr lang="hu-HU" sz="1600" dirty="0" smtClean="0">
                <a:solidFill>
                  <a:srgbClr val="002060"/>
                </a:solidFill>
              </a:rPr>
              <a:t>. (I. 11.) </a:t>
            </a:r>
            <a:r>
              <a:rPr lang="hu-HU" sz="1600" dirty="0" err="1" smtClean="0">
                <a:solidFill>
                  <a:srgbClr val="002060"/>
                </a:solidFill>
              </a:rPr>
              <a:t>Korm.r</a:t>
            </a:r>
            <a:r>
              <a:rPr lang="hu-HU" sz="1600" dirty="0" smtClean="0">
                <a:solidFill>
                  <a:srgbClr val="002060"/>
                </a:solidFill>
              </a:rPr>
              <a:t>. (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.))</a:t>
            </a:r>
            <a:endParaRPr lang="hu-HU" sz="1600" dirty="0" smtClean="0">
              <a:solidFill>
                <a:srgbClr val="002060"/>
              </a:solidFill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cxnSp>
        <p:nvCxnSpPr>
          <p:cNvPr id="7" name="Egyenes összekötő 6"/>
          <p:cNvCxnSpPr/>
          <p:nvPr/>
        </p:nvCxnSpPr>
        <p:spPr>
          <a:xfrm>
            <a:off x="500034" y="4214818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"/>
          <p:cNvSpPr txBox="1">
            <a:spLocks/>
          </p:cNvSpPr>
          <p:nvPr/>
        </p:nvSpPr>
        <p:spPr>
          <a:xfrm>
            <a:off x="500034" y="2214554"/>
            <a:ext cx="8286808" cy="2143140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algn="just" defTabSz="266700">
              <a:spcBef>
                <a:spcPts val="850"/>
              </a:spcBef>
              <a:buSzPct val="45000"/>
              <a:tabLst>
                <a:tab pos="0" algn="l"/>
              </a:tabLst>
              <a:defRPr/>
            </a:pPr>
            <a:r>
              <a:rPr lang="hu-HU" sz="1600" b="1" dirty="0" smtClean="0">
                <a:solidFill>
                  <a:srgbClr val="C00000"/>
                </a:solidFill>
                <a:cs typeface="Arial"/>
              </a:rPr>
              <a:t>Fontos!</a:t>
            </a:r>
          </a:p>
          <a:p>
            <a:r>
              <a:rPr lang="hu-HU" sz="1600" b="1" dirty="0" smtClean="0">
                <a:solidFill>
                  <a:srgbClr val="002060"/>
                </a:solidFill>
              </a:rPr>
              <a:t>Ha </a:t>
            </a:r>
            <a:r>
              <a:rPr lang="hu-HU" sz="1600" dirty="0" smtClean="0">
                <a:solidFill>
                  <a:srgbClr val="002060"/>
                </a:solidFill>
              </a:rPr>
              <a:t>a településterv készítése vagy módosítása </a:t>
            </a:r>
            <a:r>
              <a:rPr lang="hu-HU" sz="1600" b="1" dirty="0" smtClean="0">
                <a:solidFill>
                  <a:srgbClr val="002060"/>
                </a:solidFill>
              </a:rPr>
              <a:t>esetén környezeti értékelés készül</a:t>
            </a:r>
            <a:r>
              <a:rPr lang="hu-HU" sz="1600" dirty="0" smtClean="0">
                <a:solidFill>
                  <a:srgbClr val="002060"/>
                </a:solidFill>
              </a:rPr>
              <a:t>, a tervet és a környezeti értékelést</a:t>
            </a:r>
          </a:p>
          <a:p>
            <a:r>
              <a:rPr lang="hu-HU" sz="1600" dirty="0" smtClean="0">
                <a:solidFill>
                  <a:srgbClr val="002060"/>
                </a:solidFill>
              </a:rPr>
              <a:t>a</a:t>
            </a:r>
            <a:r>
              <a:rPr lang="hu-HU" sz="1600" dirty="0" smtClean="0">
                <a:solidFill>
                  <a:srgbClr val="002060"/>
                </a:solidFill>
              </a:rPr>
              <a:t>) </a:t>
            </a:r>
            <a:r>
              <a:rPr lang="hu-HU" sz="1600" b="1" dirty="0" smtClean="0">
                <a:solidFill>
                  <a:srgbClr val="002060"/>
                </a:solidFill>
              </a:rPr>
              <a:t>az E-TÉR felületen véleményeztetni kell </a:t>
            </a:r>
            <a:r>
              <a:rPr lang="hu-HU" sz="1600" dirty="0" smtClean="0">
                <a:solidFill>
                  <a:srgbClr val="002060"/>
                </a:solidFill>
              </a:rPr>
              <a:t>az 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 3. számú melléklete szerinti környezet védelméért felelős szervekkel is, és</a:t>
            </a:r>
          </a:p>
          <a:p>
            <a:r>
              <a:rPr lang="hu-HU" sz="1600" dirty="0" smtClean="0">
                <a:solidFill>
                  <a:srgbClr val="002060"/>
                </a:solidFill>
              </a:rPr>
              <a:t>b)</a:t>
            </a:r>
            <a:r>
              <a:rPr lang="hu-HU" sz="1600" i="1" dirty="0" smtClean="0">
                <a:solidFill>
                  <a:srgbClr val="002060"/>
                </a:solidFill>
              </a:rPr>
              <a:t> </a:t>
            </a:r>
            <a:r>
              <a:rPr lang="hu-HU" sz="1600" dirty="0" smtClean="0">
                <a:solidFill>
                  <a:srgbClr val="002060"/>
                </a:solidFill>
              </a:rPr>
              <a:t>az önkormányzat </a:t>
            </a:r>
            <a:r>
              <a:rPr lang="hu-HU" sz="1600" i="1" dirty="0" smtClean="0">
                <a:solidFill>
                  <a:srgbClr val="002060"/>
                </a:solidFill>
              </a:rPr>
              <a:t>a) </a:t>
            </a:r>
            <a:r>
              <a:rPr lang="hu-HU" sz="1600" dirty="0" smtClean="0">
                <a:solidFill>
                  <a:srgbClr val="002060"/>
                </a:solidFill>
              </a:rPr>
              <a:t>pont szerinti véleményeztetéssel egyidejűleg az </a:t>
            </a:r>
            <a:r>
              <a:rPr lang="hu-HU" sz="1600" dirty="0" err="1" smtClean="0">
                <a:solidFill>
                  <a:srgbClr val="002060"/>
                </a:solidFill>
              </a:rPr>
              <a:t>SKVr</a:t>
            </a:r>
            <a:r>
              <a:rPr lang="hu-HU" sz="1600" dirty="0" smtClean="0">
                <a:solidFill>
                  <a:srgbClr val="002060"/>
                </a:solidFill>
              </a:rPr>
              <a:t>. 8. § (3) bekezdés</a:t>
            </a:r>
            <a:r>
              <a:rPr lang="hu-HU" sz="1600" i="1" dirty="0" smtClean="0">
                <a:solidFill>
                  <a:srgbClr val="002060"/>
                </a:solidFill>
              </a:rPr>
              <a:t> b) </a:t>
            </a:r>
            <a:r>
              <a:rPr lang="hu-HU" sz="1600" dirty="0" smtClean="0">
                <a:solidFill>
                  <a:srgbClr val="002060"/>
                </a:solidFill>
              </a:rPr>
              <a:t>pontja és (3a) bekezdése szerint </a:t>
            </a:r>
            <a:r>
              <a:rPr lang="hu-HU" sz="1600" b="1" dirty="0" smtClean="0">
                <a:solidFill>
                  <a:srgbClr val="002060"/>
                </a:solidFill>
              </a:rPr>
              <a:t>nyilvánossá teszi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hu-HU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„KÉSZÍTÉS”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357158" y="1857364"/>
            <a:ext cx="8501122" cy="2857520"/>
          </a:xfrm>
          <a:prstGeom prst="rect">
            <a:avLst/>
          </a:prstGeom>
          <a:noFill/>
        </p:spPr>
        <p:txBody>
          <a:bodyPr vert="horz" anchor="t">
            <a:normAutofit/>
          </a:bodyPr>
          <a:lstStyle/>
          <a:p>
            <a:r>
              <a:rPr lang="hu-HU" sz="1600" b="1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településterv, kézikönyv és településképi rendelet</a:t>
            </a:r>
          </a:p>
          <a:p>
            <a:r>
              <a:rPr lang="hu-HU" sz="1600" dirty="0" smtClean="0">
                <a:solidFill>
                  <a:srgbClr val="002060"/>
                </a:solidFill>
              </a:rPr>
              <a:t>a)</a:t>
            </a:r>
            <a:r>
              <a:rPr lang="hu-HU" sz="1600" b="1" dirty="0" smtClean="0">
                <a:solidFill>
                  <a:srgbClr val="002060"/>
                </a:solidFill>
              </a:rPr>
              <a:t> készítése és módosítása </a:t>
            </a:r>
            <a:r>
              <a:rPr lang="hu-HU" sz="1600" b="1" dirty="0" smtClean="0">
                <a:solidFill>
                  <a:srgbClr val="C00000"/>
                </a:solidFill>
              </a:rPr>
              <a:t>adatszolgáltatás</a:t>
            </a:r>
            <a:r>
              <a:rPr lang="hu-HU" sz="1600" dirty="0" smtClean="0">
                <a:solidFill>
                  <a:srgbClr val="002060"/>
                </a:solidFill>
              </a:rPr>
              <a:t>on alapul,</a:t>
            </a:r>
          </a:p>
          <a:p>
            <a:r>
              <a:rPr lang="hu-HU" sz="1600" dirty="0" smtClean="0">
                <a:solidFill>
                  <a:srgbClr val="002060"/>
                </a:solidFill>
              </a:rPr>
              <a:t>b) véleményezése helyi partnerségi egyeztetés keretében is történik, ha az önkormányzat </a:t>
            </a:r>
            <a:r>
              <a:rPr lang="hu-HU" sz="1600" b="1" dirty="0" smtClean="0">
                <a:solidFill>
                  <a:srgbClr val="C00000"/>
                </a:solidFill>
              </a:rPr>
              <a:t>partnerség</a:t>
            </a:r>
            <a:r>
              <a:rPr lang="hu-HU" sz="1600" dirty="0" smtClean="0">
                <a:solidFill>
                  <a:srgbClr val="002060"/>
                </a:solidFill>
              </a:rPr>
              <a:t>i rendeletében ezt előírja,</a:t>
            </a:r>
          </a:p>
          <a:p>
            <a:r>
              <a:rPr lang="hu-HU" sz="1600" dirty="0" smtClean="0">
                <a:solidFill>
                  <a:srgbClr val="002060"/>
                </a:solidFill>
              </a:rPr>
              <a:t>c) adatszolgáltatás figyelembevételével elkészült tervezetét </a:t>
            </a:r>
            <a:r>
              <a:rPr lang="hu-HU" sz="1600" b="1" dirty="0" smtClean="0">
                <a:solidFill>
                  <a:srgbClr val="C00000"/>
                </a:solidFill>
              </a:rPr>
              <a:t>egyeztet</a:t>
            </a:r>
            <a:r>
              <a:rPr lang="hu-HU" sz="1600" dirty="0" smtClean="0">
                <a:solidFill>
                  <a:srgbClr val="002060"/>
                </a:solidFill>
              </a:rPr>
              <a:t>ni kell olyan módon, hogy a településtervnél véleményezési és záró szakasz, a kézikönyv és a településképi rendeletnél csak véleményezési szakasz kerül lefolytatásra, és</a:t>
            </a:r>
          </a:p>
          <a:p>
            <a:r>
              <a:rPr lang="hu-HU" sz="1600" dirty="0" smtClean="0">
                <a:solidFill>
                  <a:srgbClr val="002060"/>
                </a:solidFill>
              </a:rPr>
              <a:t>d) </a:t>
            </a:r>
            <a:r>
              <a:rPr lang="hu-HU" sz="1600" b="1" dirty="0" smtClean="0">
                <a:solidFill>
                  <a:srgbClr val="C00000"/>
                </a:solidFill>
              </a:rPr>
              <a:t>elfogadás</a:t>
            </a:r>
            <a:r>
              <a:rPr lang="hu-HU" sz="1600" dirty="0" smtClean="0">
                <a:solidFill>
                  <a:srgbClr val="002060"/>
                </a:solidFill>
              </a:rPr>
              <a:t>a az egyeztetést követően történik, önkormányzati határozat vagy rendelet formájában</a:t>
            </a:r>
            <a:r>
              <a:rPr lang="hu-HU" sz="1600" dirty="0" smtClean="0">
                <a:solidFill>
                  <a:srgbClr val="002060"/>
                </a:solidFill>
              </a:rPr>
              <a:t>. [Eljr.419. 59. § (1)]</a:t>
            </a:r>
            <a:endParaRPr lang="hu-HU" sz="1600" dirty="0" smtClean="0">
              <a:solidFill>
                <a:srgbClr val="002060"/>
              </a:solidFill>
            </a:endParaRPr>
          </a:p>
          <a:p>
            <a:pPr algn="just">
              <a:spcBef>
                <a:spcPts val="567"/>
              </a:spcBef>
              <a:tabLst>
                <a:tab pos="0" algn="l"/>
              </a:tabLst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</p:txBody>
      </p:sp>
      <p:cxnSp>
        <p:nvCxnSpPr>
          <p:cNvPr id="11" name="Egyenes összekötő 10"/>
          <p:cNvCxnSpPr/>
          <p:nvPr/>
        </p:nvCxnSpPr>
        <p:spPr>
          <a:xfrm>
            <a:off x="500034" y="4214818"/>
            <a:ext cx="45720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églalap 11"/>
          <p:cNvSpPr/>
          <p:nvPr/>
        </p:nvSpPr>
        <p:spPr>
          <a:xfrm>
            <a:off x="357158" y="4303455"/>
            <a:ext cx="850112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630238" algn="l"/>
              </a:tabLst>
            </a:pPr>
            <a:r>
              <a:rPr lang="hu-HU" sz="1600" b="1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polgármester</a:t>
            </a:r>
            <a:r>
              <a:rPr lang="hu-HU" sz="1600" dirty="0" smtClean="0">
                <a:solidFill>
                  <a:srgbClr val="002060"/>
                </a:solidFill>
              </a:rPr>
              <a:t> az önkormányzat településterv, kézikönyv, településképi rendelet készítésére vagy módosítására vonatkozó </a:t>
            </a:r>
            <a:r>
              <a:rPr lang="hu-HU" sz="1600" b="1" dirty="0" smtClean="0">
                <a:solidFill>
                  <a:srgbClr val="002060"/>
                </a:solidFill>
              </a:rPr>
              <a:t>szándékát </a:t>
            </a:r>
            <a:r>
              <a:rPr lang="hu-HU" sz="1600" b="1" dirty="0" smtClean="0">
                <a:solidFill>
                  <a:srgbClr val="002060"/>
                </a:solidFill>
              </a:rPr>
              <a:t>az egyeztetési </a:t>
            </a:r>
            <a:r>
              <a:rPr lang="hu-HU" sz="1600" b="1" dirty="0" smtClean="0">
                <a:solidFill>
                  <a:srgbClr val="002060"/>
                </a:solidFill>
              </a:rPr>
              <a:t>eljárást megelőzően </a:t>
            </a:r>
            <a:r>
              <a:rPr lang="hu-HU" sz="1600" b="1" dirty="0" smtClean="0">
                <a:solidFill>
                  <a:srgbClr val="C00000"/>
                </a:solidFill>
              </a:rPr>
              <a:t>az </a:t>
            </a:r>
            <a:r>
              <a:rPr lang="hu-HU" sz="1600" b="1" dirty="0" smtClean="0">
                <a:solidFill>
                  <a:srgbClr val="C00000"/>
                </a:solidFill>
              </a:rPr>
              <a:t>E-TÉR felületen a megfelelő tervezési folyamat indításával kezdeményezi</a:t>
            </a:r>
            <a:r>
              <a:rPr lang="hu-HU" sz="1600" dirty="0" smtClean="0">
                <a:solidFill>
                  <a:srgbClr val="002060"/>
                </a:solidFill>
              </a:rPr>
              <a:t>, amelynek részeként</a:t>
            </a:r>
          </a:p>
          <a:p>
            <a:r>
              <a:rPr lang="hu-HU" sz="1600" i="1" dirty="0" smtClean="0">
                <a:solidFill>
                  <a:srgbClr val="002060"/>
                </a:solidFill>
              </a:rPr>
              <a:t>a) </a:t>
            </a:r>
            <a:r>
              <a:rPr lang="hu-HU" sz="1600" dirty="0" smtClean="0">
                <a:solidFill>
                  <a:srgbClr val="002060"/>
                </a:solidFill>
              </a:rPr>
              <a:t>megnevezi a tervezési feladatot, a településterv, kézikönyv, településképi rendelet készítését vagy módosítását,</a:t>
            </a:r>
          </a:p>
          <a:p>
            <a:r>
              <a:rPr lang="hu-HU" sz="1600" i="1" dirty="0" smtClean="0">
                <a:solidFill>
                  <a:srgbClr val="002060"/>
                </a:solidFill>
              </a:rPr>
              <a:t>b) </a:t>
            </a:r>
            <a:r>
              <a:rPr lang="hu-HU" sz="1600" dirty="0" smtClean="0">
                <a:solidFill>
                  <a:srgbClr val="002060"/>
                </a:solidFill>
              </a:rPr>
              <a:t>hozzáférést biztosít a terv felelős tervezője (a továbbiakban: tervező) számára,</a:t>
            </a:r>
          </a:p>
          <a:p>
            <a:r>
              <a:rPr lang="hu-HU" sz="1600" i="1" dirty="0" smtClean="0">
                <a:solidFill>
                  <a:srgbClr val="002060"/>
                </a:solidFill>
              </a:rPr>
              <a:t>c) </a:t>
            </a:r>
            <a:r>
              <a:rPr lang="hu-HU" sz="1600" dirty="0" smtClean="0">
                <a:solidFill>
                  <a:srgbClr val="002060"/>
                </a:solidFill>
              </a:rPr>
              <a:t>megjelöli a tervezés típusát, az egyeztetés speciális szabályai figyelembevételével,</a:t>
            </a:r>
          </a:p>
          <a:p>
            <a:r>
              <a:rPr lang="hu-HU" sz="1600" i="1" dirty="0" smtClean="0">
                <a:solidFill>
                  <a:srgbClr val="002060"/>
                </a:solidFill>
              </a:rPr>
              <a:t>d) </a:t>
            </a:r>
            <a:r>
              <a:rPr lang="hu-HU" sz="1600" dirty="0" smtClean="0">
                <a:solidFill>
                  <a:srgbClr val="002060"/>
                </a:solidFill>
              </a:rPr>
              <a:t>megjelöli a partnerségi rendelet számát, és</a:t>
            </a:r>
          </a:p>
          <a:p>
            <a:r>
              <a:rPr lang="hu-HU" sz="1600" i="1" dirty="0" smtClean="0">
                <a:solidFill>
                  <a:srgbClr val="002060"/>
                </a:solidFill>
              </a:rPr>
              <a:t>e) </a:t>
            </a:r>
            <a:r>
              <a:rPr lang="hu-HU" sz="1600" dirty="0" smtClean="0">
                <a:solidFill>
                  <a:srgbClr val="002060"/>
                </a:solidFill>
              </a:rPr>
              <a:t>nyilatkozik arról, hogy a kérelmezett adatbázisokat és az adatokat kizárólag az (1) bekezdés szerint bejelentett dokumentumok elkészítéséhez használja fel</a:t>
            </a:r>
            <a:r>
              <a:rPr lang="hu-HU" sz="1600" dirty="0" smtClean="0">
                <a:solidFill>
                  <a:srgbClr val="002060"/>
                </a:solidFill>
              </a:rPr>
              <a:t>. [Eljr.419. 61. § (1)]</a:t>
            </a:r>
            <a:endParaRPr lang="hu-HU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JOGSZABÁLYI</a:t>
            </a:r>
            <a:r>
              <a:rPr lang="hu-HU" dirty="0" smtClean="0">
                <a:solidFill>
                  <a:srgbClr val="002060"/>
                </a:solidFill>
              </a:rPr>
              <a:t> KÖRNYEZET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22320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  <a:tabLst>
                <a:tab pos="0" algn="l"/>
              </a:tabLst>
              <a:defRPr/>
            </a:pPr>
            <a:r>
              <a:rPr lang="hu-HU" sz="1600" b="1" u="sng" dirty="0" smtClean="0">
                <a:solidFill>
                  <a:srgbClr val="002060"/>
                </a:solidFill>
              </a:rPr>
              <a:t>TÖRVÉNYEK:</a:t>
            </a:r>
          </a:p>
          <a:p>
            <a:pPr marL="896938" indent="-896938">
              <a:spcBef>
                <a:spcPts val="0"/>
              </a:spcBef>
              <a:buNone/>
              <a:tabLst>
                <a:tab pos="1163638" algn="l"/>
                <a:tab pos="1165225" algn="l"/>
              </a:tabLst>
              <a:defRPr/>
            </a:pPr>
            <a:r>
              <a:rPr lang="hu-HU" sz="1600" dirty="0" err="1" smtClean="0">
                <a:solidFill>
                  <a:srgbClr val="002060"/>
                </a:solidFill>
              </a:rPr>
              <a:t>Étv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  <a:r>
              <a:rPr lang="hu-HU" sz="1600" b="1" dirty="0" smtClean="0">
                <a:solidFill>
                  <a:srgbClr val="00206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</a:rPr>
              <a:t>	– 	az </a:t>
            </a:r>
            <a:r>
              <a:rPr lang="hu-HU" sz="1600" dirty="0" smtClean="0">
                <a:solidFill>
                  <a:srgbClr val="002060"/>
                </a:solidFill>
              </a:rPr>
              <a:t>épített környezet alakításáról és védelméről </a:t>
            </a:r>
            <a:r>
              <a:rPr lang="hu-HU" sz="1600" dirty="0" smtClean="0">
                <a:solidFill>
                  <a:srgbClr val="002060"/>
                </a:solidFill>
              </a:rPr>
              <a:t>szóló  </a:t>
            </a:r>
          </a:p>
          <a:p>
            <a:pPr marL="827999" indent="-827999">
              <a:spcBef>
                <a:spcPts val="0"/>
              </a:spcBef>
              <a:buNone/>
              <a:tabLst>
                <a:tab pos="1084263" algn="l"/>
                <a:tab pos="1163638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</a:rPr>
              <a:t>			1997</a:t>
            </a:r>
            <a:r>
              <a:rPr lang="hu-HU" sz="1600" dirty="0" smtClean="0">
                <a:solidFill>
                  <a:srgbClr val="002060"/>
                </a:solidFill>
              </a:rPr>
              <a:t>. évi LXXVIII. törvény</a:t>
            </a:r>
          </a:p>
          <a:p>
            <a:pPr marL="896938" indent="-896938">
              <a:spcBef>
                <a:spcPts val="0"/>
              </a:spcBef>
              <a:buNone/>
              <a:tabLst>
                <a:tab pos="1163638" algn="l"/>
                <a:tab pos="1165225" algn="l"/>
              </a:tabLst>
              <a:defRPr/>
            </a:pPr>
            <a:r>
              <a:rPr lang="hu-HU" sz="1600" dirty="0" err="1" smtClean="0">
                <a:solidFill>
                  <a:srgbClr val="002060"/>
                </a:solidFill>
              </a:rPr>
              <a:t>Tktv</a:t>
            </a:r>
            <a:r>
              <a:rPr lang="hu-HU" sz="1600" dirty="0" smtClean="0">
                <a:solidFill>
                  <a:srgbClr val="002060"/>
                </a:solidFill>
              </a:rPr>
              <a:t>. </a:t>
            </a:r>
            <a:r>
              <a:rPr lang="hu-HU" sz="1600" dirty="0" smtClean="0">
                <a:solidFill>
                  <a:srgbClr val="002060"/>
                </a:solidFill>
              </a:rPr>
              <a:t>	– 	a </a:t>
            </a:r>
            <a:r>
              <a:rPr lang="hu-HU" sz="1600" dirty="0" smtClean="0">
                <a:solidFill>
                  <a:srgbClr val="002060"/>
                </a:solidFill>
              </a:rPr>
              <a:t>településkép védelméről szóló 2016. évi LXXIV. törvény</a:t>
            </a:r>
          </a:p>
          <a:p>
            <a:pPr marL="896938" indent="-896938">
              <a:spcBef>
                <a:spcPts val="0"/>
              </a:spcBef>
              <a:buNone/>
              <a:tabLst>
                <a:tab pos="898525" algn="l"/>
                <a:tab pos="1165225" algn="l"/>
              </a:tabLst>
              <a:defRPr/>
            </a:pPr>
            <a:r>
              <a:rPr lang="hu-HU" sz="1600" dirty="0" err="1" smtClean="0">
                <a:solidFill>
                  <a:srgbClr val="002060"/>
                </a:solidFill>
              </a:rPr>
              <a:t>MaTrT</a:t>
            </a:r>
            <a:r>
              <a:rPr lang="hu-HU" sz="1600" dirty="0" smtClean="0">
                <a:solidFill>
                  <a:srgbClr val="002060"/>
                </a:solidFill>
              </a:rPr>
              <a:t>. </a:t>
            </a:r>
            <a:r>
              <a:rPr lang="hu-HU" sz="1600" dirty="0" smtClean="0">
                <a:solidFill>
                  <a:srgbClr val="002060"/>
                </a:solidFill>
              </a:rPr>
              <a:t>		–</a:t>
            </a:r>
            <a:r>
              <a:rPr lang="hu-HU" sz="1600" dirty="0" smtClean="0">
                <a:solidFill>
                  <a:srgbClr val="002060"/>
                </a:solidFill>
              </a:rPr>
              <a:t>	</a:t>
            </a:r>
            <a:r>
              <a:rPr lang="hu-HU" sz="1600" dirty="0" smtClean="0">
                <a:solidFill>
                  <a:srgbClr val="002060"/>
                </a:solidFill>
              </a:rPr>
              <a:t>Magyarország </a:t>
            </a:r>
            <a:r>
              <a:rPr lang="hu-HU" sz="1600" dirty="0" smtClean="0">
                <a:solidFill>
                  <a:srgbClr val="002060"/>
                </a:solidFill>
              </a:rPr>
              <a:t>és egyes kiemelt térségeinek </a:t>
            </a:r>
            <a:r>
              <a:rPr lang="hu-HU" sz="1600" dirty="0" smtClean="0">
                <a:solidFill>
                  <a:srgbClr val="002060"/>
                </a:solidFill>
              </a:rPr>
              <a:t>területrendezési</a:t>
            </a:r>
          </a:p>
          <a:p>
            <a:pPr marL="1074738" indent="-1074738">
              <a:spcBef>
                <a:spcPts val="0"/>
              </a:spcBef>
              <a:buNone/>
              <a:tabLst>
                <a:tab pos="1163638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</a:rPr>
              <a:t>	</a:t>
            </a:r>
            <a:r>
              <a:rPr lang="hu-HU" sz="1600" dirty="0" smtClean="0">
                <a:solidFill>
                  <a:srgbClr val="002060"/>
                </a:solidFill>
              </a:rPr>
              <a:t>	tervéről </a:t>
            </a:r>
            <a:r>
              <a:rPr lang="hu-HU" sz="1600" dirty="0" smtClean="0">
                <a:solidFill>
                  <a:srgbClr val="002060"/>
                </a:solidFill>
              </a:rPr>
              <a:t>szóló 2018. évi CXXXIX. </a:t>
            </a:r>
            <a:r>
              <a:rPr lang="hu-HU" sz="1600" dirty="0" smtClean="0">
                <a:solidFill>
                  <a:srgbClr val="002060"/>
                </a:solidFill>
              </a:rPr>
              <a:t>törvény</a:t>
            </a:r>
          </a:p>
          <a:p>
            <a:pPr marL="1007999" indent="108000">
              <a:spcBef>
                <a:spcPts val="0"/>
              </a:spcBef>
              <a:tabLst>
                <a:tab pos="1806119" algn="l"/>
              </a:tabLst>
              <a:defRPr/>
            </a:pPr>
            <a:endParaRPr lang="hu-HU" sz="2000" dirty="0" smtClean="0">
              <a:solidFill>
                <a:srgbClr val="002060"/>
              </a:solidFill>
            </a:endParaRPr>
          </a:p>
          <a:p>
            <a:pPr marL="1007999" indent="108000">
              <a:spcBef>
                <a:spcPts val="0"/>
              </a:spcBef>
              <a:tabLst>
                <a:tab pos="1806119" algn="l"/>
              </a:tabLst>
              <a:defRPr/>
            </a:pPr>
            <a:endParaRPr lang="hu-HU" sz="2000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endParaRPr lang="hu-HU" sz="2000" dirty="0">
              <a:solidFill>
                <a:srgbClr val="002060"/>
              </a:solidFill>
            </a:endParaRP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285720" y="3429000"/>
            <a:ext cx="8643998" cy="3143272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Arial" pitchFamily="2"/>
              </a:rPr>
              <a:t>KORMÁNYRENDELETEK:</a:t>
            </a:r>
          </a:p>
          <a:p>
            <a:pPr marL="2239963" lvl="0" indent="-2239963">
              <a:buClr>
                <a:schemeClr val="accent1"/>
              </a:buClr>
              <a:buSzPct val="70000"/>
              <a:tabLst>
                <a:tab pos="2778125" algn="l"/>
                <a:tab pos="3713163" algn="l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419/2021. (VII. 15.) Kr.</a:t>
            </a: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Arial" pitchFamily="2"/>
              </a:rPr>
              <a:t> </a:t>
            </a:r>
            <a:r>
              <a:rPr lang="hu-HU" sz="1600" dirty="0" smtClean="0">
                <a:solidFill>
                  <a:srgbClr val="002060"/>
                </a:solidFill>
              </a:rPr>
              <a:t>–</a:t>
            </a: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 a településtervek tartalmáról, elkészítésének és elfogadásának rendjéről, valamint egyes sajátos jogintézményekről (Eljr.419.)</a:t>
            </a:r>
          </a:p>
          <a:p>
            <a:pPr marL="2239963" lvl="0" indent="-2239963">
              <a:buClr>
                <a:schemeClr val="accent1"/>
              </a:buClr>
              <a:buSzPct val="70000"/>
              <a:tabLst>
                <a:tab pos="2065338" algn="l"/>
                <a:tab pos="2239963" algn="l"/>
                <a:tab pos="3713163" algn="l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314/2012. (XI. 8.) Kr. 	</a:t>
            </a:r>
            <a:r>
              <a:rPr lang="hu-HU" sz="1600" dirty="0" smtClean="0">
                <a:solidFill>
                  <a:srgbClr val="002060"/>
                </a:solidFill>
              </a:rPr>
              <a:t>–</a:t>
            </a: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 a településfejlesztési koncepcióról, az integrált településfejlesztési stratégiáról és a településrendezési eszközökről, valamint egyes településrendezési sajátos jogintézményekről (Eljr.314.)</a:t>
            </a:r>
          </a:p>
          <a:p>
            <a:pPr marL="2880000" lvl="0" indent="-2880000">
              <a:buClr>
                <a:schemeClr val="accent1"/>
              </a:buClr>
              <a:buSzPct val="70000"/>
              <a:tabLst>
                <a:tab pos="2880000" algn="l"/>
                <a:tab pos="2970000" algn="l"/>
                <a:tab pos="3678120" algn="l"/>
                <a:tab pos="4424760" algn="l"/>
              </a:tabLst>
              <a:defRPr/>
            </a:pP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253/1997. (XII. 20.) Kr. </a:t>
            </a:r>
            <a:r>
              <a:rPr lang="hu-HU" sz="1600" dirty="0" smtClean="0">
                <a:solidFill>
                  <a:srgbClr val="002060"/>
                </a:solidFill>
              </a:rPr>
              <a:t>–</a:t>
            </a:r>
            <a:r>
              <a:rPr kumimoji="0" lang="hu-H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ea typeface="+mn-ea"/>
                <a:cs typeface="+mn-cs"/>
              </a:rPr>
              <a:t> a településrendezési és építési követelményekről (OTÉK)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DÖNTÉS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28596" y="1928802"/>
            <a:ext cx="842968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dirty="0" smtClean="0">
                <a:solidFill>
                  <a:srgbClr val="C00000"/>
                </a:solidFill>
              </a:rPr>
              <a:t>A </a:t>
            </a:r>
            <a:r>
              <a:rPr lang="hu-HU" sz="1600" b="1" dirty="0" smtClean="0">
                <a:solidFill>
                  <a:srgbClr val="C00000"/>
                </a:solidFill>
              </a:rPr>
              <a:t>településterv, kézikönyv és településképi rendelet készítését és módosítását </a:t>
            </a:r>
            <a:r>
              <a:rPr lang="hu-HU" sz="1600" dirty="0" smtClean="0">
                <a:solidFill>
                  <a:srgbClr val="002060"/>
                </a:solidFill>
              </a:rPr>
              <a:t>az önkormányzat képviselő-testületének</a:t>
            </a:r>
          </a:p>
          <a:p>
            <a:r>
              <a:rPr lang="hu-HU" sz="1600" i="1" dirty="0" smtClean="0">
                <a:solidFill>
                  <a:srgbClr val="002060"/>
                </a:solidFill>
              </a:rPr>
              <a:t>a) </a:t>
            </a:r>
            <a:r>
              <a:rPr lang="hu-HU" sz="1600" b="1" dirty="0" err="1" smtClean="0">
                <a:solidFill>
                  <a:srgbClr val="002060"/>
                </a:solidFill>
              </a:rPr>
              <a:t>a</a:t>
            </a:r>
            <a:r>
              <a:rPr lang="hu-HU" sz="1600" b="1" dirty="0" smtClean="0">
                <a:solidFill>
                  <a:srgbClr val="002060"/>
                </a:solidFill>
              </a:rPr>
              <a:t> készítés vagy módosítás tényét</a:t>
            </a:r>
            <a:r>
              <a:rPr lang="hu-HU" sz="1600" dirty="0" smtClean="0">
                <a:solidFill>
                  <a:srgbClr val="002060"/>
                </a:solidFill>
              </a:rPr>
              <a:t>,</a:t>
            </a:r>
          </a:p>
          <a:p>
            <a:r>
              <a:rPr lang="hu-HU" sz="1600" i="1" dirty="0" smtClean="0">
                <a:solidFill>
                  <a:srgbClr val="002060"/>
                </a:solidFill>
              </a:rPr>
              <a:t>b) </a:t>
            </a:r>
            <a:r>
              <a:rPr lang="hu-HU" sz="1600" b="1" dirty="0" smtClean="0">
                <a:solidFill>
                  <a:srgbClr val="002060"/>
                </a:solidFill>
              </a:rPr>
              <a:t>új beépítésre szánt terület kijelölése esetén az </a:t>
            </a:r>
            <a:r>
              <a:rPr lang="hu-HU" sz="1600" b="1" dirty="0" err="1" smtClean="0">
                <a:solidFill>
                  <a:srgbClr val="002060"/>
                </a:solidFill>
              </a:rPr>
              <a:t>Étv.-ben</a:t>
            </a:r>
            <a:r>
              <a:rPr lang="hu-HU" sz="1600" b="1" dirty="0" smtClean="0">
                <a:solidFill>
                  <a:srgbClr val="002060"/>
                </a:solidFill>
              </a:rPr>
              <a:t> foglalt követelményeknek való megfelelést</a:t>
            </a:r>
            <a:r>
              <a:rPr lang="hu-HU" sz="1600" dirty="0" smtClean="0">
                <a:solidFill>
                  <a:srgbClr val="002060"/>
                </a:solidFill>
              </a:rPr>
              <a:t>,</a:t>
            </a:r>
          </a:p>
          <a:p>
            <a:r>
              <a:rPr lang="hu-HU" sz="1600" i="1" dirty="0" smtClean="0">
                <a:solidFill>
                  <a:srgbClr val="002060"/>
                </a:solidFill>
              </a:rPr>
              <a:t>c) </a:t>
            </a:r>
            <a:r>
              <a:rPr lang="hu-HU" sz="1600" dirty="0" smtClean="0">
                <a:solidFill>
                  <a:srgbClr val="002060"/>
                </a:solidFill>
              </a:rPr>
              <a:t>amennyiben indokolt, </a:t>
            </a:r>
            <a:r>
              <a:rPr lang="hu-HU" sz="1600" b="1" dirty="0" smtClean="0">
                <a:solidFill>
                  <a:srgbClr val="002060"/>
                </a:solidFill>
              </a:rPr>
              <a:t>a kiemelt fejlesztési területté nyilvánítást </a:t>
            </a:r>
            <a:r>
              <a:rPr lang="hu-HU" sz="1600" dirty="0" smtClean="0">
                <a:solidFill>
                  <a:srgbClr val="002060"/>
                </a:solidFill>
              </a:rPr>
              <a:t>és</a:t>
            </a:r>
            <a:endParaRPr lang="hu-HU" sz="1600" dirty="0" smtClean="0">
              <a:solidFill>
                <a:srgbClr val="002060"/>
              </a:solidFill>
            </a:endParaRPr>
          </a:p>
          <a:p>
            <a:r>
              <a:rPr lang="hu-HU" sz="1600" i="1" dirty="0" smtClean="0">
                <a:solidFill>
                  <a:srgbClr val="002060"/>
                </a:solidFill>
              </a:rPr>
              <a:t>d) </a:t>
            </a:r>
            <a:r>
              <a:rPr lang="hu-HU" sz="1600" dirty="0" smtClean="0">
                <a:solidFill>
                  <a:srgbClr val="002060"/>
                </a:solidFill>
              </a:rPr>
              <a:t>a 7. § (7) bekezdése szerinti </a:t>
            </a:r>
            <a:r>
              <a:rPr lang="hu-HU" sz="1600" b="1" dirty="0" smtClean="0">
                <a:solidFill>
                  <a:srgbClr val="002060"/>
                </a:solidFill>
              </a:rPr>
              <a:t>feljegyzés </a:t>
            </a:r>
            <a:r>
              <a:rPr lang="hu-HU" sz="1600" b="1" dirty="0" smtClean="0">
                <a:solidFill>
                  <a:srgbClr val="002060"/>
                </a:solidFill>
              </a:rPr>
              <a:t>elfogadását</a:t>
            </a:r>
            <a:endParaRPr lang="hu-HU" sz="1600" b="1" dirty="0" smtClean="0">
              <a:solidFill>
                <a:srgbClr val="002060"/>
              </a:solidFill>
            </a:endParaRPr>
          </a:p>
          <a:p>
            <a:r>
              <a:rPr lang="hu-HU" sz="1600" b="1" dirty="0" smtClean="0">
                <a:solidFill>
                  <a:srgbClr val="C00000"/>
                </a:solidFill>
              </a:rPr>
              <a:t>együttesen tartalmazó döntése alapozza meg</a:t>
            </a:r>
            <a:r>
              <a:rPr lang="hu-HU" sz="1600" dirty="0" smtClean="0">
                <a:solidFill>
                  <a:srgbClr val="002060"/>
                </a:solidFill>
              </a:rPr>
              <a:t>. [Eljr.419. 59. § (2)]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r>
              <a:rPr lang="hu-HU" sz="1600" b="1" dirty="0" smtClean="0">
                <a:solidFill>
                  <a:srgbClr val="C00000"/>
                </a:solidFill>
              </a:rPr>
              <a:t>Az </a:t>
            </a:r>
            <a:r>
              <a:rPr lang="hu-HU" sz="1600" b="1" dirty="0" smtClean="0">
                <a:solidFill>
                  <a:srgbClr val="C00000"/>
                </a:solidFill>
              </a:rPr>
              <a:t>adott eljárási szakasz a </a:t>
            </a:r>
            <a:r>
              <a:rPr lang="hu-HU" sz="1600" b="1" dirty="0" smtClean="0">
                <a:solidFill>
                  <a:srgbClr val="C00000"/>
                </a:solidFill>
              </a:rPr>
              <a:t>terv </a:t>
            </a:r>
            <a:r>
              <a:rPr lang="hu-HU" sz="1600" b="1" dirty="0" smtClean="0">
                <a:solidFill>
                  <a:srgbClr val="C00000"/>
                </a:solidFill>
              </a:rPr>
              <a:t>és </a:t>
            </a:r>
            <a:r>
              <a:rPr lang="hu-HU" sz="1600" dirty="0" smtClean="0">
                <a:solidFill>
                  <a:srgbClr val="002060"/>
                </a:solidFill>
              </a:rPr>
              <a:t>az </a:t>
            </a:r>
            <a:r>
              <a:rPr lang="hu-HU" sz="1600" dirty="0" smtClean="0">
                <a:solidFill>
                  <a:srgbClr val="002060"/>
                </a:solidFill>
              </a:rPr>
              <a:t>Eljr.419. 59</a:t>
            </a:r>
            <a:r>
              <a:rPr lang="hu-HU" sz="1600" dirty="0" smtClean="0">
                <a:solidFill>
                  <a:srgbClr val="002060"/>
                </a:solidFill>
              </a:rPr>
              <a:t>. § (2) bekezdése szerinti </a:t>
            </a:r>
            <a:r>
              <a:rPr lang="hu-HU" sz="1600" b="1" dirty="0" smtClean="0">
                <a:solidFill>
                  <a:srgbClr val="C00000"/>
                </a:solidFill>
              </a:rPr>
              <a:t>együttes döntés feltöltését követő napon kezdődik</a:t>
            </a:r>
            <a:r>
              <a:rPr lang="hu-HU" sz="1600" dirty="0" smtClean="0">
                <a:solidFill>
                  <a:srgbClr val="002060"/>
                </a:solidFill>
              </a:rPr>
              <a:t>. [Eljr.419. 63. § (2)]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r>
              <a:rPr lang="hu-HU" sz="1600" b="1" u="sng" dirty="0" smtClean="0">
                <a:solidFill>
                  <a:srgbClr val="002060"/>
                </a:solidFill>
              </a:rPr>
              <a:t>Feljegyzés</a:t>
            </a:r>
            <a:r>
              <a:rPr lang="hu-HU" sz="1600" b="1" dirty="0" smtClean="0">
                <a:solidFill>
                  <a:srgbClr val="002060"/>
                </a:solidFill>
              </a:rPr>
              <a:t>:</a:t>
            </a:r>
          </a:p>
          <a:p>
            <a:pPr algn="just"/>
            <a:r>
              <a:rPr lang="hu-HU" sz="1600" b="1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megalapozó vizsgálat és az alátámasztó javaslat tartalmát</a:t>
            </a:r>
            <a:r>
              <a:rPr lang="hu-HU" sz="1600" dirty="0" smtClean="0">
                <a:solidFill>
                  <a:srgbClr val="002060"/>
                </a:solidFill>
              </a:rPr>
              <a:t>, továbbá </a:t>
            </a:r>
            <a:r>
              <a:rPr lang="hu-HU" sz="1600" dirty="0" smtClean="0">
                <a:solidFill>
                  <a:srgbClr val="002060"/>
                </a:solidFill>
              </a:rPr>
              <a:t>a megalapozó </a:t>
            </a:r>
            <a:r>
              <a:rPr lang="hu-HU" sz="1600" dirty="0" smtClean="0">
                <a:solidFill>
                  <a:srgbClr val="002060"/>
                </a:solidFill>
              </a:rPr>
              <a:t>vizsgálat, alátámasztó javaslat és településterv módosításához készült telepítési tanulmányterv </a:t>
            </a:r>
            <a:r>
              <a:rPr lang="hu-HU" sz="1600" b="1" dirty="0" smtClean="0">
                <a:solidFill>
                  <a:srgbClr val="002060"/>
                </a:solidFill>
              </a:rPr>
              <a:t>felhasználhatóságát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</a:rPr>
              <a:t>ide nem értve a települési környezeti értékelést </a:t>
            </a: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</a:t>
            </a:r>
            <a:r>
              <a:rPr lang="hu-HU" sz="1600" b="1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település önkormányzati főépítésze </a:t>
            </a:r>
            <a:r>
              <a:rPr lang="hu-HU" sz="1600" b="1" dirty="0" smtClean="0">
                <a:solidFill>
                  <a:srgbClr val="002060"/>
                </a:solidFill>
              </a:rPr>
              <a:t>vagy </a:t>
            </a:r>
            <a:r>
              <a:rPr lang="hu-HU" sz="1600" dirty="0" smtClean="0">
                <a:solidFill>
                  <a:srgbClr val="002060"/>
                </a:solidFill>
              </a:rPr>
              <a:t>a főépítész </a:t>
            </a:r>
            <a:r>
              <a:rPr lang="hu-HU" sz="1600" dirty="0" smtClean="0">
                <a:solidFill>
                  <a:srgbClr val="002060"/>
                </a:solidFill>
              </a:rPr>
              <a:t>egyetértésével a településtervezés felelős tervezője vagy az önkormányzat által a településtervezéssel megbízott </a:t>
            </a:r>
            <a:r>
              <a:rPr lang="hu-HU" sz="1600" b="1" dirty="0" smtClean="0">
                <a:solidFill>
                  <a:srgbClr val="002060"/>
                </a:solidFill>
              </a:rPr>
              <a:t>településtervező  határozza </a:t>
            </a:r>
            <a:r>
              <a:rPr lang="hu-HU" sz="1600" b="1" dirty="0" smtClean="0">
                <a:solidFill>
                  <a:srgbClr val="002060"/>
                </a:solidFill>
              </a:rPr>
              <a:t>meg az </a:t>
            </a:r>
            <a:r>
              <a:rPr lang="hu-HU" sz="1600" b="1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képviselő-testületnek címzett feljegyzésben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  <a:endParaRPr lang="hu-H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DÖNTÉS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28596" y="2000240"/>
            <a:ext cx="842968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600" b="1" u="sng" dirty="0" smtClean="0">
                <a:solidFill>
                  <a:srgbClr val="002060"/>
                </a:solidFill>
              </a:rPr>
              <a:t>Új beépítésre szánt terület kijelölése</a:t>
            </a:r>
            <a:r>
              <a:rPr lang="hu-HU" sz="1600" dirty="0" smtClean="0">
                <a:solidFill>
                  <a:srgbClr val="002060"/>
                </a:solidFill>
              </a:rPr>
              <a:t>:</a:t>
            </a:r>
          </a:p>
          <a:p>
            <a:pPr marL="177800" indent="-177800"/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</a:t>
            </a:r>
            <a:r>
              <a:rPr lang="hu-HU" sz="1600" dirty="0" smtClean="0">
                <a:solidFill>
                  <a:srgbClr val="002060"/>
                </a:solidFill>
              </a:rPr>
              <a:t>a településrendezési </a:t>
            </a:r>
            <a:r>
              <a:rPr lang="hu-HU" sz="1600" dirty="0" smtClean="0">
                <a:solidFill>
                  <a:srgbClr val="002060"/>
                </a:solidFill>
              </a:rPr>
              <a:t>terv készítése vagy módosítása során</a:t>
            </a:r>
            <a:r>
              <a:rPr lang="hu-HU" sz="1600" b="1" dirty="0" smtClean="0">
                <a:solidFill>
                  <a:srgbClr val="002060"/>
                </a:solidFill>
              </a:rPr>
              <a:t>, valamely övezetnek vagy teleknek építési övezetbe sorolása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</a:rPr>
              <a:t>[</a:t>
            </a:r>
            <a:r>
              <a:rPr lang="hu-HU" sz="1600" dirty="0" err="1" smtClean="0">
                <a:solidFill>
                  <a:srgbClr val="002060"/>
                </a:solidFill>
              </a:rPr>
              <a:t>Étv</a:t>
            </a:r>
            <a:r>
              <a:rPr lang="hu-HU" sz="1600" dirty="0" smtClean="0">
                <a:solidFill>
                  <a:srgbClr val="002060"/>
                </a:solidFill>
              </a:rPr>
              <a:t>. </a:t>
            </a:r>
            <a:r>
              <a:rPr lang="hu-HU" sz="1600" dirty="0" smtClean="0">
                <a:solidFill>
                  <a:srgbClr val="002060"/>
                </a:solidFill>
              </a:rPr>
              <a:t>2. § 3.a]</a:t>
            </a:r>
          </a:p>
          <a:p>
            <a:pPr marL="177800" indent="-177800"/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</a:t>
            </a:r>
            <a:r>
              <a:rPr lang="hu-HU" sz="1600" dirty="0" smtClean="0">
                <a:solidFill>
                  <a:srgbClr val="002060"/>
                </a:solidFill>
              </a:rPr>
              <a:t>új </a:t>
            </a:r>
            <a:r>
              <a:rPr lang="hu-HU" sz="1600" dirty="0" smtClean="0">
                <a:solidFill>
                  <a:srgbClr val="002060"/>
                </a:solidFill>
              </a:rPr>
              <a:t>beépítésre szánt terület kijelölésével egyidejűleg a település közigazgatási területének </a:t>
            </a:r>
            <a:r>
              <a:rPr lang="hu-HU" sz="1600" b="1" dirty="0" smtClean="0">
                <a:solidFill>
                  <a:srgbClr val="002060"/>
                </a:solidFill>
              </a:rPr>
              <a:t>biológiai aktivitás értéke </a:t>
            </a:r>
            <a:r>
              <a:rPr lang="hu-HU" sz="1600" dirty="0" smtClean="0">
                <a:solidFill>
                  <a:srgbClr val="002060"/>
                </a:solidFill>
              </a:rPr>
              <a:t>az átminősítés előtti aktivitás értékhez képest, az </a:t>
            </a:r>
            <a:r>
              <a:rPr lang="hu-HU" sz="1600" dirty="0" smtClean="0">
                <a:solidFill>
                  <a:srgbClr val="002060"/>
                </a:solidFill>
              </a:rPr>
              <a:t>Eljr.419.-ben meghatározottak szerint </a:t>
            </a:r>
            <a:r>
              <a:rPr lang="hu-HU" sz="1600" b="1" dirty="0" smtClean="0">
                <a:solidFill>
                  <a:srgbClr val="002060"/>
                </a:solidFill>
              </a:rPr>
              <a:t>nem csökkenhet </a:t>
            </a:r>
            <a:r>
              <a:rPr lang="hu-HU" sz="1600" dirty="0" smtClean="0">
                <a:solidFill>
                  <a:srgbClr val="002060"/>
                </a:solidFill>
              </a:rPr>
              <a:t>[</a:t>
            </a:r>
            <a:r>
              <a:rPr lang="hu-HU" sz="1600" dirty="0" err="1" smtClean="0">
                <a:solidFill>
                  <a:srgbClr val="002060"/>
                </a:solidFill>
              </a:rPr>
              <a:t>Étv</a:t>
            </a:r>
            <a:r>
              <a:rPr lang="hu-HU" sz="1600" dirty="0" smtClean="0">
                <a:solidFill>
                  <a:srgbClr val="002060"/>
                </a:solidFill>
              </a:rPr>
              <a:t>. 7. § (3) b)],</a:t>
            </a:r>
          </a:p>
          <a:p>
            <a:pPr marL="177800" indent="-177800"/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települések beépítésre szánt területeinek összességét - ott, ahol az fizikailag lehetséges - </a:t>
            </a:r>
            <a:r>
              <a:rPr lang="hu-HU" sz="1600" b="1" dirty="0" smtClean="0">
                <a:solidFill>
                  <a:srgbClr val="002060"/>
                </a:solidFill>
              </a:rPr>
              <a:t>beépítésre nem szánt területekből álló gyűrűvel kell körülvenni</a:t>
            </a:r>
            <a:r>
              <a:rPr lang="hu-HU" sz="1600" dirty="0" smtClean="0">
                <a:solidFill>
                  <a:srgbClr val="002060"/>
                </a:solidFill>
              </a:rPr>
              <a:t>, a települések összenövésének elkerülése </a:t>
            </a:r>
            <a:r>
              <a:rPr lang="hu-HU" sz="1600" dirty="0" smtClean="0">
                <a:solidFill>
                  <a:srgbClr val="002060"/>
                </a:solidFill>
              </a:rPr>
              <a:t>érdekében </a:t>
            </a:r>
            <a:r>
              <a:rPr lang="hu-HU" sz="1600" dirty="0" smtClean="0">
                <a:solidFill>
                  <a:srgbClr val="002060"/>
                </a:solidFill>
              </a:rPr>
              <a:t>[</a:t>
            </a:r>
            <a:r>
              <a:rPr lang="hu-HU" sz="1600" dirty="0" err="1" smtClean="0">
                <a:solidFill>
                  <a:srgbClr val="002060"/>
                </a:solidFill>
              </a:rPr>
              <a:t>Étv</a:t>
            </a:r>
            <a:r>
              <a:rPr lang="hu-HU" sz="1600" dirty="0" smtClean="0">
                <a:solidFill>
                  <a:srgbClr val="002060"/>
                </a:solidFill>
              </a:rPr>
              <a:t>. 7. § (3) </a:t>
            </a:r>
            <a:r>
              <a:rPr lang="hu-HU" sz="1600" dirty="0" smtClean="0">
                <a:solidFill>
                  <a:srgbClr val="002060"/>
                </a:solidFill>
              </a:rPr>
              <a:t>c)],</a:t>
            </a:r>
          </a:p>
          <a:p>
            <a:pPr marL="177800" indent="-177800"/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termőföld igénybevételével járó, új beépítésre szánt területek kijelölésénél elsősorban a termőföld védelméről szóló törvényben meghatározott </a:t>
            </a:r>
            <a:r>
              <a:rPr lang="hu-HU" sz="1600" b="1" dirty="0" smtClean="0">
                <a:solidFill>
                  <a:srgbClr val="002060"/>
                </a:solidFill>
              </a:rPr>
              <a:t>átlagosnál gyengébb minőségű termőföld-területek jelölhetők </a:t>
            </a:r>
            <a:r>
              <a:rPr lang="hu-HU" sz="1600" b="1" dirty="0" smtClean="0">
                <a:solidFill>
                  <a:srgbClr val="002060"/>
                </a:solidFill>
              </a:rPr>
              <a:t>ki </a:t>
            </a:r>
            <a:r>
              <a:rPr lang="hu-HU" sz="1600" dirty="0" smtClean="0">
                <a:solidFill>
                  <a:srgbClr val="002060"/>
                </a:solidFill>
              </a:rPr>
              <a:t>[</a:t>
            </a:r>
            <a:r>
              <a:rPr lang="hu-HU" sz="1600" dirty="0" err="1" smtClean="0">
                <a:solidFill>
                  <a:srgbClr val="002060"/>
                </a:solidFill>
              </a:rPr>
              <a:t>Étv</a:t>
            </a:r>
            <a:r>
              <a:rPr lang="hu-HU" sz="1600" dirty="0" smtClean="0">
                <a:solidFill>
                  <a:srgbClr val="002060"/>
                </a:solidFill>
              </a:rPr>
              <a:t>. 7. § (3) </a:t>
            </a:r>
            <a:r>
              <a:rPr lang="hu-HU" sz="1600" dirty="0" smtClean="0">
                <a:solidFill>
                  <a:srgbClr val="002060"/>
                </a:solidFill>
              </a:rPr>
              <a:t>d)],</a:t>
            </a:r>
          </a:p>
          <a:p>
            <a:pPr marL="177800" indent="-177800"/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  <a:latin typeface="Arial"/>
                <a:cs typeface="Arial"/>
              </a:rPr>
              <a:t>–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település beépítésre szánt területe </a:t>
            </a:r>
            <a:r>
              <a:rPr lang="hu-HU" sz="1600" b="1" dirty="0" smtClean="0">
                <a:solidFill>
                  <a:srgbClr val="C00000"/>
                </a:solidFill>
              </a:rPr>
              <a:t>csak olyan használati célra növelhető, amilyen célra a település már beépítésre kijelölt területén belül nincs megfelelő terület, és ezt a települési önkormányzat képviselő-testülete </a:t>
            </a:r>
            <a:r>
              <a:rPr lang="hu-HU" sz="1600" dirty="0" smtClean="0">
                <a:solidFill>
                  <a:srgbClr val="C00000"/>
                </a:solidFill>
              </a:rPr>
              <a:t>- a fővárosban a Fővárosi Közgyűlés és a kerületi önkormányzat képviselő-testülete - </a:t>
            </a:r>
            <a:r>
              <a:rPr lang="hu-HU" sz="1600" b="1" dirty="0" smtClean="0">
                <a:solidFill>
                  <a:srgbClr val="C00000"/>
                </a:solidFill>
              </a:rPr>
              <a:t>külön döntéssel </a:t>
            </a:r>
            <a:r>
              <a:rPr lang="hu-HU" sz="1600" b="1" dirty="0" smtClean="0">
                <a:solidFill>
                  <a:srgbClr val="C00000"/>
                </a:solidFill>
              </a:rPr>
              <a:t>igazolja </a:t>
            </a:r>
            <a:r>
              <a:rPr lang="hu-HU" sz="1600" dirty="0" smtClean="0">
                <a:solidFill>
                  <a:srgbClr val="002060"/>
                </a:solidFill>
              </a:rPr>
              <a:t>[</a:t>
            </a:r>
            <a:r>
              <a:rPr lang="hu-HU" sz="1600" dirty="0" err="1" smtClean="0">
                <a:solidFill>
                  <a:srgbClr val="002060"/>
                </a:solidFill>
              </a:rPr>
              <a:t>Étv</a:t>
            </a:r>
            <a:r>
              <a:rPr lang="hu-HU" sz="1600" dirty="0" smtClean="0">
                <a:solidFill>
                  <a:srgbClr val="002060"/>
                </a:solidFill>
              </a:rPr>
              <a:t>. 7. § (3) d</a:t>
            </a:r>
            <a:r>
              <a:rPr lang="hu-HU" sz="1600" dirty="0" smtClean="0">
                <a:solidFill>
                  <a:srgbClr val="002060"/>
                </a:solidFill>
              </a:rPr>
              <a:t>)].</a:t>
            </a:r>
            <a:endParaRPr lang="hu-HU" sz="1600" dirty="0" smtClean="0">
              <a:solidFill>
                <a:srgbClr val="002060"/>
              </a:solidFill>
            </a:endParaRPr>
          </a:p>
          <a:p>
            <a:pPr marL="177800" indent="-177800"/>
            <a:endParaRPr lang="hu-HU" sz="1600" dirty="0" smtClean="0">
              <a:solidFill>
                <a:srgbClr val="002060"/>
              </a:solidFill>
            </a:endParaRPr>
          </a:p>
          <a:p>
            <a:pPr marL="177800" indent="-177800"/>
            <a:endParaRPr lang="hu-HU" sz="1600" dirty="0" smtClean="0">
              <a:solidFill>
                <a:srgbClr val="002060"/>
              </a:solidFill>
            </a:endParaRP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endParaRPr lang="hu-H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PARTNERSÉGI EGYEZTETÉS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00034" y="1928802"/>
            <a:ext cx="8286808" cy="4286280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algn="just">
              <a:spcBef>
                <a:spcPts val="567"/>
              </a:spcBef>
              <a:tabLst>
                <a:tab pos="0" algn="l"/>
              </a:tabLst>
              <a:defRPr/>
            </a:pPr>
            <a:r>
              <a:rPr lang="hu-HU" sz="1600" b="1" dirty="0" smtClean="0">
                <a:solidFill>
                  <a:srgbClr val="002060"/>
                </a:solidFill>
              </a:rPr>
              <a:t>HELYI PARTNERSÉGI EGYEZTETÉS</a:t>
            </a:r>
          </a:p>
          <a:p>
            <a:pPr algn="just">
              <a:spcBef>
                <a:spcPts val="567"/>
              </a:spcBef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helyi partnerségi egyeztetés lefolytatása </a:t>
            </a:r>
            <a:r>
              <a:rPr lang="hu-HU" sz="1600" b="1" dirty="0" smtClean="0">
                <a:solidFill>
                  <a:srgbClr val="002060"/>
                </a:solidFill>
              </a:rPr>
              <a:t>akkor kötelező, ha az önkormányzat partnerségi rendelete </a:t>
            </a:r>
            <a:r>
              <a:rPr lang="hu-HU" sz="1600" dirty="0" smtClean="0">
                <a:solidFill>
                  <a:srgbClr val="002060"/>
                </a:solidFill>
              </a:rPr>
              <a:t>a partnerségi egyeztetést a településtervek, a kézikönyv vagy a településképi rendelet készítése, módosítása tekintetében </a:t>
            </a:r>
            <a:r>
              <a:rPr lang="hu-HU" sz="1600" b="1" dirty="0" smtClean="0">
                <a:solidFill>
                  <a:srgbClr val="002060"/>
                </a:solidFill>
              </a:rPr>
              <a:t>előírja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hu-HU" sz="1600" b="1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b="1" dirty="0" smtClean="0">
                <a:solidFill>
                  <a:srgbClr val="002060"/>
                </a:solidFill>
              </a:rPr>
              <a:t>A partnerségi </a:t>
            </a:r>
            <a:r>
              <a:rPr lang="hu-HU" sz="1600" b="1" dirty="0" smtClean="0">
                <a:solidFill>
                  <a:srgbClr val="002060"/>
                </a:solidFill>
              </a:rPr>
              <a:t>rendeletben meg kell határozni</a:t>
            </a:r>
          </a:p>
          <a:p>
            <a:pPr algn="just"/>
            <a:r>
              <a:rPr lang="hu-HU" sz="1600" i="1" dirty="0" smtClean="0">
                <a:solidFill>
                  <a:srgbClr val="002060"/>
                </a:solidFill>
              </a:rPr>
              <a:t>a) </a:t>
            </a:r>
            <a:r>
              <a:rPr lang="hu-HU" sz="1600" dirty="0" err="1" smtClean="0">
                <a:solidFill>
                  <a:srgbClr val="002060"/>
                </a:solidFill>
              </a:rPr>
              <a:t>a</a:t>
            </a:r>
            <a:r>
              <a:rPr lang="hu-HU" sz="1600" dirty="0" smtClean="0">
                <a:solidFill>
                  <a:srgbClr val="002060"/>
                </a:solidFill>
              </a:rPr>
              <a:t> partnerek körét, amelyekre a </a:t>
            </a:r>
            <a:r>
              <a:rPr lang="hu-HU" sz="1600" dirty="0" smtClean="0">
                <a:solidFill>
                  <a:srgbClr val="002060"/>
                </a:solidFill>
              </a:rPr>
              <a:t>javaslatkérés</a:t>
            </a:r>
            <a:r>
              <a:rPr lang="hu-HU" sz="1600" dirty="0" smtClean="0">
                <a:solidFill>
                  <a:srgbClr val="002060"/>
                </a:solidFill>
              </a:rPr>
              <a:t>, tájékoztatás és véleményezés kiterjed,</a:t>
            </a:r>
          </a:p>
          <a:p>
            <a:pPr algn="just"/>
            <a:r>
              <a:rPr lang="hu-HU" sz="1600" i="1" dirty="0" smtClean="0">
                <a:solidFill>
                  <a:srgbClr val="002060"/>
                </a:solidFill>
              </a:rPr>
              <a:t>b) </a:t>
            </a:r>
            <a:r>
              <a:rPr lang="hu-HU" sz="1600" dirty="0" smtClean="0">
                <a:solidFill>
                  <a:srgbClr val="002060"/>
                </a:solidFill>
              </a:rPr>
              <a:t>a partnerek tájékoztatásának módját és eszközeit,</a:t>
            </a:r>
          </a:p>
          <a:p>
            <a:pPr algn="just"/>
            <a:r>
              <a:rPr lang="hu-HU" sz="1600" i="1" dirty="0" smtClean="0">
                <a:solidFill>
                  <a:srgbClr val="002060"/>
                </a:solidFill>
              </a:rPr>
              <a:t>c) </a:t>
            </a:r>
            <a:r>
              <a:rPr lang="hu-HU" sz="1600" dirty="0" smtClean="0">
                <a:solidFill>
                  <a:srgbClr val="002060"/>
                </a:solidFill>
              </a:rPr>
              <a:t>a partnerek által a tervezetre adott vélemények megadásának módját és határidejét, továbbá azok nyilvántartásának módját,</a:t>
            </a:r>
          </a:p>
          <a:p>
            <a:pPr algn="just"/>
            <a:r>
              <a:rPr lang="hu-HU" sz="1600" i="1" dirty="0" smtClean="0">
                <a:solidFill>
                  <a:srgbClr val="002060"/>
                </a:solidFill>
              </a:rPr>
              <a:t>d) </a:t>
            </a:r>
            <a:r>
              <a:rPr lang="hu-HU" sz="1600" dirty="0" smtClean="0">
                <a:solidFill>
                  <a:srgbClr val="002060"/>
                </a:solidFill>
              </a:rPr>
              <a:t>a helyi partnerségi egyeztetés lezárásának a módját.</a:t>
            </a:r>
          </a:p>
          <a:p>
            <a:pPr algn="just">
              <a:spcBef>
                <a:spcPts val="567"/>
              </a:spcBef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</a:rPr>
              <a:t>[Eljr.419. 75. §]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	</a:t>
            </a: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PARTNERSÉGI EGYEZTETÉS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00034" y="1928802"/>
            <a:ext cx="8286808" cy="4286280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algn="just">
              <a:spcBef>
                <a:spcPts val="567"/>
              </a:spcBef>
              <a:tabLst>
                <a:tab pos="0" algn="l"/>
              </a:tabLst>
              <a:defRPr/>
            </a:pPr>
            <a:r>
              <a:rPr lang="hu-HU" sz="1600" b="1" dirty="0" smtClean="0">
                <a:solidFill>
                  <a:srgbClr val="002060"/>
                </a:solidFill>
              </a:rPr>
              <a:t>HELYI PARTNERSÉGI EGYEZTETÉS</a:t>
            </a:r>
          </a:p>
          <a:p>
            <a:pPr algn="just">
              <a:spcBef>
                <a:spcPts val="567"/>
              </a:spcBef>
              <a:tabLst>
                <a:tab pos="0" algn="l"/>
              </a:tabLst>
              <a:defRPr/>
            </a:pPr>
            <a:r>
              <a:rPr lang="hu-HU" sz="1600" dirty="0" smtClean="0">
                <a:solidFill>
                  <a:srgbClr val="002060"/>
                </a:solidFill>
              </a:rPr>
              <a:t>A helyi partnerségi egyeztetés </a:t>
            </a:r>
            <a:r>
              <a:rPr lang="hu-HU" sz="1600" b="1" dirty="0" smtClean="0">
                <a:solidFill>
                  <a:srgbClr val="002060"/>
                </a:solidFill>
              </a:rPr>
              <a:t>a záró szakasz kezdeményezését megelőzően történik</a:t>
            </a:r>
            <a:r>
              <a:rPr lang="hu-HU" sz="1600" dirty="0" smtClean="0">
                <a:solidFill>
                  <a:srgbClr val="002060"/>
                </a:solidFill>
              </a:rPr>
              <a:t>. </a:t>
            </a:r>
            <a:r>
              <a:rPr lang="hu-HU" sz="1600" dirty="0" smtClean="0">
                <a:solidFill>
                  <a:srgbClr val="002060"/>
                </a:solidFill>
              </a:rPr>
              <a:t>A</a:t>
            </a:r>
            <a:r>
              <a:rPr lang="hu-HU" sz="1600" dirty="0" smtClean="0">
                <a:solidFill>
                  <a:srgbClr val="002060"/>
                </a:solidFill>
              </a:rPr>
              <a:t> helyi partnerségi egyeztetésen </a:t>
            </a:r>
            <a:r>
              <a:rPr lang="hu-HU" sz="1600" b="1" dirty="0" smtClean="0">
                <a:solidFill>
                  <a:srgbClr val="002060"/>
                </a:solidFill>
              </a:rPr>
              <a:t>a település polgármestere</a:t>
            </a:r>
          </a:p>
          <a:p>
            <a:pPr algn="just"/>
            <a:r>
              <a:rPr lang="hu-HU" sz="1600" i="1" dirty="0" smtClean="0">
                <a:solidFill>
                  <a:srgbClr val="002060"/>
                </a:solidFill>
              </a:rPr>
              <a:t>a) </a:t>
            </a:r>
            <a:r>
              <a:rPr lang="hu-HU" sz="1600" b="1" dirty="0" smtClean="0">
                <a:solidFill>
                  <a:srgbClr val="002060"/>
                </a:solidFill>
              </a:rPr>
              <a:t>javaslatokat kér </a:t>
            </a:r>
            <a:r>
              <a:rPr lang="hu-HU" sz="1600" dirty="0" smtClean="0">
                <a:solidFill>
                  <a:srgbClr val="002060"/>
                </a:solidFill>
              </a:rPr>
              <a:t>- a településtervezés megkezdésekor - a településterv, a kézikönyv, a településképi rendelet és azok módosítása vonatkozásában,</a:t>
            </a:r>
          </a:p>
          <a:p>
            <a:pPr algn="just"/>
            <a:r>
              <a:rPr lang="hu-HU" sz="1600" i="1" dirty="0" smtClean="0">
                <a:solidFill>
                  <a:srgbClr val="002060"/>
                </a:solidFill>
              </a:rPr>
              <a:t>b) </a:t>
            </a:r>
            <a:r>
              <a:rPr lang="hu-HU" sz="1600" b="1" dirty="0" smtClean="0">
                <a:solidFill>
                  <a:srgbClr val="002060"/>
                </a:solidFill>
              </a:rPr>
              <a:t>tájékoztatást ad</a:t>
            </a:r>
            <a:r>
              <a:rPr lang="hu-HU" sz="1600" dirty="0" smtClean="0">
                <a:solidFill>
                  <a:srgbClr val="002060"/>
                </a:solidFill>
              </a:rPr>
              <a:t> a településterv, a kézikönyv, a településképi rendelet és azok módosításának tervezett tartalmáról, és</a:t>
            </a:r>
          </a:p>
          <a:p>
            <a:pPr algn="just"/>
            <a:r>
              <a:rPr lang="hu-HU" sz="1600" i="1" dirty="0" smtClean="0">
                <a:solidFill>
                  <a:srgbClr val="002060"/>
                </a:solidFill>
              </a:rPr>
              <a:t>c) </a:t>
            </a:r>
            <a:r>
              <a:rPr lang="hu-HU" sz="1600" dirty="0" smtClean="0">
                <a:solidFill>
                  <a:srgbClr val="002060"/>
                </a:solidFill>
              </a:rPr>
              <a:t>a településterv, a kézikönyv, a településképi rendelet és azok módosításának elkészült tervezetét </a:t>
            </a:r>
            <a:r>
              <a:rPr lang="hu-HU" sz="1600" b="1" dirty="0" smtClean="0">
                <a:solidFill>
                  <a:srgbClr val="002060"/>
                </a:solidFill>
              </a:rPr>
              <a:t>véleményezteti a partnerekkel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partnerségi egyeztetés során érkezett észrevételeket </a:t>
            </a:r>
            <a:r>
              <a:rPr lang="hu-HU" sz="1600" b="1" dirty="0" smtClean="0">
                <a:solidFill>
                  <a:srgbClr val="002060"/>
                </a:solidFill>
              </a:rPr>
              <a:t>az önkormányzat feltölti az E-TÉR által biztosított digitális egyeztetőfelületre</a:t>
            </a:r>
            <a:r>
              <a:rPr lang="hu-HU" sz="1600" dirty="0" smtClean="0">
                <a:solidFill>
                  <a:srgbClr val="002060"/>
                </a:solidFill>
              </a:rPr>
              <a:t>. [Eljr.419. 75. §]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	</a:t>
            </a: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indent="-342900" algn="just">
              <a:spcBef>
                <a:spcPts val="567"/>
              </a:spcBef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lang="hu-HU" b="1" dirty="0" smtClean="0">
                <a:solidFill>
                  <a:srgbClr val="002060"/>
                </a:solidFill>
                <a:latin typeface="Arial" pitchFamily="34"/>
                <a:cs typeface="Arial" pitchFamily="2"/>
              </a:rPr>
              <a:t>PARTNERSÉGI EGYEZTETÉS E-TÉR PARTNERSÉG</a:t>
            </a:r>
            <a:endParaRPr lang="hu-HU" dirty="0" smtClean="0">
              <a:solidFill>
                <a:srgbClr val="002060"/>
              </a:solidFill>
              <a:latin typeface="Arial" pitchFamily="34"/>
              <a:cs typeface="Arial" pitchFamily="2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00034" y="1928802"/>
            <a:ext cx="8286808" cy="4643470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marL="177800" indent="-177800"/>
            <a:r>
              <a:rPr lang="hu-HU" sz="1600" b="1" dirty="0" smtClean="0">
                <a:solidFill>
                  <a:srgbClr val="002060"/>
                </a:solidFill>
                <a:cs typeface="Arial"/>
              </a:rPr>
              <a:t>1. E-TÉR felületen:</a:t>
            </a:r>
          </a:p>
          <a:p>
            <a:pPr marL="177800" indent="-177800"/>
            <a:endParaRPr lang="hu-HU" sz="1600" dirty="0" smtClean="0"/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településtervet, a kézikönyvet, a településképi rendeletet és azok módosításait a polgármester </a:t>
            </a:r>
            <a:r>
              <a:rPr lang="hu-HU" sz="1600" b="1" dirty="0" smtClean="0">
                <a:solidFill>
                  <a:srgbClr val="002060"/>
                </a:solidFill>
              </a:rPr>
              <a:t>az elfogadás előtt az E-TÉR felületen egyeztetési eljárásban </a:t>
            </a:r>
            <a:r>
              <a:rPr lang="hu-HU" sz="1600" b="1" dirty="0" smtClean="0">
                <a:solidFill>
                  <a:srgbClr val="002060"/>
                </a:solidFill>
              </a:rPr>
              <a:t>véleményezteti</a:t>
            </a:r>
            <a:r>
              <a:rPr lang="hu-HU" sz="1600" b="1" i="1" dirty="0" smtClean="0">
                <a:solidFill>
                  <a:srgbClr val="002060"/>
                </a:solidFill>
              </a:rPr>
              <a:t> </a:t>
            </a:r>
            <a:r>
              <a:rPr lang="hu-HU" sz="1600" b="1" dirty="0" smtClean="0">
                <a:solidFill>
                  <a:srgbClr val="002060"/>
                </a:solidFill>
              </a:rPr>
              <a:t>a lakossággal, érdekképviseleti, civil és gazdálkodó szervezetekkel, vallási </a:t>
            </a:r>
            <a:r>
              <a:rPr lang="hu-HU" sz="1600" b="1" dirty="0" smtClean="0">
                <a:solidFill>
                  <a:srgbClr val="002060"/>
                </a:solidFill>
              </a:rPr>
              <a:t>közösségekkel. </a:t>
            </a:r>
            <a:r>
              <a:rPr lang="hu-HU" sz="1600" dirty="0" smtClean="0">
                <a:solidFill>
                  <a:srgbClr val="002060"/>
                </a:solidFill>
              </a:rPr>
              <a:t>[Eljr.419.  62. § (1) b)]</a:t>
            </a:r>
          </a:p>
          <a:p>
            <a:pPr>
              <a:tabLst>
                <a:tab pos="88900" algn="l"/>
              </a:tabLst>
            </a:pPr>
            <a:r>
              <a:rPr lang="hu-HU" sz="1600" dirty="0" smtClean="0"/>
              <a:t>	</a:t>
            </a:r>
          </a:p>
          <a:p>
            <a:pPr marL="180975" indent="-180975">
              <a:tabLst>
                <a:tab pos="266700" algn="l"/>
              </a:tabLst>
            </a:pPr>
            <a:r>
              <a:rPr lang="hu-HU" sz="1600" dirty="0" smtClean="0">
                <a:solidFill>
                  <a:srgbClr val="002060"/>
                </a:solidFill>
              </a:rPr>
              <a:t>A partner </a:t>
            </a:r>
          </a:p>
          <a:p>
            <a:pPr marL="180975" indent="-180975">
              <a:tabLst>
                <a:tab pos="266700" algn="l"/>
              </a:tabLst>
            </a:pPr>
            <a:r>
              <a:rPr lang="hu-HU" sz="1600" dirty="0" smtClean="0">
                <a:solidFill>
                  <a:srgbClr val="002060"/>
                </a:solidFill>
                <a:cs typeface="Arial"/>
              </a:rPr>
              <a:t>‒ </a:t>
            </a:r>
            <a:r>
              <a:rPr lang="hu-HU" sz="1600" dirty="0" smtClean="0">
                <a:solidFill>
                  <a:srgbClr val="002060"/>
                </a:solidFill>
              </a:rPr>
              <a:t>az </a:t>
            </a:r>
            <a:r>
              <a:rPr lang="hu-HU" sz="1600" dirty="0" smtClean="0">
                <a:solidFill>
                  <a:srgbClr val="002060"/>
                </a:solidFill>
              </a:rPr>
              <a:t>adott eljárási szakasz szabályai szerint ad véleményt, és biztosít egyeztetési lehetőséget a tervezőnek és az egyeztetésért felelős önkormányzati kapcsolattartónak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pPr marL="180975" indent="-180975">
              <a:tabLst>
                <a:tab pos="266700" algn="l"/>
              </a:tabLst>
            </a:pPr>
            <a:r>
              <a:rPr lang="hu-HU" sz="1600" dirty="0" smtClean="0">
                <a:solidFill>
                  <a:srgbClr val="002060"/>
                </a:solidFill>
                <a:cs typeface="Arial"/>
              </a:rPr>
              <a:t>‒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közösségi érdekre vagy a jogos magánérdekre vonatkozóan ad véleményt, és tesz a módosításra javaslatot. </a:t>
            </a:r>
            <a:endParaRPr lang="hu-HU" sz="1600" dirty="0" smtClean="0">
              <a:solidFill>
                <a:srgbClr val="002060"/>
              </a:solidFill>
            </a:endParaRPr>
          </a:p>
          <a:p>
            <a:pPr marL="180975" indent="-180975">
              <a:tabLst>
                <a:tab pos="266700" algn="l"/>
              </a:tabLst>
            </a:pPr>
            <a:r>
              <a:rPr lang="hu-HU" sz="1600" dirty="0" smtClean="0">
                <a:solidFill>
                  <a:srgbClr val="002060"/>
                </a:solidFill>
                <a:cs typeface="Arial"/>
              </a:rPr>
              <a:t>‒ </a:t>
            </a:r>
            <a:r>
              <a:rPr lang="hu-HU" sz="1600" dirty="0" smtClean="0">
                <a:solidFill>
                  <a:srgbClr val="002060"/>
                </a:solidFill>
              </a:rPr>
              <a:t>véleménye </a:t>
            </a:r>
            <a:r>
              <a:rPr lang="hu-HU" sz="1600" dirty="0" smtClean="0">
                <a:solidFill>
                  <a:srgbClr val="002060"/>
                </a:solidFill>
              </a:rPr>
              <a:t>a véleményezett tervezet tartalmára terjedhet ki, a vélemény és a tervezet között közvetlen összefüggésnek kell lennie. </a:t>
            </a:r>
            <a:endParaRPr lang="hu-HU" sz="1600" dirty="0" smtClean="0">
              <a:solidFill>
                <a:srgbClr val="002060"/>
              </a:solidFill>
            </a:endParaRPr>
          </a:p>
          <a:p>
            <a:pPr marL="180975" indent="-180975">
              <a:tabLst>
                <a:tab pos="266700" algn="l"/>
              </a:tabLst>
            </a:pPr>
            <a:r>
              <a:rPr lang="hu-HU" sz="1600" dirty="0" smtClean="0">
                <a:solidFill>
                  <a:srgbClr val="002060"/>
                </a:solidFill>
                <a:cs typeface="Arial"/>
              </a:rPr>
              <a:t>‒ </a:t>
            </a:r>
            <a:r>
              <a:rPr lang="hu-HU" sz="1600" dirty="0" smtClean="0">
                <a:solidFill>
                  <a:srgbClr val="002060"/>
                </a:solidFill>
              </a:rPr>
              <a:t>kifogást </a:t>
            </a:r>
            <a:r>
              <a:rPr lang="hu-HU" sz="1600" dirty="0" smtClean="0">
                <a:solidFill>
                  <a:srgbClr val="002060"/>
                </a:solidFill>
              </a:rPr>
              <a:t>emelő véleményét indokolással támasztja alá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  <a:r>
              <a:rPr lang="hu-HU" sz="1600" dirty="0" smtClean="0"/>
              <a:t/>
            </a:r>
            <a:br>
              <a:rPr lang="hu-HU" sz="1600" dirty="0" smtClean="0"/>
            </a:br>
            <a:r>
              <a:rPr lang="hu-HU" sz="1600" dirty="0" smtClean="0"/>
              <a:t> 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	</a:t>
            </a: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7" name="Egyenes összekötő 6"/>
          <p:cNvCxnSpPr/>
          <p:nvPr/>
        </p:nvCxnSpPr>
        <p:spPr>
          <a:xfrm rot="10800000" flipH="1" flipV="1">
            <a:off x="571472" y="3571876"/>
            <a:ext cx="4572032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PARTNERSÉGI EGYEZTETÉS – E-TÉR PARTNERSÉG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00034" y="1857364"/>
            <a:ext cx="8286808" cy="4714908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algn="just"/>
            <a:r>
              <a:rPr lang="hu-HU" sz="1600" b="1" dirty="0" smtClean="0">
                <a:solidFill>
                  <a:srgbClr val="002060"/>
                </a:solidFill>
                <a:cs typeface="Arial"/>
              </a:rPr>
              <a:t>2. Lakossági fórum 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[</a:t>
            </a:r>
            <a:r>
              <a:rPr lang="hu-HU" sz="1600" dirty="0" smtClean="0">
                <a:solidFill>
                  <a:srgbClr val="002060"/>
                </a:solidFill>
              </a:rPr>
              <a:t>Eljr.419</a:t>
            </a:r>
            <a:r>
              <a:rPr lang="hu-HU" sz="1600" dirty="0" smtClean="0">
                <a:solidFill>
                  <a:srgbClr val="002060"/>
                </a:solidFill>
              </a:rPr>
              <a:t>. 65. </a:t>
            </a:r>
            <a:r>
              <a:rPr lang="hu-HU" sz="1600" dirty="0" smtClean="0">
                <a:solidFill>
                  <a:srgbClr val="002060"/>
                </a:solidFill>
              </a:rPr>
              <a:t>§, 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hatályos 2023. január 27.]</a:t>
            </a:r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partner véleményének megismerése céljából 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‒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véleményezési szakasz E-TÉR felületen történő kezdeményezésével egyidejűleg, 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az</a:t>
            </a:r>
            <a:r>
              <a:rPr lang="hu-HU" sz="1600" dirty="0" smtClean="0">
                <a:solidFill>
                  <a:srgbClr val="002060"/>
                </a:solidFill>
              </a:rPr>
              <a:t> E-TÉR </a:t>
            </a:r>
            <a:r>
              <a:rPr lang="hu-HU" sz="1600" dirty="0" smtClean="0">
                <a:solidFill>
                  <a:srgbClr val="002060"/>
                </a:solidFill>
              </a:rPr>
              <a:t>felületen </a:t>
            </a:r>
            <a:r>
              <a:rPr lang="hu-HU" sz="1600" dirty="0" smtClean="0">
                <a:solidFill>
                  <a:srgbClr val="002060"/>
                </a:solidFill>
              </a:rPr>
              <a:t>kívül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‒ </a:t>
            </a:r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b="1" dirty="0" smtClean="0">
                <a:solidFill>
                  <a:srgbClr val="002060"/>
                </a:solidFill>
              </a:rPr>
              <a:t>az </a:t>
            </a:r>
            <a:r>
              <a:rPr lang="hu-HU" sz="1600" b="1" dirty="0" smtClean="0">
                <a:solidFill>
                  <a:srgbClr val="002060"/>
                </a:solidFill>
              </a:rPr>
              <a:t>önkormányzat polgármestere lakossági fórumot hív össze</a:t>
            </a:r>
            <a:r>
              <a:rPr lang="hu-HU" sz="1600" dirty="0" smtClean="0">
                <a:solidFill>
                  <a:srgbClr val="002060"/>
                </a:solidFill>
              </a:rPr>
              <a:t>, amelynek meghívóját az önkormányzat </a:t>
            </a:r>
            <a:r>
              <a:rPr lang="hu-HU" sz="1600" b="1" dirty="0" smtClean="0">
                <a:solidFill>
                  <a:srgbClr val="002060"/>
                </a:solidFill>
              </a:rPr>
              <a:t>honlapján és a közterületi hirdetőfelületen közzéteszi</a:t>
            </a:r>
            <a:r>
              <a:rPr lang="hu-HU" sz="1600" dirty="0" smtClean="0">
                <a:solidFill>
                  <a:srgbClr val="002060"/>
                </a:solidFill>
              </a:rPr>
              <a:t>, egyúttal g</a:t>
            </a:r>
            <a:r>
              <a:rPr lang="hu-HU" sz="1600" b="1" dirty="0" smtClean="0">
                <a:solidFill>
                  <a:srgbClr val="002060"/>
                </a:solidFill>
              </a:rPr>
              <a:t>ondoskodik arról, hogy az elkészült tervdokumentáció </a:t>
            </a:r>
            <a:r>
              <a:rPr lang="hu-HU" sz="1600" dirty="0" smtClean="0">
                <a:solidFill>
                  <a:srgbClr val="002060"/>
                </a:solidFill>
              </a:rPr>
              <a:t>az önkormányzati hivatalban </a:t>
            </a:r>
            <a:r>
              <a:rPr lang="hu-HU" sz="1600" b="1" dirty="0" smtClean="0">
                <a:solidFill>
                  <a:srgbClr val="002060"/>
                </a:solidFill>
              </a:rPr>
              <a:t>megtekintető legyen</a:t>
            </a:r>
            <a:r>
              <a:rPr lang="hu-HU" sz="1600" dirty="0" smtClean="0">
                <a:solidFill>
                  <a:srgbClr val="002060"/>
                </a:solidFill>
              </a:rPr>
              <a:t>. A lakossági fórum meghívóját annak időpontja előtt legalább 5 nappal közzé kell tenni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b="1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lakossági fórumon </a:t>
            </a:r>
          </a:p>
          <a:p>
            <a:pPr algn="just"/>
            <a:r>
              <a:rPr lang="hu-HU" sz="1600" dirty="0" smtClean="0">
                <a:solidFill>
                  <a:srgbClr val="002060"/>
                </a:solidFill>
                <a:cs typeface="Arial"/>
              </a:rPr>
              <a:t>‒ </a:t>
            </a:r>
            <a:r>
              <a:rPr lang="hu-HU" sz="1600" b="1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polgármester és a tervező</a:t>
            </a:r>
            <a:r>
              <a:rPr lang="hu-HU" sz="1600" dirty="0" smtClean="0">
                <a:solidFill>
                  <a:srgbClr val="002060"/>
                </a:solidFill>
              </a:rPr>
              <a:t> ismerteti a településterv, a kézikönyv és a településképi rendelet tervezetének tartalmát, a lényeges változásokat, és lehetőséget biztosít a megjelent partnereknek észrevételeik és javaslataik elmondására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r>
              <a:rPr lang="hu-HU" sz="1600" dirty="0" smtClean="0">
                <a:solidFill>
                  <a:srgbClr val="002060"/>
                </a:solidFill>
                <a:cs typeface="Arial"/>
              </a:rPr>
              <a:t>‒ </a:t>
            </a:r>
            <a:r>
              <a:rPr lang="hu-HU" sz="1600" b="1" dirty="0" smtClean="0">
                <a:solidFill>
                  <a:srgbClr val="002060"/>
                </a:solidFill>
                <a:cs typeface="Arial"/>
              </a:rPr>
              <a:t>a</a:t>
            </a:r>
            <a:r>
              <a:rPr lang="hu-HU" sz="1600" b="1" dirty="0" smtClean="0">
                <a:solidFill>
                  <a:srgbClr val="002060"/>
                </a:solidFill>
              </a:rPr>
              <a:t> </a:t>
            </a:r>
            <a:r>
              <a:rPr lang="hu-HU" sz="1600" b="1" dirty="0" smtClean="0">
                <a:solidFill>
                  <a:srgbClr val="002060"/>
                </a:solidFill>
              </a:rPr>
              <a:t>partner </a:t>
            </a:r>
            <a:r>
              <a:rPr lang="hu-HU" sz="1600" dirty="0" smtClean="0">
                <a:solidFill>
                  <a:srgbClr val="002060"/>
                </a:solidFill>
              </a:rPr>
              <a:t>az észrevételét és </a:t>
            </a:r>
            <a:r>
              <a:rPr lang="hu-HU" sz="1600" dirty="0" smtClean="0">
                <a:solidFill>
                  <a:srgbClr val="002060"/>
                </a:solidFill>
              </a:rPr>
              <a:t>javaslatát</a:t>
            </a:r>
          </a:p>
          <a:p>
            <a:pPr marL="358775" indent="-266700" algn="just"/>
            <a:r>
              <a:rPr lang="hu-HU" sz="1600" dirty="0" smtClean="0">
                <a:solidFill>
                  <a:srgbClr val="002060"/>
                </a:solidFill>
              </a:rPr>
              <a:t> a) </a:t>
            </a:r>
            <a:r>
              <a:rPr lang="hu-HU" sz="1600" dirty="0" err="1" smtClean="0">
                <a:solidFill>
                  <a:srgbClr val="002060"/>
                </a:solidFill>
              </a:rPr>
              <a:t>a</a:t>
            </a:r>
            <a:r>
              <a:rPr lang="hu-HU" sz="1600" dirty="0" smtClean="0">
                <a:solidFill>
                  <a:srgbClr val="002060"/>
                </a:solidFill>
              </a:rPr>
              <a:t> lakossági </a:t>
            </a:r>
            <a:r>
              <a:rPr lang="hu-HU" sz="1600" dirty="0" smtClean="0">
                <a:solidFill>
                  <a:srgbClr val="002060"/>
                </a:solidFill>
              </a:rPr>
              <a:t>fórumon </a:t>
            </a:r>
            <a:r>
              <a:rPr lang="hu-HU" sz="1600" b="1" dirty="0" smtClean="0">
                <a:solidFill>
                  <a:srgbClr val="002060"/>
                </a:solidFill>
              </a:rPr>
              <a:t>szóban adja elő</a:t>
            </a:r>
            <a:r>
              <a:rPr lang="hu-HU" sz="1600" dirty="0" smtClean="0">
                <a:solidFill>
                  <a:srgbClr val="002060"/>
                </a:solidFill>
              </a:rPr>
              <a:t>, amelyet a lakossági fórumról készült jegyzőkönyvbe foglalnak, és az észrevételt, javaslatot az önkormányzat feltölti az E-TÉR felületre</a:t>
            </a:r>
            <a:r>
              <a:rPr lang="hu-HU" sz="1600" dirty="0" smtClean="0">
                <a:solidFill>
                  <a:srgbClr val="002060"/>
                </a:solidFill>
              </a:rPr>
              <a:t>,</a:t>
            </a:r>
          </a:p>
          <a:p>
            <a:pPr marL="358775" indent="-266700" algn="just"/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i="1" dirty="0" smtClean="0">
                <a:solidFill>
                  <a:srgbClr val="002060"/>
                </a:solidFill>
              </a:rPr>
              <a:t>b</a:t>
            </a:r>
            <a:r>
              <a:rPr lang="hu-HU" sz="1600" i="1" dirty="0" smtClean="0">
                <a:solidFill>
                  <a:srgbClr val="002060"/>
                </a:solidFill>
              </a:rPr>
              <a:t>) </a:t>
            </a:r>
            <a:r>
              <a:rPr lang="hu-HU" sz="1600" b="1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lakossági </a:t>
            </a:r>
            <a:r>
              <a:rPr lang="hu-HU" sz="1600" b="1" dirty="0" smtClean="0">
                <a:solidFill>
                  <a:srgbClr val="002060"/>
                </a:solidFill>
              </a:rPr>
              <a:t>fórumot követő 5 napon belül írásban teszi meg</a:t>
            </a:r>
            <a:r>
              <a:rPr lang="hu-HU" sz="1600" dirty="0" smtClean="0">
                <a:solidFill>
                  <a:srgbClr val="002060"/>
                </a:solidFill>
              </a:rPr>
              <a:t>, amelyet a lakossági fórumról készült jegyzőkönyvhöz csatolnak, és az észrevételt, javaslatot az önkormányzat feltölti az E-TÉR felületre, </a:t>
            </a:r>
            <a:r>
              <a:rPr lang="hu-HU" sz="1600" dirty="0" smtClean="0">
                <a:solidFill>
                  <a:srgbClr val="002060"/>
                </a:solidFill>
              </a:rPr>
              <a:t>vagy</a:t>
            </a:r>
          </a:p>
          <a:p>
            <a:pPr marL="358775" indent="-266700" algn="just"/>
            <a:r>
              <a:rPr lang="hu-HU" sz="1600" i="1" dirty="0" smtClean="0">
                <a:solidFill>
                  <a:srgbClr val="002060"/>
                </a:solidFill>
              </a:rPr>
              <a:t> </a:t>
            </a:r>
            <a:r>
              <a:rPr lang="hu-HU" sz="1600" i="1" dirty="0" smtClean="0">
                <a:solidFill>
                  <a:srgbClr val="002060"/>
                </a:solidFill>
              </a:rPr>
              <a:t>c</a:t>
            </a:r>
            <a:r>
              <a:rPr lang="hu-HU" sz="1600" i="1" dirty="0" smtClean="0">
                <a:solidFill>
                  <a:srgbClr val="002060"/>
                </a:solidFill>
              </a:rPr>
              <a:t>) </a:t>
            </a:r>
            <a:r>
              <a:rPr lang="hu-HU" sz="1600" b="1" dirty="0" smtClean="0">
                <a:solidFill>
                  <a:srgbClr val="002060"/>
                </a:solidFill>
              </a:rPr>
              <a:t>közvetlenül az E-TÉR felületre tölti fel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pPr algn="just"/>
            <a:endParaRPr lang="hu-HU" sz="1600" dirty="0" smtClean="0">
              <a:solidFill>
                <a:srgbClr val="002060"/>
              </a:solidFill>
            </a:endParaRPr>
          </a:p>
        </p:txBody>
      </p:sp>
      <p:cxnSp>
        <p:nvCxnSpPr>
          <p:cNvPr id="7" name="Egyenes összekötő 6"/>
          <p:cNvCxnSpPr/>
          <p:nvPr/>
        </p:nvCxnSpPr>
        <p:spPr>
          <a:xfrm rot="10800000" flipH="1" flipV="1">
            <a:off x="571472" y="4000504"/>
            <a:ext cx="4572032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PARTNERSÉGI EGYEZTETÉS – E-TÉR PARTNERSÉG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00034" y="1928802"/>
            <a:ext cx="8286808" cy="4714908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algn="just"/>
            <a:r>
              <a:rPr lang="hu-HU" sz="1600" b="1" dirty="0" smtClean="0">
                <a:solidFill>
                  <a:srgbClr val="002060"/>
                </a:solidFill>
                <a:cs typeface="Arial"/>
              </a:rPr>
              <a:t>2. Lakossági fórum 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[</a:t>
            </a:r>
            <a:r>
              <a:rPr lang="hu-HU" sz="1600" dirty="0" smtClean="0">
                <a:solidFill>
                  <a:srgbClr val="002060"/>
                </a:solidFill>
              </a:rPr>
              <a:t>Eljr.419</a:t>
            </a:r>
            <a:r>
              <a:rPr lang="hu-HU" sz="1600" dirty="0" smtClean="0">
                <a:solidFill>
                  <a:srgbClr val="002060"/>
                </a:solidFill>
              </a:rPr>
              <a:t>. 65. </a:t>
            </a:r>
            <a:r>
              <a:rPr lang="hu-HU" sz="1600" dirty="0" smtClean="0">
                <a:solidFill>
                  <a:srgbClr val="002060"/>
                </a:solidFill>
              </a:rPr>
              <a:t>§, 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hatályos 2023. január 27.]</a:t>
            </a:r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Az E-TÉR partnerség szerinti lakossági </a:t>
            </a:r>
            <a:r>
              <a:rPr lang="hu-HU" sz="1600" dirty="0" smtClean="0">
                <a:solidFill>
                  <a:srgbClr val="002060"/>
                </a:solidFill>
              </a:rPr>
              <a:t>fórumot és a lakossági fórum helyett összehívott </a:t>
            </a:r>
            <a:r>
              <a:rPr lang="hu-HU" sz="1600" dirty="0" smtClean="0">
                <a:solidFill>
                  <a:srgbClr val="002060"/>
                </a:solidFill>
              </a:rPr>
              <a:t>helyi </a:t>
            </a:r>
            <a:r>
              <a:rPr lang="hu-HU" sz="1600" dirty="0" smtClean="0">
                <a:solidFill>
                  <a:srgbClr val="002060"/>
                </a:solidFill>
              </a:rPr>
              <a:t>partnerségi </a:t>
            </a:r>
            <a:r>
              <a:rPr lang="hu-HU" sz="1600" dirty="0" smtClean="0">
                <a:solidFill>
                  <a:srgbClr val="002060"/>
                </a:solidFill>
              </a:rPr>
              <a:t>egyeztetést </a:t>
            </a:r>
            <a:r>
              <a:rPr lang="hu-HU" sz="1600" b="1" dirty="0" smtClean="0">
                <a:solidFill>
                  <a:srgbClr val="002060"/>
                </a:solidFill>
              </a:rPr>
              <a:t>úgy kell megtartani</a:t>
            </a:r>
            <a:r>
              <a:rPr lang="hu-HU" sz="1600" dirty="0" smtClean="0">
                <a:solidFill>
                  <a:srgbClr val="002060"/>
                </a:solidFill>
              </a:rPr>
              <a:t>, </a:t>
            </a:r>
            <a:r>
              <a:rPr lang="hu-HU" sz="1600" dirty="0" smtClean="0">
                <a:solidFill>
                  <a:srgbClr val="002060"/>
                </a:solidFill>
              </a:rPr>
              <a:t>hogy </a:t>
            </a:r>
            <a:r>
              <a:rPr lang="hu-HU" sz="1600" b="1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véleményezési szakasz szerinti </a:t>
            </a:r>
            <a:r>
              <a:rPr lang="hu-HU" sz="1600" b="1" dirty="0" smtClean="0">
                <a:solidFill>
                  <a:srgbClr val="002060"/>
                </a:solidFill>
              </a:rPr>
              <a:t>határidőn belül </a:t>
            </a:r>
            <a:r>
              <a:rPr lang="hu-HU" sz="1600" b="1" dirty="0" smtClean="0">
                <a:solidFill>
                  <a:srgbClr val="002060"/>
                </a:solidFill>
              </a:rPr>
              <a:t>(30, 15 nap) az </a:t>
            </a:r>
            <a:r>
              <a:rPr lang="hu-HU" sz="1600" b="1" dirty="0" smtClean="0">
                <a:solidFill>
                  <a:srgbClr val="002060"/>
                </a:solidFill>
              </a:rPr>
              <a:t>észrevételeket és javaslatokat fel lehessen tölteni az E-TÉR felületre</a:t>
            </a:r>
            <a:r>
              <a:rPr lang="hu-HU" sz="1600" dirty="0" smtClean="0">
                <a:solidFill>
                  <a:srgbClr val="002060"/>
                </a:solidFill>
              </a:rPr>
              <a:t>. Azt a partnert, akinek a véleménye határidőn belül az E-TÉR felületre nem kerül feltöltésre, </a:t>
            </a:r>
            <a:r>
              <a:rPr lang="hu-HU" sz="1600" b="1" dirty="0" smtClean="0">
                <a:solidFill>
                  <a:srgbClr val="002060"/>
                </a:solidFill>
              </a:rPr>
              <a:t>kifogást nem emelő véleményezőnek kell tekinteni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cxnSp>
        <p:nvCxnSpPr>
          <p:cNvPr id="7" name="Egyenes összekötő 6"/>
          <p:cNvCxnSpPr/>
          <p:nvPr/>
        </p:nvCxnSpPr>
        <p:spPr>
          <a:xfrm rot="10800000" flipH="1" flipV="1">
            <a:off x="571472" y="3786190"/>
            <a:ext cx="4572032" cy="35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églalap 7"/>
          <p:cNvSpPr/>
          <p:nvPr/>
        </p:nvSpPr>
        <p:spPr>
          <a:xfrm>
            <a:off x="500034" y="3929066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Vélemény eltérés </a:t>
            </a:r>
            <a:r>
              <a:rPr lang="hu-HU" sz="1600" dirty="0" smtClean="0">
                <a:solidFill>
                  <a:srgbClr val="002060"/>
                </a:solidFill>
              </a:rPr>
              <a:t>esetén a polgármester az </a:t>
            </a:r>
            <a:r>
              <a:rPr lang="hu-HU" sz="1600" dirty="0" err="1" smtClean="0">
                <a:solidFill>
                  <a:srgbClr val="002060"/>
                </a:solidFill>
              </a:rPr>
              <a:t>E-TÉR-en</a:t>
            </a:r>
            <a:r>
              <a:rPr lang="hu-HU" sz="1600" dirty="0" smtClean="0">
                <a:solidFill>
                  <a:srgbClr val="002060"/>
                </a:solidFill>
              </a:rPr>
              <a:t> keresztül a </a:t>
            </a:r>
            <a:r>
              <a:rPr lang="hu-HU" sz="1600" b="1" dirty="0" smtClean="0">
                <a:solidFill>
                  <a:srgbClr val="002060"/>
                </a:solidFill>
              </a:rPr>
              <a:t>8 </a:t>
            </a:r>
            <a:r>
              <a:rPr lang="hu-HU" sz="1600" b="1" dirty="0" smtClean="0">
                <a:solidFill>
                  <a:srgbClr val="002060"/>
                </a:solidFill>
              </a:rPr>
              <a:t>napon belül egyeztetést </a:t>
            </a:r>
            <a:r>
              <a:rPr lang="hu-HU" sz="1600" b="1" dirty="0" smtClean="0">
                <a:solidFill>
                  <a:srgbClr val="002060"/>
                </a:solidFill>
              </a:rPr>
              <a:t>kezdeményezhet</a:t>
            </a:r>
            <a:r>
              <a:rPr lang="hu-HU" sz="1600" dirty="0" smtClean="0">
                <a:solidFill>
                  <a:srgbClr val="002060"/>
                </a:solidFill>
              </a:rPr>
              <a:t>. A polgármester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kezdeményezéstől </a:t>
            </a:r>
            <a:r>
              <a:rPr lang="hu-HU" sz="1600" dirty="0" smtClean="0">
                <a:solidFill>
                  <a:srgbClr val="002060"/>
                </a:solidFill>
              </a:rPr>
              <a:t>számított legalább 5, legfeljebb 10 napon belüli időpontra biztosít egyeztetési lehetőséget.</a:t>
            </a:r>
            <a:r>
              <a:rPr lang="hu-HU" sz="1600" dirty="0" smtClean="0">
                <a:solidFill>
                  <a:srgbClr val="002060"/>
                </a:solidFill>
              </a:rPr>
              <a:t> Az egyeztetésről a </a:t>
            </a:r>
            <a:r>
              <a:rPr lang="hu-HU" sz="1600" dirty="0" smtClean="0">
                <a:solidFill>
                  <a:srgbClr val="002060"/>
                </a:solidFill>
              </a:rPr>
              <a:t>partner esetében </a:t>
            </a:r>
            <a:r>
              <a:rPr lang="hu-HU" sz="1600" b="1" dirty="0" smtClean="0">
                <a:solidFill>
                  <a:srgbClr val="002060"/>
                </a:solidFill>
              </a:rPr>
              <a:t>emlékeztetőt </a:t>
            </a:r>
            <a:r>
              <a:rPr lang="hu-HU" sz="1600" dirty="0" smtClean="0">
                <a:solidFill>
                  <a:srgbClr val="002060"/>
                </a:solidFill>
              </a:rPr>
              <a:t>kell készíteni, amely az </a:t>
            </a:r>
            <a:r>
              <a:rPr lang="hu-HU" sz="1600" dirty="0" smtClean="0">
                <a:solidFill>
                  <a:srgbClr val="002060"/>
                </a:solidFill>
              </a:rPr>
              <a:t>adott véleményhez csatolt dokumentumként kerül feltöltésre, </a:t>
            </a:r>
            <a:r>
              <a:rPr lang="hu-HU" sz="1600" dirty="0" smtClean="0">
                <a:solidFill>
                  <a:srgbClr val="002060"/>
                </a:solidFill>
              </a:rPr>
              <a:t>és </a:t>
            </a:r>
            <a:r>
              <a:rPr lang="hu-HU" sz="1600" dirty="0" smtClean="0">
                <a:solidFill>
                  <a:srgbClr val="002060"/>
                </a:solidFill>
              </a:rPr>
              <a:t>tájékoztatásul az önkormányzat a honlapján is </a:t>
            </a:r>
            <a:r>
              <a:rPr lang="hu-HU" sz="1600" dirty="0" smtClean="0">
                <a:solidFill>
                  <a:srgbClr val="002060"/>
                </a:solidFill>
              </a:rPr>
              <a:t>meg kell jeleníteni. </a:t>
            </a:r>
            <a:r>
              <a:rPr lang="hu-HU" sz="1600" dirty="0" smtClean="0">
                <a:solidFill>
                  <a:srgbClr val="002060"/>
                </a:solidFill>
                <a:cs typeface="Arial"/>
              </a:rPr>
              <a:t>[</a:t>
            </a:r>
            <a:r>
              <a:rPr lang="hu-HU" sz="1600" dirty="0" smtClean="0">
                <a:solidFill>
                  <a:srgbClr val="002060"/>
                </a:solidFill>
              </a:rPr>
              <a:t>Eljr.419. </a:t>
            </a:r>
            <a:r>
              <a:rPr lang="hu-HU" sz="1600" dirty="0" smtClean="0">
                <a:solidFill>
                  <a:srgbClr val="002060"/>
                </a:solidFill>
              </a:rPr>
              <a:t>66. § (4)-(6)]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PARTNERSÉGI EGYEZTETÉS – E-TÉR PARTNERSÉG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00034" y="1928802"/>
            <a:ext cx="8286808" cy="4714908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algn="just"/>
            <a:r>
              <a:rPr lang="hu-HU" sz="1600" b="1" dirty="0" smtClean="0">
                <a:solidFill>
                  <a:srgbClr val="002060"/>
                </a:solidFill>
                <a:cs typeface="Arial"/>
              </a:rPr>
              <a:t>3. DÖNTÉS </a:t>
            </a: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71472" y="2285992"/>
            <a:ext cx="81439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véleményezést követően </a:t>
            </a:r>
            <a:r>
              <a:rPr lang="hu-HU" sz="1600" b="1" dirty="0" smtClean="0">
                <a:solidFill>
                  <a:srgbClr val="002060"/>
                </a:solidFill>
              </a:rPr>
              <a:t>a beérkezett véleményeket </a:t>
            </a:r>
            <a:r>
              <a:rPr lang="hu-HU" sz="1600" dirty="0" smtClean="0">
                <a:solidFill>
                  <a:srgbClr val="002060"/>
                </a:solidFill>
              </a:rPr>
              <a:t>- egyeztetés esetén az emlékeztetőt és a jegyzőkönyvet - </a:t>
            </a:r>
            <a:r>
              <a:rPr lang="hu-HU" sz="1600" b="1" dirty="0" smtClean="0">
                <a:solidFill>
                  <a:srgbClr val="002060"/>
                </a:solidFill>
              </a:rPr>
              <a:t>ismertetni kell a képviselő-testülettel</a:t>
            </a:r>
            <a:r>
              <a:rPr lang="hu-HU" sz="1600" dirty="0" smtClean="0">
                <a:solidFill>
                  <a:srgbClr val="002060"/>
                </a:solidFill>
              </a:rPr>
              <a:t>, a döntés átruházása esetén a döntésre jogosulttal, </a:t>
            </a:r>
            <a:r>
              <a:rPr lang="hu-HU" sz="1600" b="1" dirty="0" smtClean="0">
                <a:solidFill>
                  <a:srgbClr val="002060"/>
                </a:solidFill>
              </a:rPr>
              <a:t>amelyek elfogadásáról vagy el nem fogadásáról a képviselő-testület</a:t>
            </a:r>
            <a:r>
              <a:rPr lang="hu-HU" sz="1600" dirty="0" smtClean="0">
                <a:solidFill>
                  <a:srgbClr val="002060"/>
                </a:solidFill>
              </a:rPr>
              <a:t>, illetve átruházás esetén a döntésre jogosult dönt. A </a:t>
            </a:r>
            <a:r>
              <a:rPr lang="hu-HU" sz="1600" b="1" dirty="0" smtClean="0">
                <a:solidFill>
                  <a:srgbClr val="002060"/>
                </a:solidFill>
              </a:rPr>
              <a:t>vélemény, észrevétel el nem fogadása esetén a döntést indokolni kell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véleményezés, a vélemények elfogadásának és el nem fogadásának indokolása az E-TÉR felületen történik. </a:t>
            </a:r>
            <a:r>
              <a:rPr lang="hu-HU" sz="1600" dirty="0" smtClean="0">
                <a:solidFill>
                  <a:srgbClr val="002060"/>
                </a:solidFill>
              </a:rPr>
              <a:t>Az önkormányzati főépítész készíti elő.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Az emlékeztetőt</a:t>
            </a:r>
            <a:r>
              <a:rPr lang="hu-HU" sz="1600" dirty="0" smtClean="0">
                <a:solidFill>
                  <a:srgbClr val="002060"/>
                </a:solidFill>
              </a:rPr>
              <a:t>, jegyzőkönyvet és a döntést az </a:t>
            </a:r>
            <a:r>
              <a:rPr lang="hu-HU" sz="1600" dirty="0" err="1" smtClean="0">
                <a:solidFill>
                  <a:srgbClr val="002060"/>
                </a:solidFill>
              </a:rPr>
              <a:t>E-TÉR-be</a:t>
            </a:r>
            <a:r>
              <a:rPr lang="hu-HU" sz="1600" dirty="0" smtClean="0">
                <a:solidFill>
                  <a:srgbClr val="002060"/>
                </a:solidFill>
              </a:rPr>
              <a:t> fel kell tölteni, amelynek megtörténtével </a:t>
            </a:r>
            <a:r>
              <a:rPr lang="hu-HU" sz="1600" b="1" dirty="0" smtClean="0">
                <a:solidFill>
                  <a:srgbClr val="002060"/>
                </a:solidFill>
              </a:rPr>
              <a:t>zárul az egyeztetés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  <a:endParaRPr lang="hu-HU" sz="16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PARTNERSÉGI EGYEZTETÉS – E-TÉR PARTNERSÉG</a:t>
            </a:r>
            <a:endParaRPr kumimoji="0" lang="hu-HU" b="0" i="0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Arial" pitchFamily="2"/>
            </a:endParaRPr>
          </a:p>
        </p:txBody>
      </p:sp>
      <p:sp>
        <p:nvSpPr>
          <p:cNvPr id="5" name="Text Placeholder 1"/>
          <p:cNvSpPr txBox="1">
            <a:spLocks/>
          </p:cNvSpPr>
          <p:nvPr/>
        </p:nvSpPr>
        <p:spPr>
          <a:xfrm>
            <a:off x="500034" y="1928802"/>
            <a:ext cx="8286808" cy="4714908"/>
          </a:xfrm>
          <a:prstGeom prst="rect">
            <a:avLst/>
          </a:prstGeom>
          <a:noFill/>
        </p:spPr>
        <p:txBody>
          <a:bodyPr vert="horz" anchor="t">
            <a:noAutofit/>
          </a:bodyPr>
          <a:lstStyle/>
          <a:p>
            <a:pPr algn="just"/>
            <a:r>
              <a:rPr lang="hu-HU" sz="1600" b="1" dirty="0" smtClean="0">
                <a:solidFill>
                  <a:srgbClr val="002060"/>
                </a:solidFill>
                <a:cs typeface="Arial"/>
              </a:rPr>
              <a:t>4. ELTÉRÉSEK EGYSZERŰSÍTETT, VAGY RÖVID ELJÁRÁSBAN</a:t>
            </a:r>
            <a:endParaRPr kumimoji="0" lang="hu-HU" sz="1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571472" y="2285992"/>
            <a:ext cx="814393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Az </a:t>
            </a:r>
            <a:r>
              <a:rPr lang="hu-HU" sz="1600" b="1" dirty="0" smtClean="0">
                <a:solidFill>
                  <a:srgbClr val="002060"/>
                </a:solidFill>
              </a:rPr>
              <a:t>egyszerűsített eljárásban</a:t>
            </a:r>
            <a:r>
              <a:rPr lang="hu-HU" sz="1600" dirty="0" smtClean="0">
                <a:solidFill>
                  <a:srgbClr val="002060"/>
                </a:solidFill>
              </a:rPr>
              <a:t>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véleményezési szakaszban csak a partner ad véleményt, a véleményezési szakasz kezdetétől számított 10 napon </a:t>
            </a:r>
            <a:r>
              <a:rPr lang="hu-HU" sz="1600" dirty="0" smtClean="0">
                <a:solidFill>
                  <a:srgbClr val="002060"/>
                </a:solidFill>
              </a:rPr>
              <a:t>belül. Véleményeltérés </a:t>
            </a:r>
            <a:r>
              <a:rPr lang="hu-HU" sz="1600" dirty="0" smtClean="0">
                <a:solidFill>
                  <a:srgbClr val="002060"/>
                </a:solidFill>
              </a:rPr>
              <a:t>esetén a polgármester 5 napon belül kezdeményezhet </a:t>
            </a:r>
            <a:r>
              <a:rPr lang="hu-HU" sz="1600" dirty="0" smtClean="0">
                <a:solidFill>
                  <a:srgbClr val="002060"/>
                </a:solidFill>
              </a:rPr>
              <a:t>egyeztetést. [Eljr.419.  68. § (2) a), b)]</a:t>
            </a:r>
          </a:p>
          <a:p>
            <a:endParaRPr lang="hu-HU" sz="1600" dirty="0" smtClean="0"/>
          </a:p>
          <a:p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b="1" dirty="0" smtClean="0">
                <a:solidFill>
                  <a:srgbClr val="002060"/>
                </a:solidFill>
              </a:rPr>
              <a:t>rövid eljárásban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véleményezési szakaszban csak a partner ad véleményt </a:t>
            </a:r>
            <a:r>
              <a:rPr lang="hu-HU" sz="1600" b="1" dirty="0" smtClean="0">
                <a:solidFill>
                  <a:srgbClr val="002060"/>
                </a:solidFill>
              </a:rPr>
              <a:t>külön lakossági fórum megtartása nélkül</a:t>
            </a:r>
            <a:r>
              <a:rPr lang="hu-HU" sz="1600" dirty="0" smtClean="0">
                <a:solidFill>
                  <a:srgbClr val="002060"/>
                </a:solidFill>
              </a:rPr>
              <a:t>, </a:t>
            </a:r>
            <a:r>
              <a:rPr lang="hu-HU" sz="1600" dirty="0" smtClean="0">
                <a:solidFill>
                  <a:srgbClr val="002060"/>
                </a:solidFill>
              </a:rPr>
              <a:t>közvetlenül az E-TÉR felületre történő feltöltéssel a </a:t>
            </a:r>
            <a:r>
              <a:rPr lang="hu-HU" sz="1600" dirty="0" smtClean="0">
                <a:solidFill>
                  <a:srgbClr val="002060"/>
                </a:solidFill>
              </a:rPr>
              <a:t>véleményezési szakasz kezdetétől számított 5 napon </a:t>
            </a:r>
            <a:r>
              <a:rPr lang="hu-HU" sz="1600" dirty="0" smtClean="0">
                <a:solidFill>
                  <a:srgbClr val="002060"/>
                </a:solidFill>
              </a:rPr>
              <a:t>belül. Véleményeltérés </a:t>
            </a:r>
            <a:r>
              <a:rPr lang="hu-HU" sz="1600" dirty="0" smtClean="0">
                <a:solidFill>
                  <a:srgbClr val="002060"/>
                </a:solidFill>
              </a:rPr>
              <a:t>esetén a polgármester 5 napon belül kezdeményezhet </a:t>
            </a:r>
            <a:r>
              <a:rPr lang="hu-HU" sz="1600" dirty="0" smtClean="0">
                <a:solidFill>
                  <a:srgbClr val="002060"/>
                </a:solidFill>
              </a:rPr>
              <a:t>egyeztetést. </a:t>
            </a:r>
            <a:r>
              <a:rPr lang="hu-HU" sz="1600" dirty="0" smtClean="0">
                <a:solidFill>
                  <a:srgbClr val="002060"/>
                </a:solidFill>
              </a:rPr>
              <a:t>[Eljr.419.  </a:t>
            </a:r>
            <a:r>
              <a:rPr lang="hu-HU" sz="1600" dirty="0" smtClean="0">
                <a:solidFill>
                  <a:srgbClr val="002060"/>
                </a:solidFill>
              </a:rPr>
              <a:t>69. </a:t>
            </a:r>
            <a:r>
              <a:rPr lang="hu-HU" sz="1600" dirty="0" smtClean="0">
                <a:solidFill>
                  <a:srgbClr val="002060"/>
                </a:solidFill>
              </a:rPr>
              <a:t>§ (2) a), b)]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28596" y="1714488"/>
            <a:ext cx="821537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u="sng" dirty="0" smtClean="0">
                <a:solidFill>
                  <a:srgbClr val="002060"/>
                </a:solidFill>
              </a:rPr>
              <a:t>Általános </a:t>
            </a:r>
            <a:r>
              <a:rPr lang="hu-HU" b="1" u="sng" dirty="0" smtClean="0">
                <a:solidFill>
                  <a:srgbClr val="002060"/>
                </a:solidFill>
              </a:rPr>
              <a:t>egyeztetési eljárás</a:t>
            </a:r>
          </a:p>
          <a:p>
            <a:r>
              <a:rPr lang="hu-HU" b="1" dirty="0" smtClean="0">
                <a:solidFill>
                  <a:srgbClr val="002060"/>
                </a:solidFill>
              </a:rPr>
              <a:t>véleményezési </a:t>
            </a:r>
            <a:r>
              <a:rPr lang="hu-HU" b="1" dirty="0" smtClean="0">
                <a:solidFill>
                  <a:srgbClr val="002060"/>
                </a:solidFill>
              </a:rPr>
              <a:t>szakasz</a:t>
            </a:r>
            <a:r>
              <a:rPr lang="hu-HU" b="1" dirty="0" smtClean="0">
                <a:solidFill>
                  <a:srgbClr val="002060"/>
                </a:solidFill>
              </a:rPr>
              <a:t>: </a:t>
            </a:r>
            <a:r>
              <a:rPr lang="hu-HU" dirty="0" smtClean="0">
                <a:solidFill>
                  <a:srgbClr val="002060"/>
                </a:solidFill>
              </a:rPr>
              <a:t>E-TÉR felületen (30 vagy </a:t>
            </a:r>
            <a:r>
              <a:rPr lang="hu-HU" dirty="0" smtClean="0">
                <a:solidFill>
                  <a:srgbClr val="002060"/>
                </a:solidFill>
              </a:rPr>
              <a:t>15 </a:t>
            </a:r>
            <a:r>
              <a:rPr lang="hu-HU" dirty="0" smtClean="0">
                <a:solidFill>
                  <a:srgbClr val="002060"/>
                </a:solidFill>
              </a:rPr>
              <a:t>nap, egyeztetés </a:t>
            </a:r>
            <a:r>
              <a:rPr lang="hu-HU" dirty="0" smtClean="0">
                <a:solidFill>
                  <a:srgbClr val="002060"/>
                </a:solidFill>
              </a:rPr>
              <a:t>8 </a:t>
            </a:r>
            <a:r>
              <a:rPr lang="hu-HU" dirty="0" smtClean="0">
                <a:solidFill>
                  <a:srgbClr val="002060"/>
                </a:solidFill>
              </a:rPr>
              <a:t>nap)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záró szakasz: </a:t>
            </a:r>
            <a:r>
              <a:rPr lang="hu-HU" dirty="0" smtClean="0">
                <a:solidFill>
                  <a:srgbClr val="002060"/>
                </a:solidFill>
              </a:rPr>
              <a:t>20 </a:t>
            </a:r>
            <a:r>
              <a:rPr lang="hu-HU" dirty="0" smtClean="0">
                <a:solidFill>
                  <a:srgbClr val="002060"/>
                </a:solidFill>
              </a:rPr>
              <a:t>nap (egyeztetés 10 nap, hiánypótlás </a:t>
            </a:r>
            <a:r>
              <a:rPr lang="hu-HU" dirty="0" smtClean="0">
                <a:solidFill>
                  <a:srgbClr val="002060"/>
                </a:solidFill>
              </a:rPr>
              <a:t>10 kiírás + 10 telj.</a:t>
            </a:r>
          </a:p>
          <a:p>
            <a:r>
              <a:rPr lang="hu-HU" dirty="0" smtClean="0">
                <a:solidFill>
                  <a:srgbClr val="002060"/>
                </a:solidFill>
              </a:rPr>
              <a:t>tárgyalás tartható, teljesítéstől/tárgyalástól 10 </a:t>
            </a:r>
            <a:r>
              <a:rPr lang="hu-HU" dirty="0" smtClean="0">
                <a:solidFill>
                  <a:srgbClr val="002060"/>
                </a:solidFill>
              </a:rPr>
              <a:t>nap)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Speciális egyeztetési szabályok</a:t>
            </a:r>
          </a:p>
          <a:p>
            <a:r>
              <a:rPr lang="hu-HU" b="1" u="sng" dirty="0" smtClean="0">
                <a:solidFill>
                  <a:srgbClr val="002060"/>
                </a:solidFill>
              </a:rPr>
              <a:t>Egyszerűsített </a:t>
            </a:r>
            <a:r>
              <a:rPr lang="hu-HU" b="1" u="sng" dirty="0" smtClean="0">
                <a:solidFill>
                  <a:srgbClr val="002060"/>
                </a:solidFill>
              </a:rPr>
              <a:t>eljárás</a:t>
            </a:r>
            <a:r>
              <a:rPr lang="hu-HU" dirty="0" smtClean="0">
                <a:solidFill>
                  <a:srgbClr val="002060"/>
                </a:solidFill>
              </a:rPr>
              <a:t>:</a:t>
            </a:r>
          </a:p>
          <a:p>
            <a:r>
              <a:rPr lang="hu-HU" b="1" dirty="0" smtClean="0">
                <a:solidFill>
                  <a:srgbClr val="002060"/>
                </a:solidFill>
              </a:rPr>
              <a:t>véleményezési szakasz: </a:t>
            </a:r>
            <a:r>
              <a:rPr lang="hu-HU" dirty="0" smtClean="0">
                <a:solidFill>
                  <a:srgbClr val="002060"/>
                </a:solidFill>
              </a:rPr>
              <a:t>csak partner ad véleményt (10 nap + 5 nap)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záró szakasz: </a:t>
            </a:r>
            <a:r>
              <a:rPr lang="hu-HU" dirty="0" smtClean="0">
                <a:solidFill>
                  <a:srgbClr val="002060"/>
                </a:solidFill>
              </a:rPr>
              <a:t>az állami főépítész kötelező egyeztető tárgyalást tart a </a:t>
            </a:r>
            <a:r>
              <a:rPr lang="hu-HU" dirty="0" smtClean="0">
                <a:solidFill>
                  <a:srgbClr val="002060"/>
                </a:solidFill>
              </a:rPr>
              <a:t>véleményező szervek </a:t>
            </a:r>
            <a:r>
              <a:rPr lang="hu-HU" dirty="0" smtClean="0">
                <a:solidFill>
                  <a:srgbClr val="002060"/>
                </a:solidFill>
              </a:rPr>
              <a:t>és érintett önkormányzatok meghívásával (10 nap). </a:t>
            </a:r>
            <a:r>
              <a:rPr lang="hu-HU" dirty="0" err="1" smtClean="0">
                <a:solidFill>
                  <a:srgbClr val="002060"/>
                </a:solidFill>
              </a:rPr>
              <a:t>Záróvélemény</a:t>
            </a:r>
            <a:r>
              <a:rPr lang="hu-HU" dirty="0" smtClean="0">
                <a:solidFill>
                  <a:srgbClr val="002060"/>
                </a:solidFill>
              </a:rPr>
              <a:t> </a:t>
            </a:r>
            <a:r>
              <a:rPr lang="hu-HU" dirty="0" smtClean="0">
                <a:solidFill>
                  <a:srgbClr val="002060"/>
                </a:solidFill>
              </a:rPr>
              <a:t>5 </a:t>
            </a:r>
            <a:r>
              <a:rPr lang="hu-HU" dirty="0" smtClean="0">
                <a:solidFill>
                  <a:srgbClr val="002060"/>
                </a:solidFill>
              </a:rPr>
              <a:t>nap.</a:t>
            </a:r>
            <a:endParaRPr lang="hu-HU" dirty="0" smtClean="0">
              <a:solidFill>
                <a:srgbClr val="002060"/>
              </a:solidFill>
            </a:endParaRPr>
          </a:p>
          <a:p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u="sng" dirty="0" smtClean="0">
                <a:solidFill>
                  <a:srgbClr val="002060"/>
                </a:solidFill>
              </a:rPr>
              <a:t>Rövid </a:t>
            </a:r>
            <a:r>
              <a:rPr lang="hu-HU" b="1" u="sng" dirty="0" smtClean="0">
                <a:solidFill>
                  <a:srgbClr val="002060"/>
                </a:solidFill>
              </a:rPr>
              <a:t>eljárás:</a:t>
            </a:r>
          </a:p>
          <a:p>
            <a:r>
              <a:rPr lang="hu-HU" b="1" dirty="0" smtClean="0">
                <a:solidFill>
                  <a:srgbClr val="002060"/>
                </a:solidFill>
              </a:rPr>
              <a:t>véleményezési szakasz: </a:t>
            </a:r>
            <a:r>
              <a:rPr lang="hu-HU" dirty="0" smtClean="0">
                <a:solidFill>
                  <a:srgbClr val="002060"/>
                </a:solidFill>
              </a:rPr>
              <a:t>csak </a:t>
            </a:r>
            <a:r>
              <a:rPr lang="hu-HU" dirty="0" smtClean="0">
                <a:solidFill>
                  <a:srgbClr val="002060"/>
                </a:solidFill>
              </a:rPr>
              <a:t>partner </a:t>
            </a:r>
            <a:r>
              <a:rPr lang="hu-HU" dirty="0" smtClean="0">
                <a:solidFill>
                  <a:srgbClr val="002060"/>
                </a:solidFill>
              </a:rPr>
              <a:t>(5 </a:t>
            </a:r>
            <a:r>
              <a:rPr lang="hu-HU" dirty="0" smtClean="0">
                <a:solidFill>
                  <a:srgbClr val="002060"/>
                </a:solidFill>
              </a:rPr>
              <a:t>nap + 5 </a:t>
            </a:r>
            <a:r>
              <a:rPr lang="hu-HU" dirty="0" smtClean="0">
                <a:solidFill>
                  <a:srgbClr val="002060"/>
                </a:solidFill>
              </a:rPr>
              <a:t>nap)</a:t>
            </a:r>
            <a:endParaRPr lang="hu-HU" dirty="0" smtClean="0">
              <a:solidFill>
                <a:srgbClr val="002060"/>
              </a:solidFill>
            </a:endParaRPr>
          </a:p>
          <a:p>
            <a:r>
              <a:rPr lang="hu-HU" b="1" dirty="0" smtClean="0">
                <a:solidFill>
                  <a:srgbClr val="002060"/>
                </a:solidFill>
              </a:rPr>
              <a:t>záró </a:t>
            </a:r>
            <a:r>
              <a:rPr lang="hu-HU" b="1" dirty="0" smtClean="0">
                <a:solidFill>
                  <a:srgbClr val="002060"/>
                </a:solidFill>
              </a:rPr>
              <a:t>vélemény: </a:t>
            </a:r>
            <a:r>
              <a:rPr lang="hu-HU" dirty="0" smtClean="0">
                <a:solidFill>
                  <a:srgbClr val="002060"/>
                </a:solidFill>
              </a:rPr>
              <a:t>egyeztető tárgyalást az állami főépítész csak meghatározott esetekben tart (10 nap, egyeztetés </a:t>
            </a:r>
            <a:r>
              <a:rPr lang="hu-HU" dirty="0" smtClean="0">
                <a:solidFill>
                  <a:srgbClr val="002060"/>
                </a:solidFill>
              </a:rPr>
              <a:t>esetén 15 </a:t>
            </a:r>
            <a:r>
              <a:rPr lang="hu-HU" dirty="0" smtClean="0">
                <a:solidFill>
                  <a:srgbClr val="002060"/>
                </a:solidFill>
              </a:rPr>
              <a:t>nap)</a:t>
            </a:r>
            <a:endParaRPr lang="hu-HU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KORÁBBI TERVI KÖRNYEZET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48" name="Straight Connector 1"/>
          <p:cNvSpPr/>
          <p:nvPr/>
        </p:nvSpPr>
        <p:spPr>
          <a:xfrm>
            <a:off x="5061600" y="2394157"/>
            <a:ext cx="0" cy="1960251"/>
          </a:xfrm>
          <a:prstGeom prst="line">
            <a:avLst/>
          </a:prstGeom>
          <a:noFill/>
          <a:ln w="38160">
            <a:solidFill>
              <a:srgbClr val="55308D"/>
            </a:solidFill>
            <a:prstDash val="solid"/>
            <a:tailEnd type="arrow"/>
          </a:ln>
        </p:spPr>
        <p:txBody>
          <a:bodyPr lIns="109080" tIns="64080" rIns="109080" bIns="6408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0" name="Freeform 3"/>
          <p:cNvSpPr/>
          <p:nvPr/>
        </p:nvSpPr>
        <p:spPr>
          <a:xfrm>
            <a:off x="1468800" y="1741380"/>
            <a:ext cx="1797120" cy="15244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 dirty="0">
                <a:ea typeface="Microsoft YaHei" pitchFamily="2"/>
                <a:cs typeface="Arial" pitchFamily="2"/>
              </a:rPr>
              <a:t>TELEPÜLÉS-</a:t>
            </a:r>
            <a:r>
              <a:rPr lang="hu-HU" sz="1600" b="1" dirty="0">
                <a:ea typeface="Microsoft YaHei" pitchFamily="2"/>
                <a:cs typeface="Arial" pitchFamily="2"/>
              </a:rPr>
              <a:t>FEJLESZTÉS</a:t>
            </a:r>
          </a:p>
        </p:txBody>
      </p:sp>
      <p:sp>
        <p:nvSpPr>
          <p:cNvPr id="51" name="Freeform 4"/>
          <p:cNvSpPr/>
          <p:nvPr/>
        </p:nvSpPr>
        <p:spPr>
          <a:xfrm>
            <a:off x="1434241" y="4571361"/>
            <a:ext cx="1795680" cy="15244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TELEPÜLÉS-</a:t>
            </a:r>
            <a:r>
              <a:rPr lang="hu-HU" sz="1600" b="1">
                <a:ea typeface="Microsoft YaHei" pitchFamily="2"/>
                <a:cs typeface="Arial" pitchFamily="2"/>
              </a:rPr>
              <a:t>RENDEZÉS</a:t>
            </a:r>
          </a:p>
        </p:txBody>
      </p:sp>
      <p:sp>
        <p:nvSpPr>
          <p:cNvPr id="52" name="Freeform 5"/>
          <p:cNvSpPr/>
          <p:nvPr/>
        </p:nvSpPr>
        <p:spPr>
          <a:xfrm>
            <a:off x="3591360" y="1524427"/>
            <a:ext cx="2776320" cy="8697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Településfejlesztési koncepció (TFK)</a:t>
            </a:r>
          </a:p>
        </p:txBody>
      </p:sp>
      <p:sp>
        <p:nvSpPr>
          <p:cNvPr id="53" name="Straight Connector 6"/>
          <p:cNvSpPr/>
          <p:nvPr/>
        </p:nvSpPr>
        <p:spPr>
          <a:xfrm flipV="1">
            <a:off x="3265920" y="1958332"/>
            <a:ext cx="325440" cy="43582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4" name="Straight Connector 7"/>
          <p:cNvSpPr/>
          <p:nvPr/>
        </p:nvSpPr>
        <p:spPr>
          <a:xfrm>
            <a:off x="4734720" y="2394157"/>
            <a:ext cx="0" cy="435824"/>
          </a:xfrm>
          <a:prstGeom prst="line">
            <a:avLst/>
          </a:prstGeom>
          <a:noFill/>
          <a:ln w="38160">
            <a:solidFill>
              <a:srgbClr val="55308D"/>
            </a:solidFill>
            <a:prstDash val="solid"/>
            <a:tailEnd type="arrow"/>
          </a:ln>
        </p:spPr>
        <p:txBody>
          <a:bodyPr lIns="109080" tIns="64080" rIns="109080" bIns="6408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5" name="Freeform 8"/>
          <p:cNvSpPr/>
          <p:nvPr/>
        </p:nvSpPr>
        <p:spPr>
          <a:xfrm>
            <a:off x="3591360" y="2829982"/>
            <a:ext cx="2776320" cy="87164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 dirty="0">
                <a:ea typeface="Microsoft YaHei" pitchFamily="2"/>
                <a:cs typeface="Arial" pitchFamily="2"/>
              </a:rPr>
              <a:t>Integrált településfejlesztési stratégia (ITS)</a:t>
            </a:r>
          </a:p>
        </p:txBody>
      </p:sp>
      <p:sp>
        <p:nvSpPr>
          <p:cNvPr id="56" name="Straight Connector 9"/>
          <p:cNvSpPr/>
          <p:nvPr/>
        </p:nvSpPr>
        <p:spPr>
          <a:xfrm>
            <a:off x="2776321" y="3918583"/>
            <a:ext cx="6040800" cy="0"/>
          </a:xfrm>
          <a:prstGeom prst="line">
            <a:avLst/>
          </a:prstGeom>
          <a:noFill/>
          <a:ln w="0" cap="flat">
            <a:solidFill>
              <a:srgbClr val="3465A4"/>
            </a:solidFill>
            <a:custDash>
              <a:ds d="800000" sp="800000"/>
            </a:custDash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7" name="Freeform 10"/>
          <p:cNvSpPr/>
          <p:nvPr/>
        </p:nvSpPr>
        <p:spPr>
          <a:xfrm>
            <a:off x="6857280" y="1524427"/>
            <a:ext cx="1632960" cy="8697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határozat</a:t>
            </a:r>
          </a:p>
        </p:txBody>
      </p:sp>
      <p:sp>
        <p:nvSpPr>
          <p:cNvPr id="58" name="Straight Connector 11"/>
          <p:cNvSpPr/>
          <p:nvPr/>
        </p:nvSpPr>
        <p:spPr>
          <a:xfrm>
            <a:off x="6367680" y="1958331"/>
            <a:ext cx="48960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9" name="Freeform 12"/>
          <p:cNvSpPr/>
          <p:nvPr/>
        </p:nvSpPr>
        <p:spPr>
          <a:xfrm>
            <a:off x="6857280" y="2829982"/>
            <a:ext cx="1632960" cy="87164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határozat</a:t>
            </a:r>
          </a:p>
        </p:txBody>
      </p:sp>
      <p:sp>
        <p:nvSpPr>
          <p:cNvPr id="60" name="Straight Connector 13"/>
          <p:cNvSpPr/>
          <p:nvPr/>
        </p:nvSpPr>
        <p:spPr>
          <a:xfrm>
            <a:off x="6367680" y="3265806"/>
            <a:ext cx="48960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1" name="Freeform 14"/>
          <p:cNvSpPr/>
          <p:nvPr/>
        </p:nvSpPr>
        <p:spPr>
          <a:xfrm>
            <a:off x="3591360" y="4354408"/>
            <a:ext cx="2776320" cy="8697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Településszerkezeti terv (leírás és terv)</a:t>
            </a:r>
          </a:p>
        </p:txBody>
      </p:sp>
      <p:sp>
        <p:nvSpPr>
          <p:cNvPr id="62" name="Freeform 15"/>
          <p:cNvSpPr/>
          <p:nvPr/>
        </p:nvSpPr>
        <p:spPr>
          <a:xfrm>
            <a:off x="3591360" y="5659963"/>
            <a:ext cx="2776320" cy="87164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Helyi építési szabályzat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(és szabályozási terv)</a:t>
            </a:r>
          </a:p>
        </p:txBody>
      </p:sp>
      <p:sp>
        <p:nvSpPr>
          <p:cNvPr id="63" name="Straight Connector 16"/>
          <p:cNvSpPr/>
          <p:nvPr/>
        </p:nvSpPr>
        <p:spPr>
          <a:xfrm flipV="1">
            <a:off x="3229920" y="4788313"/>
            <a:ext cx="361440" cy="43582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4" name="Freeform 17"/>
          <p:cNvSpPr/>
          <p:nvPr/>
        </p:nvSpPr>
        <p:spPr>
          <a:xfrm>
            <a:off x="6857280" y="4354408"/>
            <a:ext cx="1632960" cy="8697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határozat</a:t>
            </a:r>
          </a:p>
        </p:txBody>
      </p:sp>
      <p:sp>
        <p:nvSpPr>
          <p:cNvPr id="65" name="Straight Connector 18"/>
          <p:cNvSpPr/>
          <p:nvPr/>
        </p:nvSpPr>
        <p:spPr>
          <a:xfrm>
            <a:off x="6367680" y="4788312"/>
            <a:ext cx="48960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6" name="Freeform 19"/>
          <p:cNvSpPr/>
          <p:nvPr/>
        </p:nvSpPr>
        <p:spPr>
          <a:xfrm>
            <a:off x="6857280" y="5659963"/>
            <a:ext cx="1632960" cy="87164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rendelet</a:t>
            </a:r>
          </a:p>
        </p:txBody>
      </p:sp>
      <p:sp>
        <p:nvSpPr>
          <p:cNvPr id="67" name="Straight Connector 20"/>
          <p:cNvSpPr/>
          <p:nvPr/>
        </p:nvSpPr>
        <p:spPr>
          <a:xfrm>
            <a:off x="6367680" y="6095787"/>
            <a:ext cx="48960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8" name="Straight Connector 21"/>
          <p:cNvSpPr/>
          <p:nvPr/>
        </p:nvSpPr>
        <p:spPr>
          <a:xfrm>
            <a:off x="3229920" y="5659963"/>
            <a:ext cx="361440" cy="43582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9" name="Straight Connector 22"/>
          <p:cNvSpPr/>
          <p:nvPr/>
        </p:nvSpPr>
        <p:spPr>
          <a:xfrm>
            <a:off x="3265920" y="2829982"/>
            <a:ext cx="325440" cy="43582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70" name="Straight Connector 23"/>
          <p:cNvSpPr/>
          <p:nvPr/>
        </p:nvSpPr>
        <p:spPr>
          <a:xfrm>
            <a:off x="5061600" y="5224138"/>
            <a:ext cx="0" cy="435824"/>
          </a:xfrm>
          <a:prstGeom prst="line">
            <a:avLst/>
          </a:prstGeom>
          <a:noFill/>
          <a:ln w="38160">
            <a:solidFill>
              <a:srgbClr val="55308D"/>
            </a:solidFill>
            <a:prstDash val="solid"/>
            <a:tailEnd type="arrow"/>
          </a:ln>
        </p:spPr>
        <p:txBody>
          <a:bodyPr lIns="109080" tIns="64080" rIns="109080" bIns="6408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28596" y="1428736"/>
            <a:ext cx="821537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VÁLTOZÁS!</a:t>
            </a:r>
          </a:p>
          <a:p>
            <a:endParaRPr lang="hu-HU" sz="1400" i="1" u="sng" dirty="0" smtClean="0">
              <a:solidFill>
                <a:srgbClr val="002060"/>
              </a:solidFill>
            </a:endParaRPr>
          </a:p>
          <a:p>
            <a:r>
              <a:rPr lang="hu-HU" sz="1400" i="1" dirty="0" smtClean="0">
                <a:solidFill>
                  <a:srgbClr val="002060"/>
                </a:solidFill>
              </a:rPr>
              <a:t>10/2023. (I. 19.) Korm. rendelet a településtervek tartalmáról, elkészítésének és elfogadásának rendjéről, valamint egyes településrendezési sajátos jogintézményekről szóló 419/2021. (VII. 15.) Korm. rendelet módosításáról</a:t>
            </a:r>
          </a:p>
          <a:p>
            <a:endParaRPr lang="hu-HU" sz="1600" i="1" dirty="0" smtClean="0">
              <a:solidFill>
                <a:srgbClr val="002060"/>
              </a:solidFill>
            </a:endParaRPr>
          </a:p>
          <a:p>
            <a:r>
              <a:rPr lang="hu-HU" sz="1600" dirty="0" smtClean="0">
                <a:solidFill>
                  <a:srgbClr val="002060"/>
                </a:solidFill>
              </a:rPr>
              <a:t>Egy </a:t>
            </a:r>
            <a:r>
              <a:rPr lang="hu-HU" sz="1600" dirty="0" smtClean="0">
                <a:solidFill>
                  <a:srgbClr val="002060"/>
                </a:solidFill>
              </a:rPr>
              <a:t>adott területre csak egy helyi építési szabályzat állapítható meg, amelynek módosítását </a:t>
            </a:r>
            <a:r>
              <a:rPr lang="hu-HU" sz="1600" b="1" dirty="0" smtClean="0">
                <a:solidFill>
                  <a:srgbClr val="002060"/>
                </a:solidFill>
              </a:rPr>
              <a:t>legalább telektömbre kell készíteni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r>
              <a:rPr lang="hu-HU" sz="1600" b="1" dirty="0" smtClean="0">
                <a:solidFill>
                  <a:srgbClr val="002060"/>
                </a:solidFill>
              </a:rPr>
              <a:t>Az egyeztetési eljárás nem minősül hatósági eljárásnak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Az </a:t>
            </a:r>
            <a:r>
              <a:rPr lang="hu-HU" sz="1600" dirty="0" smtClean="0">
                <a:solidFill>
                  <a:srgbClr val="002060"/>
                </a:solidFill>
              </a:rPr>
              <a:t>egyeztetési eljárás típusa szerint általános, egyszerűsített vagy rövid eljárás, kézikönyvnél és a településképi rendeletnél általános vagy rövid eljárás lehet</a:t>
            </a:r>
            <a:r>
              <a:rPr lang="hu-HU" sz="1600" b="1" dirty="0" smtClean="0">
                <a:solidFill>
                  <a:srgbClr val="002060"/>
                </a:solidFill>
              </a:rPr>
              <a:t>. Ugyanazon telektömbre vonatkozóan egyidejűleg egy általános eljárás mellett folyamatban lehet egyszerűsített vagy rövid eljárás is</a:t>
            </a:r>
            <a:r>
              <a:rPr lang="hu-HU" sz="1600" dirty="0" smtClean="0">
                <a:solidFill>
                  <a:srgbClr val="002060"/>
                </a:solidFill>
              </a:rPr>
              <a:t>, azzal, hogy az 59. § (1) bekezdés c) pontja szerinti záró szakaszból egyidejűleg csak egy lehet folyamatban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i="1" dirty="0" smtClean="0"/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endParaRPr lang="hu-HU" b="1" u="sng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28596" y="1357298"/>
            <a:ext cx="82153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VÁLTOZÁS!</a:t>
            </a:r>
          </a:p>
          <a:p>
            <a:endParaRPr lang="hu-HU" sz="1400" i="1" u="sng" dirty="0" smtClean="0">
              <a:solidFill>
                <a:srgbClr val="002060"/>
              </a:solidFill>
            </a:endParaRPr>
          </a:p>
          <a:p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véleményezésre jogosult szerv új terv készítése esetén a véleményezési szakasz kezdetétől számított 15 napon belül, terv módosítása esetén 8 napon belül – a hiányok pontos megjelölésével – </a:t>
            </a:r>
            <a:r>
              <a:rPr lang="hu-HU" sz="1600" b="1" dirty="0" smtClean="0">
                <a:solidFill>
                  <a:srgbClr val="C00000"/>
                </a:solidFill>
              </a:rPr>
              <a:t>hiánypótlásra vagy a terv átdolgozására szólíthatja fel a kérelmezőt</a:t>
            </a:r>
            <a:r>
              <a:rPr lang="hu-HU" sz="1600" dirty="0" smtClean="0">
                <a:solidFill>
                  <a:srgbClr val="002060"/>
                </a:solidFill>
              </a:rPr>
              <a:t>. Ha a tervdokumentáció az e rendeletben foglalt követelményeknek nem felel meg, a kérelmezőt hiánypótlásra, ha a hiányok olyan széles körűek, hogy az a tervdokumentáció elbírálását lehetetlenné teszi, a kérelmezőt a terv átdolgozására kell felszólítani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hiánypótlási felhívásban </a:t>
            </a:r>
            <a:r>
              <a:rPr lang="hu-HU" sz="1600" b="1" dirty="0" smtClean="0">
                <a:solidFill>
                  <a:srgbClr val="C00000"/>
                </a:solidFill>
              </a:rPr>
              <a:t>a hiányok pótlására biztosított határidő legfeljebb 30 nap</a:t>
            </a:r>
            <a:r>
              <a:rPr lang="hu-HU" sz="1600" dirty="0" smtClean="0">
                <a:solidFill>
                  <a:srgbClr val="002060"/>
                </a:solidFill>
              </a:rPr>
              <a:t>. A hiányok pótlását követő nappal az eljárás ügyintézési határideje folytatódik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r>
              <a:rPr lang="hu-HU" sz="1600" dirty="0" smtClean="0">
                <a:solidFill>
                  <a:srgbClr val="002060"/>
                </a:solidFill>
              </a:rPr>
              <a:t>Ha </a:t>
            </a:r>
            <a:r>
              <a:rPr lang="hu-HU" sz="1600" dirty="0" smtClean="0">
                <a:solidFill>
                  <a:srgbClr val="002060"/>
                </a:solidFill>
              </a:rPr>
              <a:t>a véleményezésre jogosult szerv a terv átdolgozását írja elő</a:t>
            </a:r>
            <a:r>
              <a:rPr lang="hu-HU" sz="1600" b="1" dirty="0" smtClean="0">
                <a:solidFill>
                  <a:srgbClr val="C00000"/>
                </a:solidFill>
              </a:rPr>
              <a:t>, az átdolgozásra legfeljebb 6 hónap időtartamot biztosít, és egyben az eljárás felfüggesztését is elrendeli</a:t>
            </a:r>
            <a:r>
              <a:rPr lang="hu-HU" sz="1600" dirty="0" smtClean="0">
                <a:solidFill>
                  <a:srgbClr val="002060"/>
                </a:solidFill>
              </a:rPr>
              <a:t>. Az átdolgozott terv benyújtását követő nappal </a:t>
            </a:r>
            <a:r>
              <a:rPr lang="hu-HU" sz="1600" dirty="0" smtClean="0">
                <a:solidFill>
                  <a:srgbClr val="002060"/>
                </a:solidFill>
              </a:rPr>
              <a:t>az ügyintézési </a:t>
            </a:r>
            <a:r>
              <a:rPr lang="hu-HU" sz="1600" dirty="0" smtClean="0">
                <a:solidFill>
                  <a:srgbClr val="002060"/>
                </a:solidFill>
              </a:rPr>
              <a:t>határidő újrakezdődik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hiánypótlásra történő felhívásról és a hiánypótlásról, az átdolgozásra felszólításról és az átdolgozott terv megküldéséről a többi véleményezésre jogosult szerv is tájékoztatást kap, és – a hiánypótlásban és az átdolgozott tervben szereplő új tényekre, adatokra tekintettel – valamennyi véleményezésre jogosult szerv esetében az ügyintézési </a:t>
            </a:r>
            <a:r>
              <a:rPr lang="hu-HU" sz="1600" dirty="0" smtClean="0">
                <a:solidFill>
                  <a:srgbClr val="002060"/>
                </a:solidFill>
              </a:rPr>
              <a:t>határidő folytatódik, vagy újrakezdődik.</a:t>
            </a:r>
            <a:endParaRPr lang="hu-HU" b="1" u="sng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28596" y="1357298"/>
            <a:ext cx="8215370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VÁLTOZÁS!</a:t>
            </a:r>
          </a:p>
          <a:p>
            <a:endParaRPr lang="hu-HU" sz="1400" i="1" u="sng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Ha </a:t>
            </a:r>
            <a:r>
              <a:rPr lang="hu-HU" sz="1600" dirty="0" smtClean="0">
                <a:solidFill>
                  <a:srgbClr val="002060"/>
                </a:solidFill>
              </a:rPr>
              <a:t>a </a:t>
            </a:r>
            <a:r>
              <a:rPr lang="hu-HU" sz="1600" dirty="0" smtClean="0">
                <a:solidFill>
                  <a:srgbClr val="002060"/>
                </a:solidFill>
              </a:rPr>
              <a:t>hiánypótlásra, vagy a terv átdolgozására irányadó határidő </a:t>
            </a:r>
            <a:r>
              <a:rPr lang="hu-HU" sz="1600" dirty="0" smtClean="0">
                <a:solidFill>
                  <a:srgbClr val="002060"/>
                </a:solidFill>
              </a:rPr>
              <a:t>eredménytelenül telik el, a véleményezésre jogosult szerv 8 napon belül </a:t>
            </a:r>
            <a:r>
              <a:rPr lang="hu-HU" sz="1600" b="1" dirty="0" smtClean="0">
                <a:solidFill>
                  <a:srgbClr val="002060"/>
                </a:solidFill>
              </a:rPr>
              <a:t>nem támogató véleményt bocsát </a:t>
            </a:r>
            <a:r>
              <a:rPr lang="hu-HU" sz="1600" b="1" dirty="0" smtClean="0">
                <a:solidFill>
                  <a:srgbClr val="002060"/>
                </a:solidFill>
              </a:rPr>
              <a:t>ki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</a:p>
          <a:p>
            <a:endParaRPr lang="hu-HU" sz="1600" dirty="0" smtClean="0">
              <a:solidFill>
                <a:srgbClr val="002060"/>
              </a:solidFill>
            </a:endParaRPr>
          </a:p>
          <a:p>
            <a:pPr algn="just"/>
            <a:r>
              <a:rPr lang="hu-HU" sz="1600" dirty="0" smtClean="0">
                <a:solidFill>
                  <a:srgbClr val="002060"/>
                </a:solidFill>
              </a:rPr>
              <a:t>A záró véleményezési szakaszban tartott egyeztető </a:t>
            </a:r>
            <a:r>
              <a:rPr lang="hu-HU" sz="1600" dirty="0" smtClean="0">
                <a:solidFill>
                  <a:srgbClr val="002060"/>
                </a:solidFill>
              </a:rPr>
              <a:t>tárgyalást követően a jegyzőkönyvben rögzített módosításokat, illetve a </a:t>
            </a:r>
            <a:r>
              <a:rPr lang="hu-HU" sz="1600" dirty="0" smtClean="0">
                <a:solidFill>
                  <a:srgbClr val="002060"/>
                </a:solidFill>
              </a:rPr>
              <a:t>hiánypótlási </a:t>
            </a:r>
            <a:r>
              <a:rPr lang="hu-HU" sz="1600" dirty="0" smtClean="0">
                <a:solidFill>
                  <a:srgbClr val="002060"/>
                </a:solidFill>
              </a:rPr>
              <a:t>felhívásban foglaltakat a polgármester vagy a polgármester nevében eljáró tervező a szükséges átdolgozás után, de legkésőbb az egyeztető tárgyalásról készült jegyzőkönyv feltöltését követő 20 napon belül a dokumentumokban átvezeti, és a módosított tervezetet feltölti az </a:t>
            </a:r>
            <a:r>
              <a:rPr lang="hu-HU" sz="1600" dirty="0" err="1" smtClean="0">
                <a:solidFill>
                  <a:srgbClr val="002060"/>
                </a:solidFill>
              </a:rPr>
              <a:t>E-TÉR-be</a:t>
            </a:r>
            <a:r>
              <a:rPr lang="hu-HU" sz="1600" dirty="0" smtClean="0">
                <a:solidFill>
                  <a:srgbClr val="002060"/>
                </a:solidFill>
              </a:rPr>
              <a:t>. </a:t>
            </a:r>
            <a:r>
              <a:rPr lang="hu-HU" sz="1600" b="1" dirty="0" smtClean="0">
                <a:solidFill>
                  <a:srgbClr val="002060"/>
                </a:solidFill>
              </a:rPr>
              <a:t>Az állami főépítész további egyeztetés szükségessége esetén a 20 napos határidőt legfeljebb 20 nappal meghosszabbíthatja</a:t>
            </a:r>
            <a:r>
              <a:rPr lang="hu-HU" sz="1600" dirty="0" smtClean="0">
                <a:solidFill>
                  <a:srgbClr val="002060"/>
                </a:solidFill>
              </a:rPr>
              <a:t>.</a:t>
            </a:r>
            <a:endParaRPr lang="hu-HU" sz="1600" dirty="0" smtClean="0">
              <a:solidFill>
                <a:srgbClr val="002060"/>
              </a:solidFill>
            </a:endParaRPr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dirty="0" smtClean="0"/>
          </a:p>
          <a:p>
            <a:endParaRPr lang="hu-HU" sz="1600" i="1" dirty="0" smtClean="0"/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endParaRPr lang="hu-HU" b="1" u="sng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EGYEZTETÉSI ELJÁRÁS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428596" y="1714488"/>
            <a:ext cx="8215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VÁLTOZÁS!</a:t>
            </a:r>
          </a:p>
          <a:p>
            <a:endParaRPr lang="hu-HU" sz="1600" b="1" u="sng" dirty="0" smtClean="0">
              <a:solidFill>
                <a:srgbClr val="002060"/>
              </a:solidFill>
            </a:endParaRPr>
          </a:p>
          <a:p>
            <a:r>
              <a:rPr lang="hu-HU" sz="1600" b="1" u="sng" dirty="0" smtClean="0">
                <a:solidFill>
                  <a:srgbClr val="002060"/>
                </a:solidFill>
              </a:rPr>
              <a:t>Kiemelt  fejlesztési terület fogalma:</a:t>
            </a:r>
            <a:endParaRPr lang="hu-HU" sz="1600" b="1" u="sng" dirty="0" smtClean="0">
              <a:solidFill>
                <a:srgbClr val="002060"/>
              </a:solidFill>
            </a:endParaRPr>
          </a:p>
          <a:p>
            <a:r>
              <a:rPr lang="hu-HU" sz="1600" dirty="0" smtClean="0">
                <a:solidFill>
                  <a:srgbClr val="002060"/>
                </a:solidFill>
              </a:rPr>
              <a:t>Eljr.419. - </a:t>
            </a:r>
            <a:r>
              <a:rPr lang="hu-HU" sz="1600" b="1" dirty="0" smtClean="0">
                <a:solidFill>
                  <a:srgbClr val="002060"/>
                </a:solidFill>
              </a:rPr>
              <a:t>kiemelt </a:t>
            </a:r>
            <a:r>
              <a:rPr lang="hu-HU" sz="1600" b="1" dirty="0" smtClean="0">
                <a:solidFill>
                  <a:srgbClr val="002060"/>
                </a:solidFill>
              </a:rPr>
              <a:t>fejlesztési terület</a:t>
            </a:r>
            <a:r>
              <a:rPr lang="hu-HU" sz="1600" dirty="0" smtClean="0">
                <a:solidFill>
                  <a:srgbClr val="002060"/>
                </a:solidFill>
              </a:rPr>
              <a:t>: egy adott fejlesztés megvalósítása céljából a </a:t>
            </a:r>
            <a:r>
              <a:rPr lang="hu-HU" sz="1600" b="1" dirty="0" smtClean="0">
                <a:solidFill>
                  <a:srgbClr val="002060"/>
                </a:solidFill>
              </a:rPr>
              <a:t>fejlesztési tervben kijelölt fejlesztési </a:t>
            </a:r>
            <a:r>
              <a:rPr lang="hu-HU" sz="1600" b="1" dirty="0" smtClean="0">
                <a:solidFill>
                  <a:srgbClr val="002060"/>
                </a:solidFill>
              </a:rPr>
              <a:t>akcióterület.</a:t>
            </a:r>
          </a:p>
          <a:p>
            <a:r>
              <a:rPr lang="hu-HU" sz="1600" dirty="0" smtClean="0">
                <a:solidFill>
                  <a:srgbClr val="002060"/>
                </a:solidFill>
              </a:rPr>
              <a:t>Eljr.314. </a:t>
            </a:r>
            <a:r>
              <a:rPr lang="hu-HU" sz="1600" b="1" dirty="0" smtClean="0">
                <a:solidFill>
                  <a:srgbClr val="002060"/>
                </a:solidFill>
              </a:rPr>
              <a:t>- </a:t>
            </a:r>
            <a:r>
              <a:rPr lang="hu-HU" sz="1600" dirty="0" smtClean="0"/>
              <a:t> </a:t>
            </a:r>
            <a:r>
              <a:rPr lang="hu-HU" sz="1600" dirty="0" smtClean="0">
                <a:solidFill>
                  <a:srgbClr val="002060"/>
                </a:solidFill>
              </a:rPr>
              <a:t>kiemelt fejlesztési terület:</a:t>
            </a:r>
            <a:r>
              <a:rPr lang="hu-HU" sz="1600" i="1" dirty="0" smtClean="0">
                <a:solidFill>
                  <a:srgbClr val="002060"/>
                </a:solidFill>
              </a:rPr>
              <a:t> </a:t>
            </a:r>
            <a:r>
              <a:rPr lang="hu-HU" sz="1600" dirty="0" smtClean="0">
                <a:solidFill>
                  <a:srgbClr val="002060"/>
                </a:solidFill>
              </a:rPr>
              <a:t>egy adott fejlesztés megvalósítása céljából, képviselő-testületi döntésben változásra kijelölt </a:t>
            </a:r>
            <a:r>
              <a:rPr lang="hu-HU" sz="1600" dirty="0" smtClean="0">
                <a:solidFill>
                  <a:srgbClr val="002060"/>
                </a:solidFill>
              </a:rPr>
              <a:t>terület.</a:t>
            </a: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endParaRPr lang="hu-HU" sz="1600" b="1" dirty="0" smtClean="0">
              <a:solidFill>
                <a:srgbClr val="002060"/>
              </a:solidFill>
            </a:endParaRPr>
          </a:p>
          <a:p>
            <a:endParaRPr lang="hu-HU" b="1" u="sng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endParaRPr lang="hu-HU" sz="1800" dirty="0" smtClean="0">
              <a:latin typeface="Arial" pitchFamily="18"/>
              <a:ea typeface="SimSun" pitchFamily="50"/>
              <a:cs typeface="Arial" pitchFamily="18"/>
            </a:endParaRPr>
          </a:p>
          <a:p>
            <a:pPr algn="ctr">
              <a:buNone/>
            </a:pPr>
            <a:endParaRPr lang="hu-HU" sz="1800" dirty="0" smtClean="0">
              <a:latin typeface="Arial" pitchFamily="18"/>
              <a:ea typeface="SimSun" pitchFamily="50"/>
              <a:cs typeface="Arial" pitchFamily="18"/>
            </a:endParaRPr>
          </a:p>
          <a:p>
            <a:pPr algn="ctr">
              <a:buNone/>
            </a:pPr>
            <a:endParaRPr lang="hu-HU" sz="1800" dirty="0" smtClean="0">
              <a:latin typeface="Arial" pitchFamily="18"/>
              <a:ea typeface="SimSun" pitchFamily="50"/>
              <a:cs typeface="Arial" pitchFamily="18"/>
            </a:endParaRPr>
          </a:p>
          <a:p>
            <a:pPr algn="ctr">
              <a:buNone/>
            </a:pPr>
            <a:endParaRPr lang="hu-HU" sz="1800" dirty="0" smtClean="0">
              <a:latin typeface="Arial" pitchFamily="18"/>
              <a:ea typeface="SimSun" pitchFamily="50"/>
              <a:cs typeface="Arial" pitchFamily="18"/>
            </a:endParaRPr>
          </a:p>
          <a:p>
            <a:pPr algn="ctr">
              <a:buNone/>
            </a:pPr>
            <a:endParaRPr lang="hu-HU" sz="1800" dirty="0" smtClean="0">
              <a:latin typeface="Arial" pitchFamily="18"/>
              <a:ea typeface="SimSun" pitchFamily="50"/>
              <a:cs typeface="Arial" pitchFamily="18"/>
            </a:endParaRPr>
          </a:p>
          <a:p>
            <a:pPr algn="ctr">
              <a:buNone/>
            </a:pPr>
            <a:endParaRPr lang="hu-HU" sz="1800" dirty="0" smtClean="0">
              <a:latin typeface="Arial" pitchFamily="18"/>
              <a:ea typeface="SimSun" pitchFamily="50"/>
              <a:cs typeface="Arial" pitchFamily="18"/>
            </a:endParaRPr>
          </a:p>
          <a:p>
            <a:pPr algn="ctr">
              <a:buNone/>
            </a:pPr>
            <a:endParaRPr lang="hu-HU" sz="1800" dirty="0" smtClean="0">
              <a:solidFill>
                <a:srgbClr val="002060"/>
              </a:solidFill>
              <a:ea typeface="SimSun" pitchFamily="50"/>
              <a:cs typeface="Arial" pitchFamily="18"/>
            </a:endParaRPr>
          </a:p>
          <a:p>
            <a:pPr algn="ctr">
              <a:buNone/>
            </a:pPr>
            <a:r>
              <a:rPr lang="en-US" sz="1800" b="1" dirty="0" err="1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Köszönöm</a:t>
            </a:r>
            <a:r>
              <a:rPr lang="en-US" sz="1800" b="1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 </a:t>
            </a:r>
            <a:r>
              <a:rPr lang="en-US" sz="1800" b="1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a </a:t>
            </a:r>
            <a:r>
              <a:rPr lang="en-US" sz="1800" b="1" dirty="0" err="1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figyelmet</a:t>
            </a:r>
            <a:r>
              <a:rPr lang="en-US" sz="1800" b="1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!</a:t>
            </a:r>
            <a:br>
              <a:rPr lang="en-US" sz="1800" b="1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</a:b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/>
            </a:r>
            <a:b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</a:b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/>
            </a:r>
            <a:b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</a:b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/>
            </a:r>
            <a:b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</a:br>
            <a:r>
              <a:rPr lang="en-US" sz="1800" dirty="0" err="1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Veszprém</a:t>
            </a: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 </a:t>
            </a:r>
            <a:r>
              <a:rPr lang="hu-HU" sz="1800" dirty="0" err="1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Várm</a:t>
            </a:r>
            <a:r>
              <a:rPr lang="en-US" sz="1800" dirty="0" err="1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egyei</a:t>
            </a: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Kormányhivatal</a:t>
            </a: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/>
            </a:r>
            <a:b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</a:br>
            <a:r>
              <a:rPr lang="en-US" sz="1800" dirty="0" err="1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Állami</a:t>
            </a: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Főépítészi</a:t>
            </a: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Iroda</a:t>
            </a: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/>
            </a:r>
            <a:b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</a:br>
            <a:r>
              <a:rPr lang="en-US" sz="1800" dirty="0" smtClean="0">
                <a:solidFill>
                  <a:srgbClr val="002060"/>
                </a:solidFill>
                <a:ea typeface="SimSun" pitchFamily="50"/>
                <a:cs typeface="Arial" pitchFamily="18"/>
              </a:rPr>
              <a:t>allami.foepitesz@veszprem.gov.hu</a:t>
            </a:r>
            <a:r>
              <a:rPr lang="en-US" sz="1800" dirty="0" smtClean="0">
                <a:latin typeface="Arial" pitchFamily="18"/>
                <a:ea typeface="SimSun" pitchFamily="50"/>
                <a:cs typeface="Arial" pitchFamily="18"/>
              </a:rPr>
              <a:t/>
            </a:r>
            <a:br>
              <a:rPr lang="en-US" sz="1800" dirty="0" smtClean="0">
                <a:latin typeface="Arial" pitchFamily="18"/>
                <a:ea typeface="SimSun" pitchFamily="50"/>
                <a:cs typeface="Arial" pitchFamily="18"/>
              </a:rPr>
            </a:br>
            <a:endParaRPr lang="hu-H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KORÁBBI TERVI KÖRNYEZET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48" name="Straight Connector 1"/>
          <p:cNvSpPr/>
          <p:nvPr/>
        </p:nvSpPr>
        <p:spPr>
          <a:xfrm>
            <a:off x="5061600" y="2394157"/>
            <a:ext cx="0" cy="1960251"/>
          </a:xfrm>
          <a:prstGeom prst="line">
            <a:avLst/>
          </a:prstGeom>
          <a:noFill/>
          <a:ln w="38160">
            <a:solidFill>
              <a:srgbClr val="55308D"/>
            </a:solidFill>
            <a:prstDash val="solid"/>
            <a:tailEnd type="arrow"/>
          </a:ln>
        </p:spPr>
        <p:txBody>
          <a:bodyPr lIns="109080" tIns="64080" rIns="109080" bIns="6408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0" name="Freeform 3"/>
          <p:cNvSpPr/>
          <p:nvPr/>
        </p:nvSpPr>
        <p:spPr>
          <a:xfrm>
            <a:off x="1468800" y="1741380"/>
            <a:ext cx="1797120" cy="15244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 dirty="0">
                <a:ea typeface="Microsoft YaHei" pitchFamily="2"/>
                <a:cs typeface="Arial" pitchFamily="2"/>
              </a:rPr>
              <a:t>TELEPÜLÉS-</a:t>
            </a:r>
            <a:r>
              <a:rPr lang="hu-HU" sz="1600" b="1" dirty="0">
                <a:ea typeface="Microsoft YaHei" pitchFamily="2"/>
                <a:cs typeface="Arial" pitchFamily="2"/>
              </a:rPr>
              <a:t>FEJLESZTÉS</a:t>
            </a:r>
          </a:p>
        </p:txBody>
      </p:sp>
      <p:sp>
        <p:nvSpPr>
          <p:cNvPr id="51" name="Freeform 4"/>
          <p:cNvSpPr/>
          <p:nvPr/>
        </p:nvSpPr>
        <p:spPr>
          <a:xfrm>
            <a:off x="1434241" y="4571361"/>
            <a:ext cx="1795680" cy="1524427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TELEPÜLÉS-</a:t>
            </a:r>
            <a:r>
              <a:rPr lang="hu-HU" sz="1600" b="1">
                <a:ea typeface="Microsoft YaHei" pitchFamily="2"/>
                <a:cs typeface="Arial" pitchFamily="2"/>
              </a:rPr>
              <a:t>RENDEZÉS</a:t>
            </a:r>
          </a:p>
        </p:txBody>
      </p:sp>
      <p:sp>
        <p:nvSpPr>
          <p:cNvPr id="52" name="Freeform 5"/>
          <p:cNvSpPr/>
          <p:nvPr/>
        </p:nvSpPr>
        <p:spPr>
          <a:xfrm>
            <a:off x="3591360" y="1524427"/>
            <a:ext cx="2776320" cy="8697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Településfejlesztési koncepció (TFK)</a:t>
            </a:r>
          </a:p>
        </p:txBody>
      </p:sp>
      <p:sp>
        <p:nvSpPr>
          <p:cNvPr id="53" name="Straight Connector 6"/>
          <p:cNvSpPr/>
          <p:nvPr/>
        </p:nvSpPr>
        <p:spPr>
          <a:xfrm flipV="1">
            <a:off x="3265920" y="1958332"/>
            <a:ext cx="325440" cy="43582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4" name="Straight Connector 7"/>
          <p:cNvSpPr/>
          <p:nvPr/>
        </p:nvSpPr>
        <p:spPr>
          <a:xfrm>
            <a:off x="4734720" y="2394157"/>
            <a:ext cx="0" cy="435824"/>
          </a:xfrm>
          <a:prstGeom prst="line">
            <a:avLst/>
          </a:prstGeom>
          <a:noFill/>
          <a:ln w="38160">
            <a:solidFill>
              <a:srgbClr val="55308D"/>
            </a:solidFill>
            <a:prstDash val="solid"/>
            <a:tailEnd type="arrow"/>
          </a:ln>
        </p:spPr>
        <p:txBody>
          <a:bodyPr lIns="109080" tIns="64080" rIns="109080" bIns="6408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5" name="Freeform 8"/>
          <p:cNvSpPr/>
          <p:nvPr/>
        </p:nvSpPr>
        <p:spPr>
          <a:xfrm>
            <a:off x="3591360" y="2829982"/>
            <a:ext cx="2776320" cy="87164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Integrált településfejlesztési stratégia (ITS)</a:t>
            </a:r>
          </a:p>
        </p:txBody>
      </p:sp>
      <p:sp>
        <p:nvSpPr>
          <p:cNvPr id="56" name="Straight Connector 9"/>
          <p:cNvSpPr/>
          <p:nvPr/>
        </p:nvSpPr>
        <p:spPr>
          <a:xfrm>
            <a:off x="2776321" y="3918583"/>
            <a:ext cx="6040800" cy="0"/>
          </a:xfrm>
          <a:prstGeom prst="line">
            <a:avLst/>
          </a:prstGeom>
          <a:noFill/>
          <a:ln w="0" cap="flat">
            <a:solidFill>
              <a:srgbClr val="3465A4"/>
            </a:solidFill>
            <a:custDash>
              <a:ds d="800000" sp="800000"/>
            </a:custDash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7" name="Freeform 10"/>
          <p:cNvSpPr/>
          <p:nvPr/>
        </p:nvSpPr>
        <p:spPr>
          <a:xfrm>
            <a:off x="6857280" y="1524427"/>
            <a:ext cx="1632960" cy="8697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határozat</a:t>
            </a:r>
          </a:p>
        </p:txBody>
      </p:sp>
      <p:sp>
        <p:nvSpPr>
          <p:cNvPr id="58" name="Straight Connector 11"/>
          <p:cNvSpPr/>
          <p:nvPr/>
        </p:nvSpPr>
        <p:spPr>
          <a:xfrm>
            <a:off x="6367680" y="1958331"/>
            <a:ext cx="48960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59" name="Freeform 12"/>
          <p:cNvSpPr/>
          <p:nvPr/>
        </p:nvSpPr>
        <p:spPr>
          <a:xfrm>
            <a:off x="6857280" y="2829982"/>
            <a:ext cx="1632960" cy="87164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határozat</a:t>
            </a:r>
          </a:p>
        </p:txBody>
      </p:sp>
      <p:sp>
        <p:nvSpPr>
          <p:cNvPr id="60" name="Straight Connector 13"/>
          <p:cNvSpPr/>
          <p:nvPr/>
        </p:nvSpPr>
        <p:spPr>
          <a:xfrm>
            <a:off x="6367680" y="3265806"/>
            <a:ext cx="48960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1" name="Freeform 14"/>
          <p:cNvSpPr/>
          <p:nvPr/>
        </p:nvSpPr>
        <p:spPr>
          <a:xfrm>
            <a:off x="3591360" y="4354408"/>
            <a:ext cx="2776320" cy="8697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Településszerkezeti terv (leírás és terv)</a:t>
            </a:r>
          </a:p>
        </p:txBody>
      </p:sp>
      <p:sp>
        <p:nvSpPr>
          <p:cNvPr id="62" name="Freeform 15"/>
          <p:cNvSpPr/>
          <p:nvPr/>
        </p:nvSpPr>
        <p:spPr>
          <a:xfrm>
            <a:off x="3591360" y="5659963"/>
            <a:ext cx="2776320" cy="87164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Helyi építési szabályzat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(és szabályozási terv)</a:t>
            </a:r>
          </a:p>
        </p:txBody>
      </p:sp>
      <p:sp>
        <p:nvSpPr>
          <p:cNvPr id="63" name="Straight Connector 16"/>
          <p:cNvSpPr/>
          <p:nvPr/>
        </p:nvSpPr>
        <p:spPr>
          <a:xfrm flipV="1">
            <a:off x="3229920" y="4788313"/>
            <a:ext cx="361440" cy="43582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4" name="Freeform 17"/>
          <p:cNvSpPr/>
          <p:nvPr/>
        </p:nvSpPr>
        <p:spPr>
          <a:xfrm>
            <a:off x="6857280" y="4354408"/>
            <a:ext cx="1632960" cy="86973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>
                <a:ea typeface="Microsoft YaHei" pitchFamily="2"/>
                <a:cs typeface="Arial" pitchFamily="2"/>
              </a:rPr>
              <a:t>határozat</a:t>
            </a:r>
          </a:p>
        </p:txBody>
      </p:sp>
      <p:sp>
        <p:nvSpPr>
          <p:cNvPr id="65" name="Straight Connector 18"/>
          <p:cNvSpPr/>
          <p:nvPr/>
        </p:nvSpPr>
        <p:spPr>
          <a:xfrm>
            <a:off x="6367680" y="4788312"/>
            <a:ext cx="48960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6" name="Freeform 19"/>
          <p:cNvSpPr/>
          <p:nvPr/>
        </p:nvSpPr>
        <p:spPr>
          <a:xfrm>
            <a:off x="6857280" y="5659963"/>
            <a:ext cx="1632960" cy="87164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rendelet</a:t>
            </a:r>
          </a:p>
        </p:txBody>
      </p:sp>
      <p:sp>
        <p:nvSpPr>
          <p:cNvPr id="67" name="Straight Connector 20"/>
          <p:cNvSpPr/>
          <p:nvPr/>
        </p:nvSpPr>
        <p:spPr>
          <a:xfrm>
            <a:off x="6367680" y="6095787"/>
            <a:ext cx="48960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8" name="Straight Connector 21"/>
          <p:cNvSpPr/>
          <p:nvPr/>
        </p:nvSpPr>
        <p:spPr>
          <a:xfrm>
            <a:off x="3229920" y="5659963"/>
            <a:ext cx="361440" cy="43582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69" name="Straight Connector 22"/>
          <p:cNvSpPr/>
          <p:nvPr/>
        </p:nvSpPr>
        <p:spPr>
          <a:xfrm>
            <a:off x="3265920" y="2829982"/>
            <a:ext cx="325440" cy="43582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70" name="Straight Connector 23"/>
          <p:cNvSpPr/>
          <p:nvPr/>
        </p:nvSpPr>
        <p:spPr>
          <a:xfrm>
            <a:off x="5061600" y="5224138"/>
            <a:ext cx="0" cy="435824"/>
          </a:xfrm>
          <a:prstGeom prst="line">
            <a:avLst/>
          </a:prstGeom>
          <a:noFill/>
          <a:ln w="38160">
            <a:solidFill>
              <a:srgbClr val="55308D"/>
            </a:solidFill>
            <a:prstDash val="solid"/>
            <a:tailEnd type="arrow"/>
          </a:ln>
        </p:spPr>
        <p:txBody>
          <a:bodyPr lIns="109080" tIns="64080" rIns="109080" bIns="6408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  <p:sp>
        <p:nvSpPr>
          <p:cNvPr id="71" name="Freeform 24"/>
          <p:cNvSpPr/>
          <p:nvPr/>
        </p:nvSpPr>
        <p:spPr>
          <a:xfrm>
            <a:off x="5663521" y="3638274"/>
            <a:ext cx="2939040" cy="261302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29160">
            <a:solidFill>
              <a:srgbClr val="5B277D"/>
            </a:solidFill>
            <a:prstDash val="solid"/>
          </a:ln>
        </p:spPr>
        <p:txBody>
          <a:bodyPr lIns="104400" tIns="59400" rIns="104400" bIns="594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r>
              <a:rPr lang="hu-HU" sz="1600" dirty="0">
                <a:solidFill>
                  <a:srgbClr val="002060"/>
                </a:solidFill>
                <a:ea typeface="Microsoft YaHei" pitchFamily="2"/>
                <a:cs typeface="Arial" pitchFamily="2"/>
              </a:rPr>
              <a:t>4 dokumentum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r>
              <a:rPr lang="hu-HU" sz="1600" dirty="0">
                <a:solidFill>
                  <a:srgbClr val="002060"/>
                </a:solidFill>
                <a:ea typeface="Microsoft YaHei" pitchFamily="2"/>
                <a:cs typeface="Arial" pitchFamily="2"/>
              </a:rPr>
              <a:t>4 eljárás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endParaRPr lang="hu-HU" sz="1600" dirty="0">
              <a:solidFill>
                <a:srgbClr val="002060"/>
              </a:solidFill>
              <a:ea typeface="Microsoft YaHei" pitchFamily="2"/>
              <a:cs typeface="Arial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r>
              <a:rPr lang="hu-HU" sz="1600" dirty="0">
                <a:solidFill>
                  <a:srgbClr val="002060"/>
                </a:solidFill>
                <a:ea typeface="Microsoft YaHei" pitchFamily="2"/>
                <a:cs typeface="Arial" pitchFamily="2"/>
              </a:rPr>
              <a:t>3 határozat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r>
              <a:rPr lang="hu-HU" sz="1600" dirty="0">
                <a:solidFill>
                  <a:srgbClr val="002060"/>
                </a:solidFill>
                <a:ea typeface="Microsoft YaHei" pitchFamily="2"/>
                <a:cs typeface="Arial" pitchFamily="2"/>
              </a:rPr>
              <a:t>1 rendelet</a:t>
            </a:r>
          </a:p>
        </p:txBody>
      </p:sp>
      <p:sp>
        <p:nvSpPr>
          <p:cNvPr id="72" name="Straight Connector 25"/>
          <p:cNvSpPr/>
          <p:nvPr/>
        </p:nvSpPr>
        <p:spPr>
          <a:xfrm>
            <a:off x="6143636" y="4929198"/>
            <a:ext cx="1958400" cy="0"/>
          </a:xfrm>
          <a:prstGeom prst="line">
            <a:avLst/>
          </a:prstGeom>
          <a:noFill/>
          <a:ln w="0" cap="flat">
            <a:solidFill>
              <a:srgbClr val="355269"/>
            </a:solidFill>
            <a:custDash>
              <a:ds d="400000" sp="400000"/>
            </a:custDash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ea typeface="Microsoft YaHei" pitchFamily="2"/>
              <a:cs typeface="Arial" pitchFamily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TERVI KÖRNYEZET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8" name="Freeform 2"/>
          <p:cNvSpPr/>
          <p:nvPr/>
        </p:nvSpPr>
        <p:spPr>
          <a:xfrm>
            <a:off x="214282" y="1928802"/>
            <a:ext cx="1979612" cy="126047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 dirty="0">
                <a:ea typeface="Microsoft YaHei" pitchFamily="2"/>
                <a:cs typeface="Arial" pitchFamily="2"/>
              </a:rPr>
              <a:t>TELEPÜLÉS-</a:t>
            </a:r>
            <a:r>
              <a:rPr lang="hu-HU" sz="1600" b="1" dirty="0">
                <a:ea typeface="Microsoft YaHei" pitchFamily="2"/>
                <a:cs typeface="Arial" pitchFamily="2"/>
              </a:rPr>
              <a:t>FEJLESZTÉS</a:t>
            </a:r>
          </a:p>
        </p:txBody>
      </p:sp>
      <p:sp>
        <p:nvSpPr>
          <p:cNvPr id="39" name="Freeform 3"/>
          <p:cNvSpPr/>
          <p:nvPr/>
        </p:nvSpPr>
        <p:spPr>
          <a:xfrm>
            <a:off x="214282" y="4268777"/>
            <a:ext cx="1979612" cy="126047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TELEPÜLÉS-</a:t>
            </a:r>
            <a:r>
              <a:rPr lang="hu-HU" sz="1600" b="1">
                <a:ea typeface="Microsoft YaHei" pitchFamily="2"/>
                <a:cs typeface="Arial" pitchFamily="2"/>
              </a:rPr>
              <a:t>RENDEZÉS</a:t>
            </a:r>
          </a:p>
        </p:txBody>
      </p:sp>
      <p:sp>
        <p:nvSpPr>
          <p:cNvPr id="40" name="Straight Connector 4"/>
          <p:cNvSpPr/>
          <p:nvPr/>
        </p:nvSpPr>
        <p:spPr>
          <a:xfrm>
            <a:off x="3454369" y="3729027"/>
            <a:ext cx="6119813" cy="0"/>
          </a:xfrm>
          <a:prstGeom prst="line">
            <a:avLst/>
          </a:prstGeom>
          <a:noFill/>
          <a:ln w="0" cap="flat">
            <a:solidFill>
              <a:srgbClr val="3465A4"/>
            </a:solidFill>
            <a:custDash>
              <a:ds d="800000" sp="800000"/>
            </a:custDash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1" name="Freeform 5"/>
          <p:cNvSpPr/>
          <p:nvPr/>
        </p:nvSpPr>
        <p:spPr>
          <a:xfrm>
            <a:off x="3813144" y="1749414"/>
            <a:ext cx="1620838" cy="18002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Település-fejlesztési terv</a:t>
            </a:r>
          </a:p>
        </p:txBody>
      </p:sp>
      <p:sp>
        <p:nvSpPr>
          <p:cNvPr id="42" name="Straight Connector 6"/>
          <p:cNvSpPr/>
          <p:nvPr/>
        </p:nvSpPr>
        <p:spPr>
          <a:xfrm>
            <a:off x="3273394" y="2649527"/>
            <a:ext cx="53975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3" name="Freeform 7"/>
          <p:cNvSpPr/>
          <p:nvPr/>
        </p:nvSpPr>
        <p:spPr>
          <a:xfrm>
            <a:off x="5973732" y="1749414"/>
            <a:ext cx="1260475" cy="18002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Koncepció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endParaRPr lang="hu-HU" sz="1600">
              <a:ea typeface="Microsoft YaHei" pitchFamily="2"/>
              <a:cs typeface="Arial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Stratégia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endParaRPr lang="hu-HU" sz="1600">
              <a:ea typeface="Microsoft YaHei" pitchFamily="2"/>
              <a:cs typeface="Arial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Fejlesztési tervlap</a:t>
            </a:r>
          </a:p>
        </p:txBody>
      </p:sp>
      <p:sp>
        <p:nvSpPr>
          <p:cNvPr id="44" name="Straight Connector 8"/>
          <p:cNvSpPr/>
          <p:nvPr/>
        </p:nvSpPr>
        <p:spPr>
          <a:xfrm>
            <a:off x="5433982" y="2649527"/>
            <a:ext cx="53975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5" name="Straight Connector 9"/>
          <p:cNvSpPr/>
          <p:nvPr/>
        </p:nvSpPr>
        <p:spPr>
          <a:xfrm>
            <a:off x="3273394" y="4808527"/>
            <a:ext cx="541338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6" name="Straight Connector 10"/>
          <p:cNvSpPr/>
          <p:nvPr/>
        </p:nvSpPr>
        <p:spPr>
          <a:xfrm>
            <a:off x="4714844" y="3540114"/>
            <a:ext cx="0" cy="368300"/>
          </a:xfrm>
          <a:prstGeom prst="line">
            <a:avLst/>
          </a:prstGeom>
          <a:noFill/>
          <a:ln>
            <a:noFill/>
            <a:prstDash val="solid"/>
            <a:tailEnd type="arrow"/>
          </a:ln>
        </p:spPr>
        <p:txBody>
          <a:bodyPr lIns="109080" tIns="64080" rIns="109080" bIns="6408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7" name="Freeform 11"/>
          <p:cNvSpPr/>
          <p:nvPr/>
        </p:nvSpPr>
        <p:spPr>
          <a:xfrm>
            <a:off x="3814732" y="3908414"/>
            <a:ext cx="1619250" cy="197167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Település-rendezési terv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=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Helyi építési szabályzat</a:t>
            </a:r>
          </a:p>
        </p:txBody>
      </p:sp>
      <p:sp>
        <p:nvSpPr>
          <p:cNvPr id="49" name="Straight Connector 12"/>
          <p:cNvSpPr/>
          <p:nvPr/>
        </p:nvSpPr>
        <p:spPr>
          <a:xfrm>
            <a:off x="5433982" y="4808527"/>
            <a:ext cx="360362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73" name="Freeform 13"/>
          <p:cNvSpPr/>
          <p:nvPr/>
        </p:nvSpPr>
        <p:spPr>
          <a:xfrm>
            <a:off x="5794344" y="3908414"/>
            <a:ext cx="1619250" cy="1981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HÉSZ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normaszöveg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+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szabályozási terv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+ egyéb mellékletek</a:t>
            </a:r>
          </a:p>
        </p:txBody>
      </p:sp>
      <p:sp>
        <p:nvSpPr>
          <p:cNvPr id="74" name="Freeform 14"/>
          <p:cNvSpPr/>
          <p:nvPr/>
        </p:nvSpPr>
        <p:spPr>
          <a:xfrm rot="5400000">
            <a:off x="988187" y="3420258"/>
            <a:ext cx="3960813" cy="7207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TELEPÜLÉSTERV</a:t>
            </a:r>
          </a:p>
        </p:txBody>
      </p:sp>
      <p:sp>
        <p:nvSpPr>
          <p:cNvPr id="75" name="Straight Connector 15"/>
          <p:cNvSpPr/>
          <p:nvPr/>
        </p:nvSpPr>
        <p:spPr>
          <a:xfrm>
            <a:off x="2193894" y="2649527"/>
            <a:ext cx="360363" cy="107950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76" name="Straight Connector 16"/>
          <p:cNvSpPr/>
          <p:nvPr/>
        </p:nvSpPr>
        <p:spPr>
          <a:xfrm flipV="1">
            <a:off x="2193894" y="3729027"/>
            <a:ext cx="368300" cy="126047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77" name="Straight Connector 17"/>
          <p:cNvSpPr/>
          <p:nvPr/>
        </p:nvSpPr>
        <p:spPr>
          <a:xfrm>
            <a:off x="7234207" y="2649527"/>
            <a:ext cx="53975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78" name="Freeform 18"/>
          <p:cNvSpPr/>
          <p:nvPr/>
        </p:nvSpPr>
        <p:spPr>
          <a:xfrm>
            <a:off x="7773957" y="2289164"/>
            <a:ext cx="1155761" cy="7191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határozat</a:t>
            </a:r>
          </a:p>
        </p:txBody>
      </p:sp>
      <p:sp>
        <p:nvSpPr>
          <p:cNvPr id="79" name="Freeform 19"/>
          <p:cNvSpPr/>
          <p:nvPr/>
        </p:nvSpPr>
        <p:spPr>
          <a:xfrm>
            <a:off x="7773957" y="4629139"/>
            <a:ext cx="1155761" cy="7191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>
                <a:ea typeface="Microsoft YaHei" pitchFamily="2"/>
                <a:cs typeface="Arial" pitchFamily="2"/>
              </a:rPr>
              <a:t>rendelet</a:t>
            </a:r>
          </a:p>
        </p:txBody>
      </p:sp>
      <p:sp>
        <p:nvSpPr>
          <p:cNvPr id="80" name="Straight Connector 20"/>
          <p:cNvSpPr/>
          <p:nvPr/>
        </p:nvSpPr>
        <p:spPr>
          <a:xfrm>
            <a:off x="7413594" y="4989502"/>
            <a:ext cx="360363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82" name="Straight Connector 22"/>
          <p:cNvSpPr/>
          <p:nvPr/>
        </p:nvSpPr>
        <p:spPr>
          <a:xfrm>
            <a:off x="6334094" y="4448164"/>
            <a:ext cx="2700338" cy="0"/>
          </a:xfrm>
          <a:prstGeom prst="line">
            <a:avLst/>
          </a:prstGeom>
          <a:noFill/>
          <a:ln w="0" cap="flat">
            <a:solidFill>
              <a:srgbClr val="355269"/>
            </a:solidFill>
            <a:custDash>
              <a:ds d="400000" sp="400000"/>
            </a:custDash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ÚJ TERVI KÖRNYEZET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38" name="Freeform 2"/>
          <p:cNvSpPr/>
          <p:nvPr/>
        </p:nvSpPr>
        <p:spPr>
          <a:xfrm>
            <a:off x="214282" y="1928802"/>
            <a:ext cx="1979612" cy="126047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 dirty="0">
                <a:ea typeface="Microsoft YaHei" pitchFamily="2"/>
                <a:cs typeface="Arial" pitchFamily="2"/>
              </a:rPr>
              <a:t>TELEPÜLÉS-</a:t>
            </a:r>
            <a:r>
              <a:rPr lang="hu-HU" sz="1600" b="1" dirty="0">
                <a:ea typeface="Microsoft YaHei" pitchFamily="2"/>
                <a:cs typeface="Arial" pitchFamily="2"/>
              </a:rPr>
              <a:t>FEJLESZTÉS</a:t>
            </a:r>
          </a:p>
        </p:txBody>
      </p:sp>
      <p:sp>
        <p:nvSpPr>
          <p:cNvPr id="39" name="Freeform 3"/>
          <p:cNvSpPr/>
          <p:nvPr/>
        </p:nvSpPr>
        <p:spPr>
          <a:xfrm>
            <a:off x="214282" y="4268777"/>
            <a:ext cx="1979612" cy="126047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TELEPÜLÉS-</a:t>
            </a:r>
            <a:r>
              <a:rPr lang="hu-HU" sz="1600" b="1">
                <a:ea typeface="Microsoft YaHei" pitchFamily="2"/>
                <a:cs typeface="Arial" pitchFamily="2"/>
              </a:rPr>
              <a:t>RENDEZÉS</a:t>
            </a:r>
          </a:p>
        </p:txBody>
      </p:sp>
      <p:sp>
        <p:nvSpPr>
          <p:cNvPr id="40" name="Straight Connector 4"/>
          <p:cNvSpPr/>
          <p:nvPr/>
        </p:nvSpPr>
        <p:spPr>
          <a:xfrm>
            <a:off x="3454369" y="3729027"/>
            <a:ext cx="6119813" cy="0"/>
          </a:xfrm>
          <a:prstGeom prst="line">
            <a:avLst/>
          </a:prstGeom>
          <a:noFill/>
          <a:ln w="0" cap="flat">
            <a:solidFill>
              <a:srgbClr val="3465A4"/>
            </a:solidFill>
            <a:custDash>
              <a:ds d="800000" sp="800000"/>
            </a:custDash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1" name="Freeform 5"/>
          <p:cNvSpPr/>
          <p:nvPr/>
        </p:nvSpPr>
        <p:spPr>
          <a:xfrm>
            <a:off x="3813144" y="1749414"/>
            <a:ext cx="1620838" cy="18002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Település-fejlesztési terv</a:t>
            </a:r>
          </a:p>
        </p:txBody>
      </p:sp>
      <p:sp>
        <p:nvSpPr>
          <p:cNvPr id="42" name="Straight Connector 6"/>
          <p:cNvSpPr/>
          <p:nvPr/>
        </p:nvSpPr>
        <p:spPr>
          <a:xfrm>
            <a:off x="3273394" y="2649527"/>
            <a:ext cx="53975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3" name="Freeform 7"/>
          <p:cNvSpPr/>
          <p:nvPr/>
        </p:nvSpPr>
        <p:spPr>
          <a:xfrm>
            <a:off x="5973732" y="1749414"/>
            <a:ext cx="1260475" cy="18002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Koncepció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endParaRPr lang="hu-HU" sz="1600">
              <a:ea typeface="Microsoft YaHei" pitchFamily="2"/>
              <a:cs typeface="Arial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Stratégia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endParaRPr lang="hu-HU" sz="1600">
              <a:ea typeface="Microsoft YaHei" pitchFamily="2"/>
              <a:cs typeface="Arial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Fejlesztési tervlap</a:t>
            </a:r>
          </a:p>
        </p:txBody>
      </p:sp>
      <p:sp>
        <p:nvSpPr>
          <p:cNvPr id="44" name="Straight Connector 8"/>
          <p:cNvSpPr/>
          <p:nvPr/>
        </p:nvSpPr>
        <p:spPr>
          <a:xfrm>
            <a:off x="5433982" y="2649527"/>
            <a:ext cx="53975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5" name="Straight Connector 9"/>
          <p:cNvSpPr/>
          <p:nvPr/>
        </p:nvSpPr>
        <p:spPr>
          <a:xfrm>
            <a:off x="3273394" y="4808527"/>
            <a:ext cx="541338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6" name="Straight Connector 10"/>
          <p:cNvSpPr/>
          <p:nvPr/>
        </p:nvSpPr>
        <p:spPr>
          <a:xfrm>
            <a:off x="4714844" y="3540114"/>
            <a:ext cx="0" cy="368300"/>
          </a:xfrm>
          <a:prstGeom prst="line">
            <a:avLst/>
          </a:prstGeom>
          <a:noFill/>
          <a:ln>
            <a:noFill/>
            <a:prstDash val="solid"/>
            <a:tailEnd type="arrow"/>
          </a:ln>
        </p:spPr>
        <p:txBody>
          <a:bodyPr lIns="109080" tIns="64080" rIns="109080" bIns="6408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47" name="Freeform 11"/>
          <p:cNvSpPr/>
          <p:nvPr/>
        </p:nvSpPr>
        <p:spPr>
          <a:xfrm>
            <a:off x="3814732" y="3908414"/>
            <a:ext cx="1619250" cy="197167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Település-rendezési terv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=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Helyi építési szabályzat</a:t>
            </a:r>
          </a:p>
        </p:txBody>
      </p:sp>
      <p:sp>
        <p:nvSpPr>
          <p:cNvPr id="49" name="Straight Connector 12"/>
          <p:cNvSpPr/>
          <p:nvPr/>
        </p:nvSpPr>
        <p:spPr>
          <a:xfrm>
            <a:off x="5433982" y="4808527"/>
            <a:ext cx="360362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73" name="Freeform 13"/>
          <p:cNvSpPr/>
          <p:nvPr/>
        </p:nvSpPr>
        <p:spPr>
          <a:xfrm>
            <a:off x="5794344" y="3908414"/>
            <a:ext cx="1619250" cy="1981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HÉSZ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normaszöveg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+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szabályozási terv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+ egyéb mellékletek</a:t>
            </a:r>
          </a:p>
        </p:txBody>
      </p:sp>
      <p:sp>
        <p:nvSpPr>
          <p:cNvPr id="74" name="Freeform 14"/>
          <p:cNvSpPr/>
          <p:nvPr/>
        </p:nvSpPr>
        <p:spPr>
          <a:xfrm rot="5400000">
            <a:off x="988187" y="3420258"/>
            <a:ext cx="3960813" cy="72072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 b="1"/>
            </a:pPr>
            <a:r>
              <a:rPr lang="hu-HU" sz="1600" b="1">
                <a:ea typeface="Microsoft YaHei" pitchFamily="2"/>
                <a:cs typeface="Arial" pitchFamily="2"/>
              </a:rPr>
              <a:t>TELEPÜLÉSTERV</a:t>
            </a:r>
          </a:p>
        </p:txBody>
      </p:sp>
      <p:sp>
        <p:nvSpPr>
          <p:cNvPr id="75" name="Straight Connector 15"/>
          <p:cNvSpPr/>
          <p:nvPr/>
        </p:nvSpPr>
        <p:spPr>
          <a:xfrm>
            <a:off x="2193894" y="2649527"/>
            <a:ext cx="360363" cy="107950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76" name="Straight Connector 16"/>
          <p:cNvSpPr/>
          <p:nvPr/>
        </p:nvSpPr>
        <p:spPr>
          <a:xfrm flipV="1">
            <a:off x="2193894" y="3729027"/>
            <a:ext cx="368300" cy="1260475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77" name="Straight Connector 17"/>
          <p:cNvSpPr/>
          <p:nvPr/>
        </p:nvSpPr>
        <p:spPr>
          <a:xfrm>
            <a:off x="7234207" y="2649527"/>
            <a:ext cx="539750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78" name="Freeform 18"/>
          <p:cNvSpPr/>
          <p:nvPr/>
        </p:nvSpPr>
        <p:spPr>
          <a:xfrm>
            <a:off x="7773957" y="2289164"/>
            <a:ext cx="1155761" cy="7191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 sz="1600">
                <a:ea typeface="Microsoft YaHei" pitchFamily="2"/>
                <a:cs typeface="Arial" pitchFamily="2"/>
              </a:rPr>
              <a:t>határozat</a:t>
            </a:r>
          </a:p>
        </p:txBody>
      </p:sp>
      <p:sp>
        <p:nvSpPr>
          <p:cNvPr id="79" name="Freeform 19"/>
          <p:cNvSpPr/>
          <p:nvPr/>
        </p:nvSpPr>
        <p:spPr>
          <a:xfrm>
            <a:off x="7773957" y="4629139"/>
            <a:ext cx="1155761" cy="7191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EE6EF"/>
          </a:solidFill>
          <a:ln w="0">
            <a:solidFill>
              <a:srgbClr val="3465A4"/>
            </a:solidFill>
            <a:prstDash val="solid"/>
          </a:ln>
        </p:spPr>
        <p:txBody>
          <a:bodyPr lIns="90000" tIns="45000" rIns="90000" bIns="450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1800"/>
            </a:pPr>
            <a:r>
              <a:rPr lang="hu-HU">
                <a:ea typeface="Microsoft YaHei" pitchFamily="2"/>
                <a:cs typeface="Arial" pitchFamily="2"/>
              </a:rPr>
              <a:t>rendelet</a:t>
            </a:r>
          </a:p>
        </p:txBody>
      </p:sp>
      <p:sp>
        <p:nvSpPr>
          <p:cNvPr id="80" name="Straight Connector 20"/>
          <p:cNvSpPr/>
          <p:nvPr/>
        </p:nvSpPr>
        <p:spPr>
          <a:xfrm>
            <a:off x="7413594" y="4989502"/>
            <a:ext cx="360363" cy="0"/>
          </a:xfrm>
          <a:prstGeom prst="line">
            <a:avLst/>
          </a:prstGeom>
          <a:noFill/>
          <a:ln w="0">
            <a:solidFill>
              <a:srgbClr val="3465A4"/>
            </a:solidFill>
            <a:prstDash val="solid"/>
            <a:tailEnd type="arrow"/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  <p:sp>
        <p:nvSpPr>
          <p:cNvPr id="81" name="Freeform 21"/>
          <p:cNvSpPr/>
          <p:nvPr/>
        </p:nvSpPr>
        <p:spPr>
          <a:xfrm>
            <a:off x="5973732" y="3368664"/>
            <a:ext cx="2955986" cy="216058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29160">
            <a:solidFill>
              <a:srgbClr val="5B277D"/>
            </a:solidFill>
            <a:prstDash val="solid"/>
          </a:ln>
        </p:spPr>
        <p:txBody>
          <a:bodyPr lIns="104400" tIns="59400" rIns="104400" bIns="59400" anchor="ctr" compatLnSpc="0"/>
          <a:lstStyle/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r>
              <a:rPr lang="hu-HU" sz="1600" dirty="0">
                <a:solidFill>
                  <a:srgbClr val="002060"/>
                </a:solidFill>
                <a:ea typeface="Microsoft YaHei" pitchFamily="2"/>
                <a:cs typeface="Arial" pitchFamily="2"/>
              </a:rPr>
              <a:t>1 dokumentum (1+</a:t>
            </a:r>
            <a:r>
              <a:rPr lang="hu-HU" sz="1600" dirty="0" err="1">
                <a:solidFill>
                  <a:srgbClr val="002060"/>
                </a:solidFill>
                <a:ea typeface="Microsoft YaHei" pitchFamily="2"/>
                <a:cs typeface="Arial" pitchFamily="2"/>
              </a:rPr>
              <a:t>1</a:t>
            </a:r>
            <a:r>
              <a:rPr lang="hu-HU" sz="1600" dirty="0">
                <a:solidFill>
                  <a:srgbClr val="002060"/>
                </a:solidFill>
                <a:ea typeface="Microsoft YaHei" pitchFamily="2"/>
                <a:cs typeface="Arial" pitchFamily="2"/>
              </a:rPr>
              <a:t>)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r>
              <a:rPr lang="hu-HU" sz="1600" dirty="0">
                <a:solidFill>
                  <a:srgbClr val="002060"/>
                </a:solidFill>
                <a:ea typeface="Microsoft YaHei" pitchFamily="2"/>
                <a:cs typeface="Arial" pitchFamily="2"/>
              </a:rPr>
              <a:t>1 eljárás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endParaRPr lang="hu-HU" sz="1600" dirty="0">
              <a:solidFill>
                <a:srgbClr val="002060"/>
              </a:solidFill>
              <a:ea typeface="Microsoft YaHei" pitchFamily="2"/>
              <a:cs typeface="Arial" pitchFamily="2"/>
            </a:endParaRP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r>
              <a:rPr lang="hu-HU" sz="1600" dirty="0">
                <a:solidFill>
                  <a:srgbClr val="002060"/>
                </a:solidFill>
                <a:ea typeface="Microsoft YaHei" pitchFamily="2"/>
                <a:cs typeface="Arial" pitchFamily="2"/>
              </a:rPr>
              <a:t>1 határozat</a:t>
            </a:r>
          </a:p>
          <a:p>
            <a:pPr algn="ctr" eaLnBrk="1" fontAlgn="auto">
              <a:spcBef>
                <a:spcPts val="0"/>
              </a:spcBef>
              <a:spcAft>
                <a:spcPts val="0"/>
              </a:spcAft>
              <a:defRPr sz="2200">
                <a:solidFill>
                  <a:srgbClr val="55215B"/>
                </a:solidFill>
              </a:defRPr>
            </a:pPr>
            <a:r>
              <a:rPr lang="hu-HU" sz="1600" dirty="0">
                <a:solidFill>
                  <a:srgbClr val="002060"/>
                </a:solidFill>
                <a:ea typeface="Microsoft YaHei" pitchFamily="2"/>
                <a:cs typeface="Arial" pitchFamily="2"/>
              </a:rPr>
              <a:t>1 rendelet</a:t>
            </a:r>
          </a:p>
        </p:txBody>
      </p:sp>
      <p:sp>
        <p:nvSpPr>
          <p:cNvPr id="82" name="Straight Connector 22"/>
          <p:cNvSpPr/>
          <p:nvPr/>
        </p:nvSpPr>
        <p:spPr>
          <a:xfrm>
            <a:off x="6334094" y="4448164"/>
            <a:ext cx="2700338" cy="0"/>
          </a:xfrm>
          <a:prstGeom prst="line">
            <a:avLst/>
          </a:prstGeom>
          <a:noFill/>
          <a:ln w="0" cap="flat">
            <a:solidFill>
              <a:srgbClr val="355269"/>
            </a:solidFill>
            <a:custDash>
              <a:ds d="400000" sp="400000"/>
            </a:custDash>
          </a:ln>
        </p:spPr>
        <p:txBody>
          <a:bodyPr lIns="90000" tIns="45000" rIns="90000" bIns="45000" anchor="ctr" compatLnSpc="0"/>
          <a:lstStyle/>
          <a:p>
            <a:pPr algn="just" eaLnBrk="1" fontAlgn="auto">
              <a:spcBef>
                <a:spcPts val="567"/>
              </a:spcBef>
              <a:spcAft>
                <a:spcPts val="0"/>
              </a:spcAft>
              <a:defRPr/>
            </a:pPr>
            <a:endParaRPr lang="hu-HU">
              <a:highlight>
                <a:scrgbClr r="0" g="0" b="0">
                  <a:alpha val="0"/>
                </a:scrgbClr>
              </a:highlight>
              <a:latin typeface="Liberation Sans" pitchFamily="18"/>
              <a:ea typeface="Microsoft YaHei" pitchFamily="2"/>
              <a:cs typeface="Arial" pitchFamily="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HATÁRIDŐK 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régi OTÉK alapú tervek</a:t>
            </a:r>
            <a:r>
              <a:rPr kumimoji="0" lang="hu-HU" b="1" i="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 </a:t>
            </a:r>
            <a:r>
              <a:rPr kumimoji="0" lang="hu-HU" b="0" i="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: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428596" y="2071677"/>
          <a:ext cx="8286808" cy="270892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00264"/>
                <a:gridCol w="6286544"/>
              </a:tblGrid>
              <a:tr h="628655">
                <a:tc>
                  <a:txBody>
                    <a:bodyPr/>
                    <a:lstStyle/>
                    <a:p>
                      <a:r>
                        <a:rPr lang="hu-HU" sz="1600" b="0" dirty="0" smtClean="0">
                          <a:solidFill>
                            <a:srgbClr val="002060"/>
                          </a:solidFill>
                        </a:rPr>
                        <a:t>Új</a:t>
                      </a:r>
                      <a:r>
                        <a:rPr lang="hu-HU" sz="1600" b="0" baseline="0" dirty="0" smtClean="0">
                          <a:solidFill>
                            <a:srgbClr val="002060"/>
                          </a:solidFill>
                        </a:rPr>
                        <a:t> településterv  elkészítése:</a:t>
                      </a:r>
                      <a:endParaRPr lang="hu-HU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C00000"/>
                          </a:solidFill>
                        </a:rPr>
                        <a:t>2024.  január 1. 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[</a:t>
                      </a:r>
                      <a:r>
                        <a:rPr kumimoji="0" lang="hu-HU" sz="1600" b="0" i="0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Étv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. 60. § (8)]</a:t>
                      </a:r>
                      <a:endParaRPr lang="hu-HU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Alkalmazható / módosítható: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solidFill>
                            <a:srgbClr val="C00000"/>
                          </a:solidFill>
                        </a:rPr>
                        <a:t>2023. december 31. 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[</a:t>
                      </a:r>
                      <a:r>
                        <a:rPr kumimoji="0" lang="hu-HU" sz="1600" b="0" i="0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Étv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. 60. § (8)]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Egyeztetési eljárás</a:t>
                      </a: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2022.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június 30-ig megkezdett  - Eljr.314. VI. Fejezet</a:t>
                      </a:r>
                    </a:p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2022. július 1-ét követően - Eljr.419. VII.-IX. Fejezet [Eljr.419. 78. § (1)]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Anyagi szabályozás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régi OTÉK (2012.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augusztus 6.-i állapot)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 II. fejezet, 1. melléklet és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a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módosításkor hatályos OTÉK III. fejezet [OTÉK 121. § (1)]</a:t>
                      </a: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BIA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Eljr.419. szerint [Eljr.419. 78. § (5)]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HATÁRIDŐK 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régi OTÉK alapú tervek</a:t>
            </a:r>
            <a:r>
              <a:rPr kumimoji="0" lang="hu-HU" b="1" i="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 </a:t>
            </a:r>
            <a:r>
              <a:rPr kumimoji="0" lang="hu-HU" b="0" i="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: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428596" y="2071677"/>
          <a:ext cx="8286808" cy="295276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00264"/>
                <a:gridCol w="6286544"/>
              </a:tblGrid>
              <a:tr h="628655">
                <a:tc>
                  <a:txBody>
                    <a:bodyPr/>
                    <a:lstStyle/>
                    <a:p>
                      <a:r>
                        <a:rPr lang="hu-HU" sz="1600" b="0" dirty="0" smtClean="0">
                          <a:solidFill>
                            <a:srgbClr val="002060"/>
                          </a:solidFill>
                        </a:rPr>
                        <a:t>Új</a:t>
                      </a:r>
                      <a:r>
                        <a:rPr lang="hu-HU" sz="1600" b="0" baseline="0" dirty="0" smtClean="0">
                          <a:solidFill>
                            <a:srgbClr val="002060"/>
                          </a:solidFill>
                        </a:rPr>
                        <a:t> településterv  elkészítése:</a:t>
                      </a:r>
                      <a:endParaRPr lang="hu-HU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2024.  január 1. 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[</a:t>
                      </a:r>
                      <a:r>
                        <a:rPr kumimoji="0" lang="hu-HU" sz="1600" b="0" i="0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Étv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. 60. § (8)]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Alkalmazható / módosítható: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solidFill>
                            <a:srgbClr val="002060"/>
                          </a:solidFill>
                        </a:rPr>
                        <a:t>2023. december 31. 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[</a:t>
                      </a:r>
                      <a:r>
                        <a:rPr kumimoji="0" lang="hu-HU" sz="1600" b="0" i="0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Étv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. 60. § (8)]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Egyeztetési eljárás</a:t>
                      </a: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2022.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június 30-ig megkezdett  - Eljr.314. VI. Fejezet</a:t>
                      </a:r>
                    </a:p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2022. július 1-ét követően - Eljr.419. VII.-IX. Fejezet [Eljr.419. 78. § (1)]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Anyagi szabályozás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régi OTÉK (2012.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augusztus 6.-i állapot)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 II. fejezet, 1. melléklet és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a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módosításkor hatályos OTÉK III. fejezet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BIA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Eljr.419. szerint [Eljr.419. 78. § (5)]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Text Placeholder 1"/>
          <p:cNvSpPr txBox="1">
            <a:spLocks/>
          </p:cNvSpPr>
          <p:nvPr/>
        </p:nvSpPr>
        <p:spPr>
          <a:xfrm>
            <a:off x="2214546" y="3214686"/>
            <a:ext cx="6715172" cy="2786082"/>
          </a:xfrm>
          <a:prstGeom prst="rect">
            <a:avLst/>
          </a:prstGeom>
          <a:solidFill>
            <a:schemeClr val="bg1"/>
          </a:solidFill>
        </p:spPr>
        <p:txBody>
          <a:bodyPr vert="horz" anchor="t">
            <a:normAutofit fontScale="92500" lnSpcReduction="10000"/>
          </a:bodyPr>
          <a:lstStyle/>
          <a:p>
            <a:pPr marL="342900" marR="0" lvl="0" indent="-13680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r>
              <a:rPr lang="hu-HU" b="1" u="none" dirty="0" smtClean="0">
                <a:solidFill>
                  <a:srgbClr val="C00000"/>
                </a:solidFill>
                <a:latin typeface="Arial" pitchFamily="34"/>
                <a:cs typeface="Arial" pitchFamily="2"/>
              </a:rPr>
              <a:t>FONTOS!</a:t>
            </a:r>
          </a:p>
          <a:p>
            <a:pPr marL="342900" indent="-1368000" algn="ctr">
              <a:spcBef>
                <a:spcPts val="567"/>
              </a:spcBef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r>
              <a:rPr lang="hu-HU" sz="1700" b="1" dirty="0" smtClean="0">
                <a:solidFill>
                  <a:srgbClr val="002060"/>
                </a:solidFill>
              </a:rPr>
              <a:t>525/2022</a:t>
            </a:r>
            <a:r>
              <a:rPr lang="hu-HU" sz="1700" b="1" dirty="0" smtClean="0">
                <a:solidFill>
                  <a:srgbClr val="002060"/>
                </a:solidFill>
              </a:rPr>
              <a:t>. (XII. 16.) Korm. </a:t>
            </a:r>
            <a:r>
              <a:rPr lang="hu-HU" sz="1700" b="1" dirty="0" smtClean="0">
                <a:solidFill>
                  <a:srgbClr val="002060"/>
                </a:solidFill>
              </a:rPr>
              <a:t>rendelet </a:t>
            </a:r>
            <a:r>
              <a:rPr lang="hu-HU" sz="1700" dirty="0" smtClean="0">
                <a:solidFill>
                  <a:srgbClr val="002060"/>
                </a:solidFill>
              </a:rPr>
              <a:t>az épített környezet alakításáról és védelméről szóló 1997. évi LXXVIII. törvény </a:t>
            </a:r>
            <a:r>
              <a:rPr lang="hu-HU" sz="1700" b="1" dirty="0" smtClean="0">
                <a:solidFill>
                  <a:srgbClr val="002060"/>
                </a:solidFill>
              </a:rPr>
              <a:t>veszélyhelyzet ideje alatt </a:t>
            </a:r>
            <a:r>
              <a:rPr lang="hu-HU" sz="1700" dirty="0" smtClean="0">
                <a:solidFill>
                  <a:srgbClr val="002060"/>
                </a:solidFill>
              </a:rPr>
              <a:t>történő eltérő alkalmazásáról</a:t>
            </a:r>
            <a:r>
              <a:rPr lang="hu-HU" sz="1700" u="none" dirty="0" smtClean="0">
                <a:solidFill>
                  <a:srgbClr val="002060"/>
                </a:solidFill>
                <a:cs typeface="Arial" pitchFamily="2"/>
              </a:rPr>
              <a:t> (</a:t>
            </a:r>
            <a:r>
              <a:rPr lang="hu-HU" sz="1700" dirty="0" smtClean="0">
                <a:solidFill>
                  <a:srgbClr val="002060"/>
                </a:solidFill>
                <a:cs typeface="Arial" pitchFamily="2"/>
              </a:rPr>
              <a:t>Magyar </a:t>
            </a:r>
            <a:r>
              <a:rPr lang="hu-HU" sz="1700" dirty="0" smtClean="0">
                <a:solidFill>
                  <a:srgbClr val="002060"/>
                </a:solidFill>
                <a:cs typeface="Arial" pitchFamily="2"/>
              </a:rPr>
              <a:t>Közlöny 208. </a:t>
            </a:r>
            <a:r>
              <a:rPr lang="hu-HU" sz="1700" dirty="0" smtClean="0">
                <a:solidFill>
                  <a:srgbClr val="002060"/>
                </a:solidFill>
                <a:cs typeface="Arial" pitchFamily="2"/>
              </a:rPr>
              <a:t>szám)</a:t>
            </a:r>
          </a:p>
          <a:p>
            <a:pPr marL="342900" indent="-1368000" algn="ctr">
              <a:spcBef>
                <a:spcPts val="567"/>
              </a:spcBef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endParaRPr lang="hu-HU" sz="1700" dirty="0" smtClean="0">
              <a:solidFill>
                <a:srgbClr val="002060"/>
              </a:solidFill>
              <a:cs typeface="Arial" pitchFamily="2"/>
            </a:endParaRPr>
          </a:p>
          <a:p>
            <a:pPr lvl="0" indent="-2047875" algn="just">
              <a:spcBef>
                <a:spcPts val="567"/>
              </a:spcBef>
              <a:buClr>
                <a:schemeClr val="accent1"/>
              </a:buClr>
              <a:buSzPct val="70000"/>
              <a:tabLst>
                <a:tab pos="-1362075" algn="l"/>
                <a:tab pos="0" algn="l"/>
                <a:tab pos="71438" algn="l"/>
                <a:tab pos="88900" algn="l"/>
                <a:tab pos="796925" algn="l"/>
              </a:tabLst>
              <a:defRPr/>
            </a:pPr>
            <a:r>
              <a:rPr lang="hu-HU" sz="1700" dirty="0" smtClean="0">
                <a:solidFill>
                  <a:srgbClr val="002060"/>
                </a:solidFill>
              </a:rPr>
              <a:t>5. § (1) A  veszélyhelyzet ideje alatt az  </a:t>
            </a:r>
            <a:r>
              <a:rPr lang="hu-HU" sz="1700" dirty="0" err="1" smtClean="0">
                <a:solidFill>
                  <a:srgbClr val="002060"/>
                </a:solidFill>
              </a:rPr>
              <a:t>Étv</a:t>
            </a:r>
            <a:r>
              <a:rPr lang="hu-HU" sz="1700" dirty="0" smtClean="0">
                <a:solidFill>
                  <a:srgbClr val="002060"/>
                </a:solidFill>
              </a:rPr>
              <a:t>. 60.  § (8)  bekezdésétől eltérően </a:t>
            </a:r>
            <a:r>
              <a:rPr lang="hu-HU" sz="1700" b="1" dirty="0" smtClean="0">
                <a:solidFill>
                  <a:srgbClr val="002060"/>
                </a:solidFill>
              </a:rPr>
              <a:t>az  új településfejlesztési tervet és településrendezési tervet legkésőbb </a:t>
            </a:r>
            <a:r>
              <a:rPr lang="hu-HU" sz="1700" b="1" u="sng" dirty="0" smtClean="0">
                <a:solidFill>
                  <a:srgbClr val="C00000"/>
                </a:solidFill>
              </a:rPr>
              <a:t>2027. július 1-jéig</a:t>
            </a:r>
            <a:r>
              <a:rPr lang="hu-HU" sz="1700" b="1" dirty="0" smtClean="0">
                <a:solidFill>
                  <a:srgbClr val="002060"/>
                </a:solidFill>
              </a:rPr>
              <a:t> hatályba kell léptetni</a:t>
            </a:r>
            <a:r>
              <a:rPr lang="hu-HU" sz="1700" dirty="0" smtClean="0">
                <a:solidFill>
                  <a:srgbClr val="002060"/>
                </a:solidFill>
              </a:rPr>
              <a:t>, és a  2012. augusztus 6-án hatályos szabályoknak megfelelő településfejlesztési koncepció, integrált településfejlesztési stratégia vagy településrendezési eszközök </a:t>
            </a:r>
            <a:r>
              <a:rPr lang="hu-HU" sz="1700" b="1" dirty="0" smtClean="0">
                <a:solidFill>
                  <a:srgbClr val="002060"/>
                </a:solidFill>
              </a:rPr>
              <a:t>módosítására </a:t>
            </a:r>
            <a:r>
              <a:rPr lang="hu-HU" sz="1700" b="1" dirty="0" smtClean="0">
                <a:solidFill>
                  <a:srgbClr val="C00000"/>
                </a:solidFill>
              </a:rPr>
              <a:t>2027. június 30-ig</a:t>
            </a:r>
            <a:r>
              <a:rPr lang="hu-HU" sz="1700" b="1" dirty="0" smtClean="0">
                <a:solidFill>
                  <a:srgbClr val="002060"/>
                </a:solidFill>
              </a:rPr>
              <a:t> van </a:t>
            </a:r>
            <a:r>
              <a:rPr lang="hu-HU" sz="1700" b="1" dirty="0" smtClean="0">
                <a:solidFill>
                  <a:srgbClr val="002060"/>
                </a:solidFill>
              </a:rPr>
              <a:t>lehetőség.</a:t>
            </a:r>
            <a:endParaRPr lang="hu-HU" sz="1700" b="1" u="none" dirty="0" smtClean="0">
              <a:solidFill>
                <a:srgbClr val="002060"/>
              </a:solidFill>
              <a:cs typeface="Arial" pitchFamily="2"/>
            </a:endParaRPr>
          </a:p>
          <a:p>
            <a:pPr marL="342900" marR="0" lvl="0" indent="-13680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endParaRPr lang="hu-HU" b="1" u="none" dirty="0" smtClean="0">
              <a:solidFill>
                <a:srgbClr val="002060"/>
              </a:solidFill>
              <a:latin typeface="Arial" pitchFamily="34"/>
              <a:cs typeface="Arial" pitchFamily="2"/>
            </a:endParaRPr>
          </a:p>
          <a:p>
            <a:pPr marL="342900" marR="0" lvl="0" indent="-13680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-1362600" algn="l"/>
                <a:tab pos="72360" algn="l"/>
                <a:tab pos="798120" algn="l"/>
              </a:tabLst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  <a:p>
            <a:pPr marL="1368000" marR="0" lvl="0" indent="-1368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>
                <a:tab pos="1303560" algn="l"/>
                <a:tab pos="2166120" algn="l"/>
              </a:tabLst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  <a:p>
            <a:pPr marL="1440000" marR="0" lvl="0" indent="-14400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>
                <a:tab pos="2238120" algn="l"/>
              </a:tabLst>
              <a:defRPr/>
            </a:pPr>
            <a:endParaRPr kumimoji="0" lang="hu-HU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solidFill>
                  <a:srgbClr val="002060"/>
                </a:solidFill>
              </a:rPr>
              <a:t>HATÁRIDŐK </a:t>
            </a:r>
            <a:endParaRPr lang="hu-HU" dirty="0">
              <a:solidFill>
                <a:srgbClr val="002060"/>
              </a:solidFill>
            </a:endParaRPr>
          </a:p>
        </p:txBody>
      </p:sp>
      <p:sp>
        <p:nvSpPr>
          <p:cNvPr id="7" name="Text Placeholder 1"/>
          <p:cNvSpPr txBox="1">
            <a:spLocks/>
          </p:cNvSpPr>
          <p:nvPr/>
        </p:nvSpPr>
        <p:spPr>
          <a:xfrm>
            <a:off x="214282" y="1500174"/>
            <a:ext cx="8643998" cy="50006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567"/>
              </a:spcBef>
              <a:spcAft>
                <a:spcPts val="0"/>
              </a:spcAft>
              <a:buClr>
                <a:schemeClr val="accent1"/>
              </a:buClr>
              <a:buSzPct val="70000"/>
              <a:tabLst>
                <a:tab pos="0" algn="l"/>
              </a:tabLst>
              <a:defRPr/>
            </a:pPr>
            <a:r>
              <a:rPr kumimoji="0" lang="hu-HU" b="1" i="0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Eljr.314. szerinti tervek</a:t>
            </a:r>
            <a:r>
              <a:rPr kumimoji="0" lang="hu-HU" b="0" i="0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/>
                <a:ea typeface="+mn-ea"/>
                <a:cs typeface="Arial" pitchFamily="2"/>
              </a:rPr>
              <a:t>:</a:t>
            </a: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428596" y="2071677"/>
          <a:ext cx="8286808" cy="4263405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000264"/>
                <a:gridCol w="6286544"/>
              </a:tblGrid>
              <a:tr h="628655">
                <a:tc>
                  <a:txBody>
                    <a:bodyPr/>
                    <a:lstStyle/>
                    <a:p>
                      <a:r>
                        <a:rPr lang="hu-HU" sz="1600" b="0" dirty="0" smtClean="0">
                          <a:solidFill>
                            <a:srgbClr val="002060"/>
                          </a:solidFill>
                        </a:rPr>
                        <a:t>Új</a:t>
                      </a:r>
                      <a:r>
                        <a:rPr lang="hu-HU" sz="1600" b="0" baseline="0" dirty="0" smtClean="0">
                          <a:solidFill>
                            <a:srgbClr val="002060"/>
                          </a:solidFill>
                        </a:rPr>
                        <a:t> településterv  elkészítése:</a:t>
                      </a:r>
                      <a:endParaRPr lang="hu-HU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C00000"/>
                          </a:solidFill>
                        </a:rPr>
                        <a:t>2027.  július 1.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[</a:t>
                      </a:r>
                      <a:r>
                        <a:rPr kumimoji="0" lang="hu-HU" sz="1600" b="0" i="0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Étv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. 60. § (9)-(10)]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 rowSpan="2"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Alkalmazható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/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módosítható: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1" dirty="0" smtClean="0">
                          <a:solidFill>
                            <a:srgbClr val="C00000"/>
                          </a:solidFill>
                        </a:rPr>
                        <a:t>2027. június 30. 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[</a:t>
                      </a:r>
                      <a:r>
                        <a:rPr kumimoji="0" lang="hu-HU" sz="1600" b="0" i="0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Étv</a:t>
                      </a:r>
                      <a:r>
                        <a:rPr kumimoji="0" lang="hu-HU" sz="1600" b="0" i="0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itchFamily="34"/>
                          <a:ea typeface="+mn-ea"/>
                          <a:cs typeface="Arial" pitchFamily="2"/>
                        </a:rPr>
                        <a:t>. 60. § (9)-(10)]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8773">
                <a:tc vMerge="1">
                  <a:txBody>
                    <a:bodyPr/>
                    <a:lstStyle/>
                    <a:p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tabLst>
                          <a:tab pos="6099175" algn="l"/>
                        </a:tabLst>
                      </a:pP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A </a:t>
                      </a:r>
                      <a:r>
                        <a:rPr lang="hu-HU" sz="1600" b="1" dirty="0" smtClean="0">
                          <a:solidFill>
                            <a:srgbClr val="C00000"/>
                          </a:solidFill>
                        </a:rPr>
                        <a:t>folyamatban lévő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hu-HU" sz="1600" b="1" dirty="0" smtClean="0">
                          <a:solidFill>
                            <a:srgbClr val="002060"/>
                          </a:solidFill>
                        </a:rPr>
                        <a:t>2021. június 30-ig megkezdett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(Eljr.314.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szerint,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legalább az előzetes tájékoztatás megtörtént), </a:t>
                      </a:r>
                      <a:r>
                        <a:rPr lang="hu-HU" sz="1600" b="1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hu-HU" sz="1600" b="1" dirty="0" smtClean="0">
                          <a:solidFill>
                            <a:srgbClr val="002060"/>
                          </a:solidFill>
                        </a:rPr>
                        <a:t>teljes közigazgatási területre készülő új terv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eljárását </a:t>
                      </a:r>
                      <a:r>
                        <a:rPr lang="hu-HU" sz="1600" b="1" dirty="0" smtClean="0">
                          <a:solidFill>
                            <a:srgbClr val="C00000"/>
                          </a:solidFill>
                        </a:rPr>
                        <a:t>2022. december 31-ig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le kell zárni (önkormányzati döntés</a:t>
                      </a:r>
                      <a:r>
                        <a:rPr lang="hu-HU" sz="1600" b="0" dirty="0" smtClean="0">
                          <a:solidFill>
                            <a:srgbClr val="002060"/>
                          </a:solidFill>
                        </a:rPr>
                        <a:t>). Az így készült terv 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2027. június 30-ig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hatályos és módosítható,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az új tervet el kell készíteni (hatályba léptetni) 2027. július 1-ig.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Egyeztetési eljárás</a:t>
                      </a: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2022.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június 30-ig megkezdett  - Eljr.314. VI. Fejezet</a:t>
                      </a:r>
                    </a:p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2022. július 1-ét követően - Eljr.419. VII.-IX. Fejezet [Eljr.419. 78. § (1)]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8655">
                <a:tc>
                  <a:txBody>
                    <a:bodyPr/>
                    <a:lstStyle/>
                    <a:p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Anyagi szabályozás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(módosítás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esetén)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: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2021.07.15-i OTÉK II. fejezet, 1-2. melléklet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és a 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módosításkor hatályos OTÉK III. fejezet </a:t>
                      </a:r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[OTÉK 121. § (2)]</a:t>
                      </a:r>
                      <a:endParaRPr lang="hu-H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hu-HU" sz="1600" dirty="0" smtClean="0">
                          <a:solidFill>
                            <a:srgbClr val="002060"/>
                          </a:solidFill>
                        </a:rPr>
                        <a:t>BIA</a:t>
                      </a:r>
                      <a:r>
                        <a:rPr lang="hu-HU" sz="1600" baseline="0" dirty="0" smtClean="0">
                          <a:solidFill>
                            <a:srgbClr val="002060"/>
                          </a:solidFill>
                        </a:rPr>
                        <a:t> Eljr.419. szerint [Eljr.419. 78. § (5)]</a:t>
                      </a:r>
                      <a:endParaRPr lang="hu-H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3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4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</TotalTime>
  <Words>2987</Words>
  <Application>Microsoft Office PowerPoint</Application>
  <PresentationFormat>Diavetítés a képernyőre (4:3 oldalarány)</PresentationFormat>
  <Paragraphs>410</Paragraphs>
  <Slides>34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34</vt:i4>
      </vt:variant>
    </vt:vector>
  </HeadingPairs>
  <TitlesOfParts>
    <vt:vector size="35" baseType="lpstr">
      <vt:lpstr>Trek</vt:lpstr>
      <vt:lpstr>A településrendezési eszközökkel kapcsolatos jogszabályi környezet  változásából eredő  önkormányzati feladatok</vt:lpstr>
      <vt:lpstr>JOGSZABÁLYI KÖRNYEZET</vt:lpstr>
      <vt:lpstr>KORÁBBI TERVI KÖRNYEZET</vt:lpstr>
      <vt:lpstr>KORÁBBI TERVI KÖRNYEZET</vt:lpstr>
      <vt:lpstr>ÚJ TERVI KÖRNYEZET</vt:lpstr>
      <vt:lpstr>ÚJ TERVI KÖRNYEZET</vt:lpstr>
      <vt:lpstr>HATÁRIDŐK </vt:lpstr>
      <vt:lpstr>HATÁRIDŐK </vt:lpstr>
      <vt:lpstr>HATÁRIDŐK </vt:lpstr>
      <vt:lpstr>HATÁRIDŐK </vt:lpstr>
      <vt:lpstr>HATÁRIDŐK 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ÚJ EGYEZTETÉSI ELJÁRÁS</vt:lpstr>
      <vt:lpstr>34.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településrendezési eszközökkel kapcsolatos jogszabályi környezet  változásából eredő  önkormányzati feladatok</dc:title>
  <dc:creator>Robi</dc:creator>
  <cp:lastModifiedBy>Robi</cp:lastModifiedBy>
  <cp:revision>48</cp:revision>
  <dcterms:created xsi:type="dcterms:W3CDTF">2023-04-25T15:42:58Z</dcterms:created>
  <dcterms:modified xsi:type="dcterms:W3CDTF">2023-04-25T22:58:41Z</dcterms:modified>
</cp:coreProperties>
</file>