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hu-H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hu-HU" sz="4400" spc="-1" strike="noStrike">
                <a:latin typeface="Arial"/>
              </a:rPr>
              <a:t>Címszöveg formátumának szerkesztése</a:t>
            </a:r>
            <a:endParaRPr b="0" lang="hu-H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latin typeface="Arial"/>
              </a:rPr>
              <a:t>Vázlatszöveg formátumának szerkesztése</a:t>
            </a:r>
            <a:endParaRPr b="0" lang="hu-H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latin typeface="Arial"/>
              </a:rPr>
              <a:t>Második vázlatszint</a:t>
            </a:r>
            <a:endParaRPr b="0" lang="hu-H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latin typeface="Arial"/>
              </a:rPr>
              <a:t>Harmadik vázlatszint</a:t>
            </a:r>
            <a:endParaRPr b="0" lang="hu-H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latin typeface="Arial"/>
              </a:rPr>
              <a:t>Negyedik vázlatszint</a:t>
            </a:r>
            <a:endParaRPr b="0" lang="hu-H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Ötödik vázlatszint</a:t>
            </a:r>
            <a:endParaRPr b="0" lang="hu-H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Hatodik vázlatszint</a:t>
            </a:r>
            <a:endParaRPr b="0" lang="hu-H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Hetedik vázlatszint</a:t>
            </a:r>
            <a:endParaRPr b="0" lang="hu-H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hu-HU" sz="4400" spc="-1" strike="noStrike">
                <a:latin typeface="Arial"/>
              </a:rPr>
              <a:t>Címszöveg formátumának szerkesztése</a:t>
            </a:r>
            <a:endParaRPr b="0" lang="hu-H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latin typeface="Arial"/>
              </a:rPr>
              <a:t>Vázlatszöveg formátumának szerkesztése</a:t>
            </a:r>
            <a:endParaRPr b="0" lang="hu-H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latin typeface="Arial"/>
              </a:rPr>
              <a:t>Második vázlatszint</a:t>
            </a:r>
            <a:endParaRPr b="0" lang="hu-H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latin typeface="Arial"/>
              </a:rPr>
              <a:t>Harmadik vázlatszint</a:t>
            </a:r>
            <a:endParaRPr b="0" lang="hu-H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latin typeface="Arial"/>
              </a:rPr>
              <a:t>Negyedik vázlatszint</a:t>
            </a:r>
            <a:endParaRPr b="0" lang="hu-H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Ötödik vázlatszint</a:t>
            </a:r>
            <a:endParaRPr b="0" lang="hu-H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Hatodik vázlatszint</a:t>
            </a:r>
            <a:endParaRPr b="0" lang="hu-H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Hetedik vázlatszint</a:t>
            </a:r>
            <a:endParaRPr b="0" lang="hu-H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/>
          <p:nvPr/>
        </p:nvSpPr>
        <p:spPr>
          <a:xfrm>
            <a:off x="926280" y="107640"/>
            <a:ext cx="8215200" cy="234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br>
              <a:rPr sz="1800"/>
            </a:br>
            <a:r>
              <a:rPr b="0" lang="hu-HU" sz="4000" spc="-1" strike="noStrike">
                <a:solidFill>
                  <a:srgbClr val="000000"/>
                </a:solidFill>
                <a:latin typeface="Arial"/>
                <a:ea typeface="DejaVu Sans"/>
              </a:rPr>
              <a:t>A törvényességi felügyelet működésének tapasztalatai, </a:t>
            </a:r>
            <a:endParaRPr b="0" lang="hu-HU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hu-HU" sz="4000" spc="-1" strike="noStrike">
                <a:solidFill>
                  <a:srgbClr val="000000"/>
                </a:solidFill>
                <a:latin typeface="Arial"/>
                <a:ea typeface="DejaVu Sans"/>
              </a:rPr>
              <a:t>2023. évi ellenőrzések</a:t>
            </a:r>
            <a:r>
              <a:rPr b="0" lang="hu-HU" sz="4800" spc="-94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br>
              <a:rPr sz="4800"/>
            </a:br>
            <a:endParaRPr b="0" lang="hu-HU" sz="4800" spc="-1" strike="noStrike"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6479280" y="2627640"/>
            <a:ext cx="2868480" cy="308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hu-HU" sz="1800" spc="-1" strike="noStrike">
                <a:solidFill>
                  <a:srgbClr val="000000"/>
                </a:solidFill>
                <a:latin typeface="Arial"/>
                <a:ea typeface="DejaVu Sans"/>
              </a:rPr>
              <a:t>dr. Árpásy Tamás</a:t>
            </a: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1" lang="hu-HU" sz="1200" spc="-1" strike="noStrike">
                <a:solidFill>
                  <a:srgbClr val="000000"/>
                </a:solidFill>
                <a:latin typeface="Arial"/>
                <a:ea typeface="DejaVu Sans"/>
              </a:rPr>
              <a:t>Veszprém Megyei Kormányhivatal Hatósági Főosztály</a:t>
            </a:r>
            <a:endParaRPr b="0" lang="hu-HU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1" lang="hu-HU" sz="1200" spc="-1" strike="noStrike">
                <a:solidFill>
                  <a:srgbClr val="000000"/>
                </a:solidFill>
                <a:latin typeface="Arial"/>
                <a:ea typeface="DejaVu Sans"/>
              </a:rPr>
              <a:t>Törvényességi Felügyeleti Osztály</a:t>
            </a:r>
            <a:endParaRPr b="0" lang="hu-HU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1" lang="hu-HU" sz="1200" spc="-1" strike="noStrike">
                <a:solidFill>
                  <a:srgbClr val="000000"/>
                </a:solidFill>
                <a:latin typeface="Arial"/>
                <a:ea typeface="DejaVu Sans"/>
              </a:rPr>
              <a:t>2023.04.26.</a:t>
            </a: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</p:txBody>
      </p:sp>
      <p:pic>
        <p:nvPicPr>
          <p:cNvPr id="78" name="Picture 2" descr="Képtalálat a következőre: „megyeháza veszprém”"/>
          <p:cNvPicPr/>
          <p:nvPr/>
        </p:nvPicPr>
        <p:blipFill>
          <a:blip r:embed="rId2"/>
          <a:srcRect l="0" t="0" r="0" b="10344"/>
          <a:stretch/>
        </p:blipFill>
        <p:spPr>
          <a:xfrm>
            <a:off x="943920" y="2179800"/>
            <a:ext cx="5344200" cy="342432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  <p:pic>
        <p:nvPicPr>
          <p:cNvPr id="79" name="Picture 1" descr="Képtalálat a következőre: „megyeháza veszprém”"/>
          <p:cNvPicPr/>
          <p:nvPr/>
        </p:nvPicPr>
        <p:blipFill>
          <a:blip r:embed="rId3"/>
          <a:srcRect l="0" t="0" r="0" b="10345"/>
          <a:stretch/>
        </p:blipFill>
        <p:spPr>
          <a:xfrm>
            <a:off x="943920" y="2180160"/>
            <a:ext cx="5345280" cy="342540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"/>
          <p:cNvSpPr/>
          <p:nvPr/>
        </p:nvSpPr>
        <p:spPr>
          <a:xfrm>
            <a:off x="359640" y="179640"/>
            <a:ext cx="9348480" cy="502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</p:txBody>
      </p:sp>
      <p:sp>
        <p:nvSpPr>
          <p:cNvPr id="91" name=""/>
          <p:cNvSpPr/>
          <p:nvPr/>
        </p:nvSpPr>
        <p:spPr>
          <a:xfrm>
            <a:off x="1149840" y="2477880"/>
            <a:ext cx="7829280" cy="68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hu-HU" sz="4400" spc="-1" strike="noStrike">
                <a:solidFill>
                  <a:srgbClr val="000000"/>
                </a:solidFill>
                <a:latin typeface="Arial"/>
                <a:ea typeface="DejaVu Sans"/>
              </a:rPr>
              <a:t>KÖSZÖNÖM A FIGYELMET!</a:t>
            </a:r>
            <a:endParaRPr b="0" lang="hu-H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"/>
          <p:cNvSpPr/>
          <p:nvPr/>
        </p:nvSpPr>
        <p:spPr>
          <a:xfrm>
            <a:off x="799560" y="66960"/>
            <a:ext cx="8627760" cy="809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hu-HU" sz="2200" spc="180" strike="noStrike">
                <a:solidFill>
                  <a:srgbClr val="000000"/>
                </a:solidFill>
                <a:latin typeface="Times New Roman"/>
                <a:ea typeface="DejaVu Sans"/>
              </a:rPr>
              <a:t>Törvényességi felügyeleti ellenőrzések 2022-2023.</a:t>
            </a:r>
            <a:endParaRPr b="0" lang="hu-HU" sz="2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A Miniszterelnökség 2022. évi munkatervéből áthúzódott ellenőrzési témakörök: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 közterületek elnevezésről és a házszám megállapításról szóló rendeletek vizsgálata (hiányosság: egyes közterületek indokolatlan mentesítése az elnevezési kötelezettség alól) Szakmai segítségnyújtás. 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- A temetőkről és temetkezési tevékenységről szóló rendeletek ellenőrzése: 172 eljárásból  157  lezárt, 13 folyamatban, 2 eredménytelen. 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2023-as ellenőrzési témakörök: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Az önkormányzati lakások és helyiségek bérletére és elidegenítésére vonatkozó önkormányzati rendeletek ellenőrzése (2023. június 30-ig)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Az NJT) önkormányzati felületén (NJT ÖR) kötelezően közzéteendő önkormányzati rendeletek kihirdetése, publikálása szabályszerűségének vizsgálata,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az önkormányzati rendeleteknek az NJT ÖR-en történő közzététele jogszerűségének ellenőrzése (2023. december 31-ig).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"/>
          <p:cNvSpPr/>
          <p:nvPr/>
        </p:nvSpPr>
        <p:spPr>
          <a:xfrm>
            <a:off x="799560" y="66960"/>
            <a:ext cx="8627760" cy="809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hu-HU" sz="2200" spc="180" strike="noStrike">
                <a:solidFill>
                  <a:srgbClr val="000000"/>
                </a:solidFill>
                <a:latin typeface="Times New Roman"/>
                <a:ea typeface="DejaVu Sans"/>
              </a:rPr>
              <a:t>Személyes érintettség</a:t>
            </a:r>
            <a:endParaRPr b="0" lang="hu-HU" sz="2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i="1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Magyarország helyi önkormányzatairól szóló 2011.évi CLXXXIX. törvény (Mötv.)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15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15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Mötv. 49. §: rendezi a személyes érintettség kérdését, felhatalmaz a jogkövetkezmények megállapítására (SzMSz.-ben)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képviselő-testületnek nincs kizárási kötelezettsége, az érintettség bejelentése esetén is a kizárásról hozott döntése mérlegelési jogkörébe tartozik.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Lehetséges jogkövetkezmények (például):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buNone/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a) szavazás megismétlése;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buNone/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b) a bejelentés elmulasztásából fakadó károk megtérítésének kötelezettsége;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buNone/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c) a tiszteletdíj, vagy természetbeni juttatás csökkentése, megvonása;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d) súlyosabb esetekben, összeférhetetlenségi eljárás megindítása, ha olyan tevékenységet folytatott az érintett képviselő, amely „a feladatainak ellátásához szükséges közbizalmat megingathatja” ( Mötv. 36. § (1) bekezdés)..    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15000"/>
              </a:lnSpc>
              <a:buNone/>
              <a:tabLst>
                <a:tab algn="ctr" pos="4500720"/>
              </a:tabLst>
            </a:pPr>
            <a:endParaRPr b="0" lang="hu-HU" sz="16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799560" y="66960"/>
            <a:ext cx="8627760" cy="809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hu-HU" sz="2200" spc="180" strike="noStrike">
                <a:solidFill>
                  <a:srgbClr val="000000"/>
                </a:solidFill>
                <a:latin typeface="Times New Roman"/>
                <a:ea typeface="DejaVu Sans"/>
              </a:rPr>
              <a:t>Törvényességi felügyeleti eljárás (külön döntéshozatal, tájékoztatás)</a:t>
            </a:r>
            <a:endParaRPr b="0" lang="hu-HU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i="1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Mötv; A helyi önkormányzatok törvényességi felügyeletének részletes szabályairól szóló 119/2012. (VI.26.) es Kormányrendelet (Vhr.)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Mötv. 134. § (1)bekezdés: Érintett írásbeli tájékoztatási kötelezettsége a Kormányhivatal felé (határidőben) a tett intézkedésről, a felhívás elfogadásáról/elutasításáról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Vhr. 9. § d) pont: A tájékoztatás elmaradása önmagában eredménytelenségi ok (akár a jogsértés orvoslása esetén is!)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Vhr. 7. § a) és d) pont: a polgármester/elnök tájékoztatási kötelezettsége a testület/TT felé a felhívás tartalmáról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jövőben a tájékoztatás elmaradása esetén külön törvényességi felügyeleti eljárás lehet.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Másik véglet: A Kormányhivatalt határidőben tájékoztatták a módosító rendelet megalkotásáról, DE nem publikálták az NJT–n. Következmény Vhr. 9. § b) pont szerinti eredménytelenség, bírság. 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algn="ctr">
              <a:lnSpc>
                <a:spcPct val="115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algn="just">
              <a:lnSpc>
                <a:spcPct val="115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"/>
          <p:cNvSpPr/>
          <p:nvPr/>
        </p:nvSpPr>
        <p:spPr>
          <a:xfrm>
            <a:off x="799560" y="66960"/>
            <a:ext cx="8627760" cy="809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hu-HU" sz="2200" spc="180" strike="noStrike">
                <a:solidFill>
                  <a:srgbClr val="000000"/>
                </a:solidFill>
                <a:latin typeface="Times New Roman"/>
                <a:ea typeface="DejaVu Sans"/>
              </a:rPr>
              <a:t>Hulladékgazdálkodási közfeladat</a:t>
            </a:r>
            <a:endParaRPr b="0" lang="hu-HU" sz="2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buNone/>
              <a:tabLst>
                <a:tab algn="ctr" pos="4500720"/>
              </a:tabLst>
            </a:pPr>
            <a:r>
              <a:rPr b="0" i="1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hulladékról szóló 2012. évi CLXXXV. törvény (Hgt.)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Előzmény: 2021. március: Körlevél a hivataloknak a Hgt. módosításáról.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Hgt. kiegészítései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2021. március 01-jével: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buNone/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Hgt. 33.§ "(4) A települési önkormányzat önkormányzati hulladékgazdálkodási közfeladat ellátási kötelezettsége nem mentesíti a települési önkormányzatot a Mötv. 13. § (1) bekezdés 5. pontjában foglalt köztisztasági feladatok ellátásának, azon belül is a közterületen elhagyott hulladék felszámolásával összefüggő kötelezettsége alól."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Hgt. 35. § (1) bekezdés „ A települési önkormányzat képviselő-testülete önkormányzati rendeletben állapítja meg: 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"h) az elhagyott hulladék felszámolásához szükséges helyi intézkedések körét"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ctr" pos="4500720"/>
              </a:tabLst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2023. július 01-től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 Az állam a közszolgáltatás országos szintű megszervezése helyett a hulladékgazdálkodási intézményi résztevékenység és a hulladékgazdálkodási közszolgáltatási résztevékenység teljeskörű ellátását átveszi. Az önkormányzati felhatalmazások (Hgt. 35. §; 88. § (4) bekezdés) és az ebből eredő feladatok megszűnnek.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 algn="ctr">
              <a:lnSpc>
                <a:spcPct val="115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 algn="just">
              <a:lnSpc>
                <a:spcPct val="115000"/>
              </a:lnSpc>
              <a:buNone/>
              <a:tabLst>
                <a:tab algn="ctr" pos="450072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"/>
          <p:cNvSpPr/>
          <p:nvPr/>
        </p:nvSpPr>
        <p:spPr>
          <a:xfrm>
            <a:off x="799560" y="66960"/>
            <a:ext cx="8627760" cy="809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hu-HU" sz="2200" spc="180" strike="noStrike">
                <a:solidFill>
                  <a:srgbClr val="000000"/>
                </a:solidFill>
                <a:latin typeface="Times New Roman"/>
                <a:ea typeface="DejaVu Sans"/>
              </a:rPr>
              <a:t>Hulladékgazdálkodási közfeladat</a:t>
            </a:r>
            <a:endParaRPr b="0" lang="hu-HU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Hulladékgazdálkodási rendeletek megfelelő módosítása 2023. július 01-jével!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Átmenet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Hgt. 92/A. §: „a települési önkormányzatok hulladékgazdálkodási feladatainak ellátáshoz használt létesítmény, eszköz és vagyonelem vagyonkezelése céljából  a települési önkormányzatok társulásai mindaddig fennmaradhatnak, ameddig az érintett létesítmény, eszköz vagy vagyonelem az állami hulladékgazdálkodási közfeladat ellátásához igénybe vételre kerül.” 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algn="ctr">
              <a:lnSpc>
                <a:spcPct val="115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algn="just">
              <a:lnSpc>
                <a:spcPct val="115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"/>
          <p:cNvSpPr/>
          <p:nvPr/>
        </p:nvSpPr>
        <p:spPr>
          <a:xfrm>
            <a:off x="799560" y="66960"/>
            <a:ext cx="8627760" cy="809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hu-HU" sz="2200" spc="180" strike="noStrike">
                <a:solidFill>
                  <a:srgbClr val="000000"/>
                </a:solidFill>
                <a:latin typeface="Times New Roman"/>
                <a:ea typeface="DejaVu Sans"/>
              </a:rPr>
              <a:t>Retró</a:t>
            </a:r>
            <a:endParaRPr b="0" lang="hu-HU" sz="2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i="1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gyermekek védelméről  és gyámügyi igazgatásról szóló 1997. évi XXXI. törvény (Gyvt.) 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i="1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szociális igazgatásról és szociális ellátásokról szóló 1993. évi III. törvény  (Szoc. törvény)  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i="1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Az általános forgalmi adóról szóló 2007. évi CXXVII. törvény (Áfatv.)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i="1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jogalkotásról szóló 2010. évi CXXX. törvény (Jat.)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a)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Étkeztetési díjfajták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Szoc. törvény 92. § (1)-(2) bekezdései. 115. § (1) bekezdés  és 132. § (4) bekezdés d) pont:  a  szociális étkezés jogosultsági feltételeinek lényeges szabályai;  az intézményi térítési díj, 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Gyvt 151. § (2f)  bekezdés: Az intézményi gyermekétkeztetés intézményi térítési díja 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Felnőtt, dolgozói, vendégebéd stb… rendeletekben nem lehet (felhatalmazás hiányában). 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b)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 Áfa tételes feltüntetése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2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Áfa mértékét az Áfatv.  határozza meg (nem az önkormányzatok) Mértékének az intézményi térítési díjakban történő,megállapítása – gyermekétkeztetés esetén – sérti a Gyvt. 151. § (3) bekezdését és az az Áfatv. 82. §-át.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2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2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2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2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20000"/>
              </a:lnSpc>
              <a:buNone/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2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 algn="ctr">
              <a:lnSpc>
                <a:spcPct val="115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 algn="just">
              <a:lnSpc>
                <a:spcPct val="115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"/>
          <p:cNvSpPr/>
          <p:nvPr/>
        </p:nvSpPr>
        <p:spPr>
          <a:xfrm>
            <a:off x="799560" y="66960"/>
            <a:ext cx="8627760" cy="809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hu-HU" sz="2200" spc="180" strike="noStrike">
                <a:solidFill>
                  <a:srgbClr val="000000"/>
                </a:solidFill>
                <a:latin typeface="Times New Roman"/>
                <a:ea typeface="DejaVu Sans"/>
              </a:rPr>
              <a:t>Retró</a:t>
            </a:r>
            <a:r>
              <a:rPr b="1" lang="hu-HU" sz="1600" spc="18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c)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Nyersanyagköltség, szolgáltatási önköltség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Az intézményi térítési díjak számításainak megalapozásául szolgál. Rendeleti megállapítása a Szoc.törvény 115. § (1) bekezdését, és a  Gyvt. 151. § (2f) és (3) bekezdését  sérti.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buNone/>
              <a:tabLst>
                <a:tab algn="l" pos="0"/>
              </a:tabLst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d)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 Jogalkotá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Jat. 12. §:A módosító rendelkezés és hatályon kívül helyező rendelkezés a a hatályba lépéssel egyben végrehajtottá is válik. Az ennek alapján  végrehajtottá vált rendelkezés a végrehajtottá válást követő napon  a törvény erejénél fogva hatályát veszti.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Módosító, hatályon kívül helyező rendeletekben a hatályvesztésről külön rendelkezés: nem kell.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Jat. 7. § (1) bekezdés: főszabály: A hatályba lépés napja a jogszabály kihirdetését követő valamely nap lehet, (2) bekezdés: kivétel. A kihirdetés napján történő esetleges hatályba léptetéskor a hatályt órában kell megadni!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buNone/>
              <a:tabLst>
                <a:tab algn="l" pos="0"/>
              </a:tabLst>
            </a:pPr>
            <a:endParaRPr b="0" lang="hu-HU" sz="16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 algn="ctr">
              <a:lnSpc>
                <a:spcPct val="115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 algn="just">
              <a:lnSpc>
                <a:spcPct val="115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1620000" y="1080000"/>
            <a:ext cx="360" cy="357840"/>
          </a:xfrm>
          <a:prstGeom prst="flowChartInternalStorag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"/>
          <p:cNvSpPr/>
          <p:nvPr/>
        </p:nvSpPr>
        <p:spPr>
          <a:xfrm>
            <a:off x="799560" y="66960"/>
            <a:ext cx="8627760" cy="809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hu-HU" sz="2200" spc="180" strike="noStrike">
                <a:solidFill>
                  <a:srgbClr val="000000"/>
                </a:solidFill>
                <a:latin typeface="Times New Roman"/>
                <a:ea typeface="DejaVu Sans"/>
              </a:rPr>
              <a:t>Felsőbírósági érdekességek</a:t>
            </a:r>
            <a:endParaRPr b="0" lang="hu-HU" sz="2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a)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Köf.5.019/2022/6.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 Kúria Pilisborosjenő a helyi közutak fokozott elhasználódását, állagromlását és károsodását előidéző igénybevétele miatti kártalanítási kötelezettség előírásáról szóló önkormányzati rendeletét  megsemmisítette.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Ok 1: Nem kártalanítási jogviszonyt, hanem közút használatára vonatkozó fizetési kötelezettséget szabályozott.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Ok 2: A rendeletet egy nappal annak kihirdetése előtt írták alá, a jogalkotás garanciális szabályai sérültek. 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hu-HU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b)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Köf.5.022/2022/8.</a:t>
            </a:r>
            <a:endParaRPr b="0" lang="hu-H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Kúria Győrszemere Község egyik HÉSZ módosítását semmisítette meg.</a:t>
            </a:r>
            <a:endParaRPr b="0" lang="hu-HU" sz="1600" spc="-1" strike="noStrike">
              <a:latin typeface="Arial"/>
            </a:endParaRPr>
          </a:p>
          <a:p>
            <a:pPr algn="just">
              <a:lnSpc>
                <a:spcPct val="115000"/>
              </a:lnSpc>
              <a:buNone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Ok: Véleményezési eljárás lefolytatása nélkül a helyi építési szabályzat, illetve annak módosítása nem fogadható el. A településrendezési eszköz módosításának elfogadását követően megindított véleményezési eljárás visszamenőleges hatállyal nem teszi közjogilag érvényessé a jogalkotási eljárás garanciális szabályainak megsértésével megalkotott önkormányzati rendelkezést.</a:t>
            </a:r>
            <a:endParaRPr b="0" lang="hu-HU" sz="16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 algn="ctr">
              <a:lnSpc>
                <a:spcPct val="115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495360" indent="-266760" algn="just">
              <a:lnSpc>
                <a:spcPct val="115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  <a:p>
            <a:pPr marL="539640" indent="-712800">
              <a:lnSpc>
                <a:spcPct val="100000"/>
              </a:lnSpc>
              <a:buNone/>
              <a:tabLst>
                <a:tab algn="l" pos="0"/>
              </a:tabLst>
            </a:pPr>
            <a:endParaRPr b="0" lang="hu-HU" sz="1200" spc="-1" strike="noStrike"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>
            <a:off x="1620000" y="1080000"/>
            <a:ext cx="360" cy="357840"/>
          </a:xfrm>
          <a:prstGeom prst="flowChartInternalStorag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2478</TotalTime>
  <Application>LibreOffice/7.3.6.2.n1$Windows_X86_64 LibreOffice_project/dff218e8c87671f9f0c287f70d93a81293632432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2022-04-25T09:45:12Z</dcterms:created>
  <dc:creator>Pap Zsolt</dc:creator>
  <dc:description/>
  <dc:language>hu-HU</dc:language>
  <cp:lastModifiedBy>dr. Árpásy Tamás</cp:lastModifiedBy>
  <dcterms:modified xsi:type="dcterms:W3CDTF">2023-04-25T11:14:04Z</dcterms:modified>
  <cp:revision>172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