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notesSlides/_rels/notesSlide3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media/image1.jpeg" ContentType="image/jpeg"/>
  <Override PartName="/ppt/media/image2.jpeg" ContentType="image/jpe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hu-HU" sz="4400" spc="-1" strike="noStrike">
                <a:solidFill>
                  <a:srgbClr val="000000"/>
                </a:solidFill>
                <a:latin typeface="Arial"/>
              </a:rPr>
              <a:t>A dia áthelyezéséhez kattintson ide</a:t>
            </a: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hu-HU" sz="2000" spc="-1" strike="noStrike">
                <a:solidFill>
                  <a:srgbClr val="000000"/>
                </a:solidFill>
                <a:latin typeface="Arial"/>
              </a:rPr>
              <a:t>A jegyzetformátum szerkesztéséhez kattintson ide</a:t>
            </a:r>
            <a:endParaRPr b="0" lang="hu-H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&lt;élőfej&gt;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&lt;dátum/idő&gt;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A67615DE-70EB-464D-B434-7FCC887B3556}" type="slidenum"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&lt;szám&gt;</a:t>
            </a:fld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ldImg"/>
          </p:nvPr>
        </p:nvSpPr>
        <p:spPr>
          <a:xfrm>
            <a:off x="573120" y="1336680"/>
            <a:ext cx="6412680" cy="3607560"/>
          </a:xfrm>
          <a:prstGeom prst="rect">
            <a:avLst/>
          </a:prstGeom>
          <a:ln w="0">
            <a:noFill/>
          </a:ln>
        </p:spPr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7640" cy="420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4"/>
          </p:nvPr>
        </p:nvSpPr>
        <p:spPr>
          <a:xfrm>
            <a:off x="4281480" y="10155240"/>
            <a:ext cx="3276000" cy="53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hu-HU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225E82E-713F-41C2-9F32-51B7F197D57D}" type="slidenum">
              <a:rPr b="0" lang="hu-HU" sz="1200" spc="-1" strike="noStrike">
                <a:solidFill>
                  <a:srgbClr val="000000"/>
                </a:solidFill>
                <a:latin typeface="Times New Roman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hu-HU" sz="4400" spc="-1" strike="noStrike">
                <a:solidFill>
                  <a:srgbClr val="000000"/>
                </a:solidFill>
                <a:latin typeface="Arial"/>
              </a:rPr>
              <a:t>Címszöveg formátumának szerkesztése</a:t>
            </a: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3200" spc="-1" strike="noStrike">
                <a:solidFill>
                  <a:srgbClr val="000000"/>
                </a:solidFill>
                <a:latin typeface="Arial"/>
              </a:rPr>
              <a:t>Vázlatszöveg formátumának szerkesztése</a:t>
            </a: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800" spc="-1" strike="noStrike">
                <a:solidFill>
                  <a:srgbClr val="000000"/>
                </a:solidFill>
                <a:latin typeface="Arial"/>
              </a:rPr>
              <a:t>Második vázlatszint</a:t>
            </a:r>
            <a:endParaRPr b="0" lang="hu-H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400" spc="-1" strike="noStrike">
                <a:solidFill>
                  <a:srgbClr val="000000"/>
                </a:solidFill>
                <a:latin typeface="Arial"/>
              </a:rPr>
              <a:t>Harmadik vázlatszint</a:t>
            </a:r>
            <a:endParaRPr b="0" lang="hu-H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000" spc="-1" strike="noStrike">
                <a:solidFill>
                  <a:srgbClr val="000000"/>
                </a:solidFill>
                <a:latin typeface="Arial"/>
              </a:rPr>
              <a:t>Negyedik vázlatszint</a:t>
            </a:r>
            <a:endParaRPr b="0" lang="hu-H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rgbClr val="000000"/>
                </a:solidFill>
                <a:latin typeface="Arial"/>
              </a:rPr>
              <a:t>Ötödik vázlatszint</a:t>
            </a:r>
            <a:endParaRPr b="0" lang="hu-H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rgbClr val="000000"/>
                </a:solidFill>
                <a:latin typeface="Arial"/>
              </a:rPr>
              <a:t>Hatodik vázlatszint</a:t>
            </a:r>
            <a:endParaRPr b="0" lang="hu-H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rgbClr val="000000"/>
                </a:solidFill>
                <a:latin typeface="Arial"/>
              </a:rPr>
              <a:t>Hetedik vázlatszint</a:t>
            </a:r>
            <a:endParaRPr b="0" lang="hu-H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/>
          <p:nvPr/>
        </p:nvSpPr>
        <p:spPr>
          <a:xfrm>
            <a:off x="926280" y="107640"/>
            <a:ext cx="8214840" cy="234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br>
              <a:rPr sz="1800"/>
            </a:br>
            <a:r>
              <a:rPr b="0" lang="hu-HU" sz="4000" spc="-1" strike="noStrike">
                <a:solidFill>
                  <a:srgbClr val="000000"/>
                </a:solidFill>
                <a:latin typeface="Arial"/>
                <a:ea typeface="DejaVu Sans"/>
              </a:rPr>
              <a:t>A törvényességi felügyelet működésének tapasztalatai, </a:t>
            </a:r>
            <a:endParaRPr b="0" lang="hu-HU" sz="4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hu-HU" sz="4000" spc="-1" strike="noStrike">
                <a:solidFill>
                  <a:srgbClr val="000000"/>
                </a:solidFill>
                <a:latin typeface="Arial"/>
                <a:ea typeface="DejaVu Sans"/>
              </a:rPr>
              <a:t>2023. évi ellenőrzések</a:t>
            </a:r>
            <a:r>
              <a:rPr b="0" lang="hu-HU" sz="4800" spc="-94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br>
              <a:rPr sz="4800"/>
            </a:br>
            <a:endParaRPr b="0" lang="hu-H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Téglalap 76"/>
          <p:cNvSpPr/>
          <p:nvPr/>
        </p:nvSpPr>
        <p:spPr>
          <a:xfrm>
            <a:off x="6300000" y="2627640"/>
            <a:ext cx="3047400" cy="308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hu-HU" sz="1800" spc="-1" strike="noStrike">
                <a:solidFill>
                  <a:srgbClr val="000000"/>
                </a:solidFill>
                <a:latin typeface="Arial"/>
                <a:ea typeface="DejaVu Sans"/>
              </a:rPr>
              <a:t>dr. Árpásy Tamás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hu-HU" sz="1200" spc="-1" strike="noStrike">
                <a:solidFill>
                  <a:srgbClr val="000000"/>
                </a:solidFill>
                <a:latin typeface="Arial"/>
                <a:ea typeface="DejaVu Sans"/>
              </a:rPr>
              <a:t>Veszprém Vármegyei Kormányhivatal Hatósági Főosztály</a:t>
            </a: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hu-HU" sz="1200" spc="-1" strike="noStrike">
                <a:solidFill>
                  <a:srgbClr val="000000"/>
                </a:solidFill>
                <a:latin typeface="Arial"/>
                <a:ea typeface="DejaVu Sans"/>
              </a:rPr>
              <a:t>Törvényességi Felügyeleti Osztály</a:t>
            </a: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hu-HU" sz="1200" spc="-1" strike="noStrike">
                <a:solidFill>
                  <a:srgbClr val="000000"/>
                </a:solidFill>
                <a:latin typeface="Arial"/>
                <a:ea typeface="DejaVu Sans"/>
              </a:rPr>
              <a:t>2023.11.09.</a:t>
            </a: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6" name="Picture 2" descr="Képtalálat a következőre: „megyeháza veszprém”"/>
          <p:cNvPicPr/>
          <p:nvPr/>
        </p:nvPicPr>
        <p:blipFill>
          <a:blip r:embed="rId2"/>
          <a:srcRect l="0" t="0" r="0" b="10344"/>
          <a:stretch/>
        </p:blipFill>
        <p:spPr>
          <a:xfrm>
            <a:off x="943920" y="2179800"/>
            <a:ext cx="5343840" cy="3423960"/>
          </a:xfrm>
          <a:prstGeom prst="rect">
            <a:avLst/>
          </a:prstGeom>
          <a:ln w="0">
            <a:noFill/>
          </a:ln>
          <a:effectLst>
            <a:softEdge rad="317520"/>
          </a:effectLst>
        </p:spPr>
      </p:pic>
      <p:pic>
        <p:nvPicPr>
          <p:cNvPr id="47" name="Picture 1" descr="Képtalálat a következőre: „megyeháza veszprém”"/>
          <p:cNvPicPr/>
          <p:nvPr/>
        </p:nvPicPr>
        <p:blipFill>
          <a:blip r:embed="rId3"/>
          <a:srcRect l="0" t="0" r="0" b="10345"/>
          <a:stretch/>
        </p:blipFill>
        <p:spPr>
          <a:xfrm>
            <a:off x="943920" y="2180160"/>
            <a:ext cx="5344920" cy="3425040"/>
          </a:xfrm>
          <a:prstGeom prst="rect">
            <a:avLst/>
          </a:prstGeom>
          <a:ln w="0">
            <a:noFill/>
          </a:ln>
          <a:effectLst>
            <a:softEdge rad="317520"/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églalap 87"/>
          <p:cNvSpPr/>
          <p:nvPr/>
        </p:nvSpPr>
        <p:spPr>
          <a:xfrm>
            <a:off x="799560" y="66960"/>
            <a:ext cx="8627400" cy="809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hu-HU" sz="1800" spc="180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Felsőbírósági csemegék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a) 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Köf.5019/2023/9.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 Joggal való  jogalkotói visszaélés, amikor a testület úgy játssza ki a helyi adókra vonatkozó rendelet év közbeni módosításának tilalmát, hogy  korábbi rendeletét év közben hatályon kívül helyezi, egyidejűleg szigorúbb adótételt tartalmazó új rendeletet</a:t>
            </a:r>
            <a:br>
              <a:rPr sz="1600"/>
            </a:b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léptet hatályba.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b) 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Köf.5.007/2023/5 . 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az alpolgármester foglalkoztatási jogviszonya a helyi önkormányzat képviselő-testületének a tisztség főállásban történő betöltéséről szóló döntését követően, a megválasztásával létrejön, a tisztség betöltésének módja a megbízatás időtartamán belül csak a megválasztott alpolgármester egyetértésével módosítható.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c) 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Köf.5.008/2023/4.  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Engedély nélküli fakivágás: Kompenzációs intézkedésként pénzbeli megváltás előírható, DE annak mértéke nem lehet szankciós jellegű.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 algn="ctr">
              <a:lnSpc>
                <a:spcPct val="115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 algn="just">
              <a:lnSpc>
                <a:spcPct val="115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Folyamatábra: Belső tárolás 88"/>
          <p:cNvSpPr/>
          <p:nvPr/>
        </p:nvSpPr>
        <p:spPr>
          <a:xfrm>
            <a:off x="1620000" y="1080000"/>
            <a:ext cx="360" cy="357480"/>
          </a:xfrm>
          <a:prstGeom prst="flowChartInternalStorag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églalap 89"/>
          <p:cNvSpPr/>
          <p:nvPr/>
        </p:nvSpPr>
        <p:spPr>
          <a:xfrm>
            <a:off x="359640" y="179640"/>
            <a:ext cx="9348120" cy="502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Téglalap 90"/>
          <p:cNvSpPr/>
          <p:nvPr/>
        </p:nvSpPr>
        <p:spPr>
          <a:xfrm>
            <a:off x="1149840" y="2477880"/>
            <a:ext cx="7828920" cy="689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hu-HU" sz="4400" spc="-1" strike="noStrike">
                <a:solidFill>
                  <a:srgbClr val="000000"/>
                </a:solidFill>
                <a:latin typeface="Arial"/>
                <a:ea typeface="DejaVu Sans"/>
              </a:rPr>
              <a:t>KÖSZÖNÖM A FIGYELMET!</a:t>
            </a: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églalap 80"/>
          <p:cNvSpPr/>
          <p:nvPr/>
        </p:nvSpPr>
        <p:spPr>
          <a:xfrm>
            <a:off x="334440" y="78480"/>
            <a:ext cx="9467640" cy="808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hu-HU" sz="1800" spc="180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Közszolgálati ellenőrzés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  <a:tabLst>
                <a:tab algn="ctr" pos="450072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58 hivatal  érintett. Ellenőrzési jelentések, utóellenőrzések (2023. november végéig)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Eddigi tapasztalatok: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Szabadságok megállapítása: többségében jó.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Gyakran a kifizetett szabadságmegváltások jogszerűségének igazolása mögött nincs köztisztviselői nyilatkozat arról, hogy a jogviszony megszűnésétől számított 30 napon belül nem létesített újabb közszolgálati jogviszonyt.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 polgármesteri, alpolgármesteri illetmények és költségtérítések, nyelvvizsga-pótlékok általában jól lettek megállapítva.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 polgármesterek ki nem vett/áthozott szabadságait nem, vagy a polgármesteri munkaterhek  nagyságával indokolták.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20 napon túli átvitt szabadságok száma: jogszerűsége esetleges.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Szabadság-nyilvántartások vezetésének gyakorlata: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-KIRA rendszerben,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papír alapú kartonokon,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excel-táblákban,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egyéb programok.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 nyilvántartások naprakészsége és átláthatósága több esetben nem volt megfelelő. Orvosolható (utóellenőrzés) Az alap és a pótszabadságok következetes elkülönítése a vizsgált hivatalok többségénél nem valósult meg.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églalap 79"/>
          <p:cNvSpPr/>
          <p:nvPr/>
        </p:nvSpPr>
        <p:spPr>
          <a:xfrm>
            <a:off x="799560" y="66960"/>
            <a:ext cx="8627400" cy="809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hu-HU" sz="1800" spc="180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Ellenőrzések, közös feladatok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A Miniszterelnökség 2022. évi munkatervéből áthúzódott ellenőrzési témakörök: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A közterületek elnevezésről és a házszám megállapításról szóló rendeletek vizsgálata (hiányosság: egyes közterületek indokolatlan mentesítése az elnevezési kötelezettség alól) Szakmai segítségnyújtás.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- A temetőkről és temetkezési tevékenységről szóló rendeletek ellenőrzése: 172 eljárás, mind lezárva.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2023-as ellenőrzési témakörök: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Az önkormányzati lakások és helyiségek bérletére és elidegenítésére vonatkozó önkormányzati rendeletek ellenőrzése: 12 felhívásból 9 lezárva, 2 határidő-hosszabbítás, 1 bírság.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Az NJT) önkormányzati felületén (NJT ÖR) kötelezően közzéteendő önkormányzati rendeletek kihirdetése, publikálása szabályszerűségének vizsgálata,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az önkormányzati rendeleteknek az NJT ÖR-en történő közzététele jogszerűségének ellenőrzése (2023. december 31-ig). Kiemelt szempont, nehézségek: HÉSZ-ek időállapotainak hiteles megjelenítése (tervlap-mellékletek)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u-HU" sz="1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Kötelező és fakultatív önkormányzati feladatok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Novemberben adatkérés, felülvizsgálat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églalap 81"/>
          <p:cNvSpPr/>
          <p:nvPr/>
        </p:nvSpPr>
        <p:spPr>
          <a:xfrm>
            <a:off x="265320" y="98280"/>
            <a:ext cx="9595440" cy="806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hu-HU" sz="1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hu-HU" sz="18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Jogszabályváltozások, ebből levezethető határidős feladatok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Települési földadó 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2023. szeptember 1-jei hatályon kívül helyezése: megtörtént.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Hulladékgazdálkodás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:  2023. júliustól a rendeletekben csak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az elhagyott hulladék felszámolásához szükséges helyi intézkedések körét,.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a közterület tisztán tartására vonatkozó részletes szabályokat és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a hulladékgazdálkodási közszolgáltatási díj átvállalásával érintett személyi kört, az átvállalására vonatkozó feltételeket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kell szabályozni.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61/2009. (XII. 14.) IRM rendelet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új szabályozása (52. § (5) bek. és 59. § (4) bek.):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Ha a rendelet értelmezésének előmozdítása érdekében szükséges, a bevezető részben foglalt bevezetésben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ismertethető a szabályozás előzménye, indoka és célja, valamint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rögzíthető olyan elvi, elméleti tétel, amelyet a rendelet szakaszaiban vagy mellékleteiben a normatív tartalom hiánya miatt nem lehet rendezni.  Egy mondatban a bevezető résszel, annak elején.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1991. évi XX. törvény 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2024.-től: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138. § (2) bekezdés a)-d) pontjai Hatályon kívül (a képviselő-testület adóügyi feladat és hatásköreiből):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sngStrike">
                <a:solidFill>
                  <a:srgbClr val="000000"/>
                </a:solidFill>
                <a:latin typeface="Times New Roman"/>
                <a:ea typeface="DejaVu Sans"/>
              </a:rPr>
              <a:t>a) megállapítja – a jogszabály keretei között – közművesítési fokonként a telekadó tételeket;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sngStrike">
                <a:solidFill>
                  <a:srgbClr val="000000"/>
                </a:solidFill>
                <a:latin typeface="Times New Roman"/>
                <a:ea typeface="DejaVu Sans"/>
              </a:rPr>
              <a:t>b) mellőzheti a telekadó tételek megállapítását a nem fejlődő települések (településrészek) esetében;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sngStrike">
                <a:solidFill>
                  <a:srgbClr val="000000"/>
                </a:solidFill>
                <a:latin typeface="Times New Roman"/>
                <a:ea typeface="DejaVu Sans"/>
              </a:rPr>
              <a:t>c) megállapítja a magánszemélyek földadójának tételeit az országos adótételek alsó és felső határa között;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sngStrike">
                <a:solidFill>
                  <a:srgbClr val="000000"/>
                </a:solidFill>
                <a:latin typeface="Times New Roman"/>
                <a:ea typeface="DejaVu Sans"/>
              </a:rPr>
              <a:t>d) a magánszemélyek földadójának tételeit az átlagosnál kedvezőbb gazdasági adottságok esetén az országos adótételek felső határánál legfeljebb 30%-kal magasabb mértékben határozza meg</a:t>
            </a:r>
            <a:r>
              <a:rPr b="0" lang="hu-HU" sz="1600" spc="-1" strike="sngStrike">
                <a:solidFill>
                  <a:srgbClr val="000000"/>
                </a:solidFill>
                <a:latin typeface="Arial"/>
                <a:ea typeface="DejaVu Sans"/>
              </a:rPr>
              <a:t>;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15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églalap 82"/>
          <p:cNvSpPr/>
          <p:nvPr/>
        </p:nvSpPr>
        <p:spPr>
          <a:xfrm>
            <a:off x="799560" y="66960"/>
            <a:ext cx="8627400" cy="809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hu-HU" sz="18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Jogszabályváltozások, ebből levezethető határidős feladatok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138. § (2) bekezdés g) pontja pedig 2024. Január 1. -től az alábbi szöveggel marad hatályban: "megállapítja a nem lakás céljára szolgáló építmények adójában az övezeti besorolást."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 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Mind az Mötv., mind a nemzetiségek jogairól jogairól szóló 2011. évi CLXXIX. törvény bővíti továbbá  a közmeghallgatások szabályait  a személyes megjelenés nélküliség irányába.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ctr" pos="450072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ctr" pos="450072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ctr" pos="450072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ctr" pos="450072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ctr" pos="450072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ctr" pos="450072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ctr" pos="450072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ctr" pos="450072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ctr" pos="450072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ctr" pos="450072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ctr" pos="450072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15000"/>
              </a:lnSpc>
              <a:tabLst>
                <a:tab algn="ctr" pos="450072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  <a:tabLst>
                <a:tab algn="ctr" pos="450072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églalap 83"/>
          <p:cNvSpPr/>
          <p:nvPr/>
        </p:nvSpPr>
        <p:spPr>
          <a:xfrm>
            <a:off x="419400" y="0"/>
            <a:ext cx="9471960" cy="809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hu-HU" sz="18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Felmerült problémák, figyelemfelhívás 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Főépítészi záróvélemény figyelmen kívül hagyása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 A képviselő-testület a településrendezési eszközök módosítását az állami főépítész záró szakmai véleményének figyelembevételével fogadhatja el.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 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b) Főépítészi feljegyzés ismeretének és jóváhagyásának hiánya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 A településtervek módosításáról szóló önkormányzati döntésnél a megalapozó vizsgálat és az alátámasztó javaslat tartalmát meghatározó főépítészi feljegyzést a  képviselő-testületnek meg kell ismerni és jóvá kell hagyni.  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c) Polgármester és alpolgármester együttes akadályoztatása.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Az SzMSz-ben kötelezően csak az szabályozandó, hogy az együttes akadályoztatás esetén ki hívja össze és vezeti le az ülést. (általában a korelnök). Neki viszont csak erre, vagyis az összehívásra, és ülésvezetésre van joga, DE nincs joga: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önkormányzati hatósági határozatot meghozni,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képviselő-testületi jegyzőkönyvet, rendeletet aláírni,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önkormányzat részéről kötelezettséget vállalni, utalványozni. Részben megoldás: Testületi határozatban a hivatal dolgozói közül kijelölés kötelezettségvállalási jogkör ideiglenes gyakorlására (Ávr. 52. § (6a) bek.)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d) Időközi választások tartásának tilalma.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2023. májusától 2024. októberéig nem lehet időközi választásokat tartani. Problémák: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Ha a testület létszáma a határozatképesség alá csökken: a testület működésképtelen,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 A nemzetiségi testületek határozatképtelenné válásával működésképtelenné válik az önkormányzat. Következményei egyrészt: az elnök megbízatásának megszűnése, másrészt: az állami támogatásokkal való elszámolás kötelezettsége a Kormányhivatal felé.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 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15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églalap 84"/>
          <p:cNvSpPr/>
          <p:nvPr/>
        </p:nvSpPr>
        <p:spPr>
          <a:xfrm>
            <a:off x="799560" y="66960"/>
            <a:ext cx="8627400" cy="809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hu-HU" sz="18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Felmerült problémák, figyelemfelhívás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e) Törvényességi felhívások.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a felhívás tartalmát a döntéshozókkal ismertetni kell,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dönteni kell a törvényességi felhívásban foglaltak elfogadásáról.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 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f) Vegyes ügyek.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„Vegyes ügyek”, vagy „aktuális ügyek” napirendi pont megjelölés a meghívóban, konkrét napirendek nélkül: nyilvánosság követelményének sérelme. 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g) Hatáskörök átruházása.</a:t>
            </a: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A hatáskör átruházásnak a hatáskör megjelölése, címzettje és időpontja tekintetében egyértelműnek kell lennie.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 döntést a hatáskör tényleges címzettje hozza meg.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2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 algn="ctr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 algn="ctr">
              <a:lnSpc>
                <a:spcPct val="115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 algn="just">
              <a:lnSpc>
                <a:spcPct val="115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églalap 85"/>
          <p:cNvSpPr/>
          <p:nvPr/>
        </p:nvSpPr>
        <p:spPr>
          <a:xfrm>
            <a:off x="218880" y="-142560"/>
            <a:ext cx="9641880" cy="778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hu-HU" sz="1800" spc="180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Jogalkalmazási problémák, érdekességek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u-HU" sz="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a) 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Hulladékgyűjtő edény – életvitelszerűség igazolása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2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385/2014. (XII. 31.) Korm. rendelet 7. § (1) bek., (1a) bek. b) pont és (1b) pont, Ákr. 95. § (1) bek.: az életvitelszerűség igazolása: önkormányzati hatósági hatáskörben.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2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b)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 Társulási Tanács polgármester elnökének helyettesítése: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Mötv. 95. § (3) bek. „megfelelő” alkalmazás  A TT  alelnöke helyettesít (nem a polgármester testületéből helyettesítőnek delegált képviselő és nem is az alpolgármester)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c) </a:t>
            </a:r>
            <a:r>
              <a:rPr b="0" lang="hu-HU" sz="16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Óvodai körzethatárok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  <a:tabLst>
                <a:tab algn="l" pos="342900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Meghatározása nem intézményátszervezés (nemzeti köznevelésről szóló 2011. évi CXC. törvény 4. § 11. pont; 21. § (3) bek. c)-j) pontjai) Viszont: 49. § (3) bek: „a települési önkormányzat közzéteszi az óvoda felvételi körzetét...”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  <a:tabLst>
                <a:tab algn="l" pos="342900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229/2012. (VIII.28.) Korm. rendelet 22. § (2) b) pontja: „a körzethatárokkal kapcsolatban a Hivatal a KIR honlapján közzéteszi a körzethatárokat megállapító döntést tartalmazó határozatot vagy jegyzőkönyvi kivonatot, annak számát, az elfogadás idejét.”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  <a:tabLst>
                <a:tab algn="l" pos="342900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2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 algn="ctr">
              <a:lnSpc>
                <a:spcPct val="115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495360" indent="-266760" algn="just">
              <a:lnSpc>
                <a:spcPct val="115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  <a:p>
            <a:pPr marL="539640" indent="-712800">
              <a:lnSpc>
                <a:spcPct val="100000"/>
              </a:lnSpc>
              <a:tabLst>
                <a:tab algn="l" pos="0"/>
              </a:tabLs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Folyamatábra: Belső tárolás 86"/>
          <p:cNvSpPr/>
          <p:nvPr/>
        </p:nvSpPr>
        <p:spPr>
          <a:xfrm>
            <a:off x="1620000" y="1080000"/>
            <a:ext cx="360" cy="357480"/>
          </a:xfrm>
          <a:prstGeom prst="flowChartInternalStorage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églalap 2"/>
          <p:cNvSpPr/>
          <p:nvPr/>
        </p:nvSpPr>
        <p:spPr>
          <a:xfrm>
            <a:off x="359640" y="179640"/>
            <a:ext cx="9348840" cy="502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7" name="Téglalap 3"/>
          <p:cNvSpPr/>
          <p:nvPr/>
        </p:nvSpPr>
        <p:spPr>
          <a:xfrm>
            <a:off x="1149840" y="2477880"/>
            <a:ext cx="7829640" cy="689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8" name=""/>
          <p:cNvSpPr/>
          <p:nvPr/>
        </p:nvSpPr>
        <p:spPr>
          <a:xfrm>
            <a:off x="540000" y="180000"/>
            <a:ext cx="9180360" cy="486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hu-HU" sz="1800" spc="180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Jogalkalmazási problémák, érdekességek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20/2012 (VIII.31.) EMMI rendelet 20. § (1a) bek. g) pont:  „a fenntartói közlemény, hirdetmény tartalmazza  az óvoda felvételi körzetéről szóló tájékoztatást.”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368/2011. (XII.31.) Korm. rendelet 5. § (1) bek. e) pont:  „az alapító okirat tartalmazza a költségvetési szerv  illetékességét, működési területét” (ez = a felvételi körzettel).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Az  államháztartásról szóló 2011. évi CXCV. törvény 8/A. § (1)-(2) bek.:  „az Országgyűlés vagy a Kormány által alapított költségvetési szerv alapításáról jogszabályban, más alapító szerv által alapított költségvetési szerv esetén alapító okiratban kell rendelkezni.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...az alapító okiratot és annak módosítását az alapító szerv…. adja ki…. Az alapító okirat kiadására jogosult személy e tevékenységében nem helyettesíthető.”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hu-H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Fentiek együttes értelmezése alapján: az óvodai körzetek megállapítása  a Képviselő-testület (átruházható) hatásköre.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2933</TotalTime>
  <Application>LibreOffice/7.4.7.2.n1$Windows_X86_64 LibreOffice_project/39675d993f129f6fa162e9b3ace56c94fec9cac8</Application>
  <AppVersion>15.0000</AppVersion>
  <Words>1154</Words>
  <Paragraphs>221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2022-04-25T09:45:12Z</dcterms:created>
  <dc:creator>Pap Zsolt</dc:creator>
  <dc:description/>
  <dc:language>hu-HU</dc:language>
  <cp:lastModifiedBy>dr. Árpásy Tamás</cp:lastModifiedBy>
  <dcterms:modified xsi:type="dcterms:W3CDTF">2023-11-07T14:10:59Z</dcterms:modified>
  <cp:revision>238</cp:revision>
  <dc:subject/>
  <dc:title>PowerPoint-bemutató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Egyéni</vt:lpwstr>
  </property>
  <property fmtid="{D5CDD505-2E9C-101B-9397-08002B2CF9AE}" pid="4" name="Slides">
    <vt:i4>10</vt:i4>
  </property>
</Properties>
</file>