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4"/>
  </p:notesMasterIdLst>
  <p:sldIdLst>
    <p:sldId id="256" r:id="rId4"/>
    <p:sldId id="257" r:id="rId5"/>
    <p:sldId id="272" r:id="rId6"/>
    <p:sldId id="291" r:id="rId7"/>
    <p:sldId id="273" r:id="rId8"/>
    <p:sldId id="274" r:id="rId9"/>
    <p:sldId id="275" r:id="rId10"/>
    <p:sldId id="276" r:id="rId11"/>
    <p:sldId id="280" r:id="rId12"/>
    <p:sldId id="289" r:id="rId13"/>
    <p:sldId id="284" r:id="rId14"/>
    <p:sldId id="290" r:id="rId15"/>
    <p:sldId id="277" r:id="rId16"/>
    <p:sldId id="279" r:id="rId17"/>
    <p:sldId id="278" r:id="rId18"/>
    <p:sldId id="267" r:id="rId19"/>
    <p:sldId id="282" r:id="rId20"/>
    <p:sldId id="269" r:id="rId21"/>
    <p:sldId id="283" r:id="rId22"/>
    <p:sldId id="270" r:id="rId23"/>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6" d="100"/>
          <a:sy n="66" d="100"/>
        </p:scale>
        <p:origin x="-102" y="-20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4"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hu-HU" sz="1800" b="0" strike="noStrike" spc="-1">
                <a:solidFill>
                  <a:srgbClr val="000000"/>
                </a:solidFill>
                <a:latin typeface="Arial"/>
              </a:rPr>
              <a:t>A dia áthelyezéséhez kattintson ide</a:t>
            </a:r>
          </a:p>
        </p:txBody>
      </p:sp>
      <p:sp>
        <p:nvSpPr>
          <p:cNvPr id="115"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hu-HU" sz="2000" b="0" strike="noStrike" spc="-1">
                <a:solidFill>
                  <a:srgbClr val="000000"/>
                </a:solidFill>
                <a:latin typeface="Arial"/>
              </a:rPr>
              <a:t>A jegyzetformátum szerkesztéséhez kattintson ide</a:t>
            </a:r>
          </a:p>
        </p:txBody>
      </p:sp>
      <p:sp>
        <p:nvSpPr>
          <p:cNvPr id="116"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hu-HU" sz="1400" b="0" strike="noStrike" spc="-1">
                <a:solidFill>
                  <a:srgbClr val="000000"/>
                </a:solidFill>
                <a:latin typeface="Times New Roman"/>
              </a:rPr>
              <a:t>&lt;élőfej&gt;</a:t>
            </a:r>
          </a:p>
        </p:txBody>
      </p:sp>
      <p:sp>
        <p:nvSpPr>
          <p:cNvPr id="117"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indent="0" algn="r">
              <a:buNone/>
              <a:defRPr lang="hu-HU" sz="1400" b="0" strike="noStrike" spc="-1">
                <a:solidFill>
                  <a:srgbClr val="000000"/>
                </a:solidFill>
                <a:latin typeface="Times New Roman"/>
              </a:defRPr>
            </a:lvl1pPr>
          </a:lstStyle>
          <a:p>
            <a:pPr indent="0" algn="r">
              <a:buNone/>
            </a:pPr>
            <a:r>
              <a:rPr lang="hu-HU" sz="1400" b="0" strike="noStrike" spc="-1">
                <a:solidFill>
                  <a:srgbClr val="000000"/>
                </a:solidFill>
                <a:latin typeface="Times New Roman"/>
              </a:rPr>
              <a:t>&lt;dátum/idő&gt;</a:t>
            </a:r>
          </a:p>
        </p:txBody>
      </p:sp>
      <p:sp>
        <p:nvSpPr>
          <p:cNvPr id="118"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indent="0">
              <a:buNone/>
              <a:defRPr lang="hu-HU" sz="1400" b="0" strike="noStrike" spc="-1">
                <a:solidFill>
                  <a:srgbClr val="000000"/>
                </a:solidFill>
                <a:latin typeface="Times New Roman"/>
              </a:defRPr>
            </a:lvl1pPr>
          </a:lstStyle>
          <a:p>
            <a:pPr indent="0">
              <a:buNone/>
            </a:pPr>
            <a:r>
              <a:rPr lang="hu-HU" sz="1400" b="0" strike="noStrike" spc="-1">
                <a:solidFill>
                  <a:srgbClr val="000000"/>
                </a:solidFill>
                <a:latin typeface="Times New Roman"/>
              </a:rPr>
              <a:t>&lt;élőláb&gt;</a:t>
            </a:r>
          </a:p>
        </p:txBody>
      </p:sp>
      <p:sp>
        <p:nvSpPr>
          <p:cNvPr id="119"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indent="0" algn="r">
              <a:buNone/>
              <a:defRPr lang="hu-HU" sz="1400" b="0" strike="noStrike" spc="-1">
                <a:solidFill>
                  <a:srgbClr val="000000"/>
                </a:solidFill>
                <a:latin typeface="Times New Roman"/>
              </a:defRPr>
            </a:lvl1pPr>
          </a:lstStyle>
          <a:p>
            <a:pPr indent="0" algn="r">
              <a:buNone/>
            </a:pPr>
            <a:fld id="{1EB24D76-866D-4ED4-BBF8-2C12A5ACF746}" type="slidenum">
              <a:rPr lang="hu-HU" sz="1400" b="0" strike="noStrike" spc="-1">
                <a:solidFill>
                  <a:srgbClr val="000000"/>
                </a:solidFill>
                <a:latin typeface="Times New Roman"/>
              </a:rPr>
              <a:pPr indent="0" algn="r">
                <a:buNone/>
              </a:pPr>
              <a:t>‹#›</a:t>
            </a:fld>
            <a:endParaRPr lang="hu-HU"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sldNum" idx="4"/>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E06C68B7-CA4A-4409-B1B2-63BDC6184A26}" type="slidenum">
              <a:rPr lang="hu-HU" sz="1200" b="0" strike="noStrike" spc="-1">
                <a:solidFill>
                  <a:srgbClr val="000000"/>
                </a:solidFill>
                <a:latin typeface="+mn-lt"/>
                <a:ea typeface="+mn-ea"/>
              </a:rPr>
              <a:pPr indent="0" algn="r">
                <a:lnSpc>
                  <a:spcPct val="100000"/>
                </a:lnSpc>
                <a:buNone/>
              </a:pPr>
              <a:t>2</a:t>
            </a:fld>
            <a:endParaRPr lang="hu-HU" sz="1200" b="0" strike="noStrike" spc="-1">
              <a:solidFill>
                <a:srgbClr val="000000"/>
              </a:solidFill>
              <a:latin typeface="Times New Roman"/>
            </a:endParaRPr>
          </a:p>
        </p:txBody>
      </p:sp>
      <p:sp>
        <p:nvSpPr>
          <p:cNvPr id="152" name="Text Box 1"/>
          <p:cNvSpPr/>
          <p:nvPr/>
        </p:nvSpPr>
        <p:spPr>
          <a:xfrm>
            <a:off x="3884760" y="8685360"/>
            <a:ext cx="2966400" cy="4518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0600" algn="r">
              <a:lnSpc>
                <a:spcPct val="100000"/>
              </a:lnSpc>
              <a:tabLst>
                <a:tab pos="0" algn="l"/>
              </a:tabLst>
            </a:pPr>
            <a:fld id="{79B3F3C9-8384-449D-AB90-B56416FB6023}" type="slidenum">
              <a:rPr lang="hu-HU" sz="1200" b="0" strike="noStrike" spc="-1">
                <a:solidFill>
                  <a:srgbClr val="000000"/>
                </a:solidFill>
                <a:latin typeface="Times New Roman"/>
                <a:ea typeface="Microsoft YaHei"/>
              </a:rPr>
              <a:pPr marL="216000" indent="-210600" algn="r">
                <a:lnSpc>
                  <a:spcPct val="100000"/>
                </a:lnSpc>
                <a:tabLst>
                  <a:tab pos="0" algn="l"/>
                </a:tabLst>
              </a:pPr>
              <a:t>2</a:t>
            </a:fld>
            <a:endParaRPr lang="hu-HU" sz="1200" b="0" strike="noStrike" spc="-1">
              <a:solidFill>
                <a:srgbClr val="000000"/>
              </a:solidFill>
              <a:latin typeface="Arial"/>
            </a:endParaRPr>
          </a:p>
        </p:txBody>
      </p:sp>
      <p:sp>
        <p:nvSpPr>
          <p:cNvPr id="153" name="PlaceHolder 2"/>
          <p:cNvSpPr>
            <a:spLocks noGrp="1" noRot="1" noChangeAspect="1"/>
          </p:cNvSpPr>
          <p:nvPr>
            <p:ph type="sldImg"/>
          </p:nvPr>
        </p:nvSpPr>
        <p:spPr>
          <a:xfrm>
            <a:off x="381000" y="685800"/>
            <a:ext cx="6091238" cy="3425825"/>
          </a:xfrm>
          <a:prstGeom prst="rect">
            <a:avLst/>
          </a:prstGeom>
          <a:ln w="0">
            <a:noFill/>
          </a:ln>
        </p:spPr>
      </p:sp>
      <p:sp>
        <p:nvSpPr>
          <p:cNvPr id="154" name="PlaceHolder 3"/>
          <p:cNvSpPr>
            <a:spLocks noGrp="1"/>
          </p:cNvSpPr>
          <p:nvPr>
            <p:ph type="body"/>
          </p:nvPr>
        </p:nvSpPr>
        <p:spPr>
          <a:xfrm>
            <a:off x="685800" y="4343400"/>
            <a:ext cx="5482440" cy="4110840"/>
          </a:xfrm>
          <a:prstGeom prst="rect">
            <a:avLst/>
          </a:prstGeom>
          <a:noFill/>
          <a:ln w="0">
            <a:noFill/>
          </a:ln>
        </p:spPr>
        <p:txBody>
          <a:bodyPr lIns="0" tIns="0" rIns="0" bIns="0" anchor="ctr">
            <a:noAutofit/>
          </a:bodyPr>
          <a:lstStyle/>
          <a:p>
            <a:pPr marL="216000" indent="0">
              <a:buNone/>
            </a:pPr>
            <a:endParaRPr lang="hu-HU" sz="1800" b="0" strike="noStrike" spc="-1">
              <a:solidFill>
                <a:srgbClr val="000000"/>
              </a:solidFill>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12</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3716803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13</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3510655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14</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2144279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15</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2397421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sldNum" idx="8"/>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2187A71-F670-412D-AB43-9D5A81E0A6E4}" type="slidenum">
              <a:rPr lang="hu-HU" sz="1200" b="0" strike="noStrike" spc="-1">
                <a:solidFill>
                  <a:srgbClr val="000000"/>
                </a:solidFill>
                <a:latin typeface="+mn-lt"/>
                <a:ea typeface="+mn-ea"/>
              </a:rPr>
              <a:pPr indent="0" algn="r">
                <a:lnSpc>
                  <a:spcPct val="100000"/>
                </a:lnSpc>
                <a:buNone/>
              </a:pPr>
              <a:t>16</a:t>
            </a:fld>
            <a:endParaRPr lang="hu-HU" sz="1200" b="0" strike="noStrike" spc="-1">
              <a:solidFill>
                <a:srgbClr val="000000"/>
              </a:solidFill>
              <a:latin typeface="Times New Roman"/>
            </a:endParaRPr>
          </a:p>
        </p:txBody>
      </p:sp>
      <p:sp>
        <p:nvSpPr>
          <p:cNvPr id="166" name="Text Box 1"/>
          <p:cNvSpPr/>
          <p:nvPr/>
        </p:nvSpPr>
        <p:spPr>
          <a:xfrm>
            <a:off x="3884760" y="8685360"/>
            <a:ext cx="2966400" cy="4518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0600" algn="r">
              <a:lnSpc>
                <a:spcPct val="100000"/>
              </a:lnSpc>
              <a:tabLst>
                <a:tab pos="0" algn="l"/>
              </a:tabLst>
            </a:pPr>
            <a:fld id="{3B36C35F-E887-4DA7-B4F5-BF23E4D32C08}" type="slidenum">
              <a:rPr lang="hu-HU" sz="1200" b="0" strike="noStrike" spc="-1">
                <a:solidFill>
                  <a:srgbClr val="000000"/>
                </a:solidFill>
                <a:latin typeface="Times New Roman"/>
                <a:ea typeface="Microsoft YaHei"/>
              </a:rPr>
              <a:pPr marL="216000" indent="-210600" algn="r">
                <a:lnSpc>
                  <a:spcPct val="100000"/>
                </a:lnSpc>
                <a:tabLst>
                  <a:tab pos="0" algn="l"/>
                </a:tabLst>
              </a:pPr>
              <a:t>16</a:t>
            </a:fld>
            <a:endParaRPr lang="hu-HU" sz="1200" b="0" strike="noStrike" spc="-1">
              <a:solidFill>
                <a:srgbClr val="000000"/>
              </a:solidFill>
              <a:latin typeface="Arial"/>
            </a:endParaRPr>
          </a:p>
        </p:txBody>
      </p:sp>
      <p:sp>
        <p:nvSpPr>
          <p:cNvPr id="167" name="PlaceHolder 2"/>
          <p:cNvSpPr>
            <a:spLocks noGrp="1" noRot="1" noChangeAspect="1"/>
          </p:cNvSpPr>
          <p:nvPr>
            <p:ph type="sldImg"/>
          </p:nvPr>
        </p:nvSpPr>
        <p:spPr>
          <a:xfrm>
            <a:off x="381000" y="685800"/>
            <a:ext cx="6091238" cy="3425825"/>
          </a:xfrm>
          <a:prstGeom prst="rect">
            <a:avLst/>
          </a:prstGeom>
          <a:ln w="0">
            <a:noFill/>
          </a:ln>
        </p:spPr>
      </p:sp>
      <p:sp>
        <p:nvSpPr>
          <p:cNvPr id="168" name="PlaceHolder 3"/>
          <p:cNvSpPr>
            <a:spLocks noGrp="1"/>
          </p:cNvSpPr>
          <p:nvPr>
            <p:ph type="body"/>
          </p:nvPr>
        </p:nvSpPr>
        <p:spPr>
          <a:xfrm>
            <a:off x="685800" y="4343400"/>
            <a:ext cx="5482440" cy="4110840"/>
          </a:xfrm>
          <a:prstGeom prst="rect">
            <a:avLst/>
          </a:prstGeom>
          <a:noFill/>
          <a:ln w="0">
            <a:noFill/>
          </a:ln>
        </p:spPr>
        <p:txBody>
          <a:bodyPr lIns="0" tIns="0" rIns="0" bIns="0" anchor="ctr">
            <a:noAutofit/>
          </a:bodyPr>
          <a:lstStyle/>
          <a:p>
            <a:pPr marL="216000" indent="0">
              <a:buNone/>
            </a:pPr>
            <a:endParaRPr lang="hu-HU" sz="1800" b="0" strike="noStrike" spc="-1">
              <a:solidFill>
                <a:srgbClr val="000000"/>
              </a:solidFill>
              <a:latin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sldNum" idx="8"/>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2187A71-F670-412D-AB43-9D5A81E0A6E4}" type="slidenum">
              <a:rPr lang="hu-HU" sz="1200" b="0" strike="noStrike" spc="-1">
                <a:solidFill>
                  <a:srgbClr val="000000"/>
                </a:solidFill>
                <a:latin typeface="+mn-lt"/>
                <a:ea typeface="+mn-ea"/>
              </a:rPr>
              <a:pPr indent="0" algn="r">
                <a:lnSpc>
                  <a:spcPct val="100000"/>
                </a:lnSpc>
                <a:buNone/>
              </a:pPr>
              <a:t>17</a:t>
            </a:fld>
            <a:endParaRPr lang="hu-HU" sz="1200" b="0" strike="noStrike" spc="-1">
              <a:solidFill>
                <a:srgbClr val="000000"/>
              </a:solidFill>
              <a:latin typeface="Times New Roman"/>
            </a:endParaRPr>
          </a:p>
        </p:txBody>
      </p:sp>
      <p:sp>
        <p:nvSpPr>
          <p:cNvPr id="166" name="Text Box 1"/>
          <p:cNvSpPr/>
          <p:nvPr/>
        </p:nvSpPr>
        <p:spPr>
          <a:xfrm>
            <a:off x="3884760" y="8685360"/>
            <a:ext cx="2966400" cy="4518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0600" algn="r">
              <a:lnSpc>
                <a:spcPct val="100000"/>
              </a:lnSpc>
              <a:tabLst>
                <a:tab pos="0" algn="l"/>
              </a:tabLst>
            </a:pPr>
            <a:fld id="{3B36C35F-E887-4DA7-B4F5-BF23E4D32C08}" type="slidenum">
              <a:rPr lang="hu-HU" sz="1200" b="0" strike="noStrike" spc="-1">
                <a:solidFill>
                  <a:srgbClr val="000000"/>
                </a:solidFill>
                <a:latin typeface="Times New Roman"/>
                <a:ea typeface="Microsoft YaHei"/>
              </a:rPr>
              <a:pPr marL="216000" indent="-210600" algn="r">
                <a:lnSpc>
                  <a:spcPct val="100000"/>
                </a:lnSpc>
                <a:tabLst>
                  <a:tab pos="0" algn="l"/>
                </a:tabLst>
              </a:pPr>
              <a:t>17</a:t>
            </a:fld>
            <a:endParaRPr lang="hu-HU" sz="1200" b="0" strike="noStrike" spc="-1">
              <a:solidFill>
                <a:srgbClr val="000000"/>
              </a:solidFill>
              <a:latin typeface="Arial"/>
            </a:endParaRPr>
          </a:p>
        </p:txBody>
      </p:sp>
      <p:sp>
        <p:nvSpPr>
          <p:cNvPr id="167" name="PlaceHolder 2"/>
          <p:cNvSpPr>
            <a:spLocks noGrp="1" noRot="1" noChangeAspect="1"/>
          </p:cNvSpPr>
          <p:nvPr>
            <p:ph type="sldImg"/>
          </p:nvPr>
        </p:nvSpPr>
        <p:spPr>
          <a:xfrm>
            <a:off x="381000" y="685800"/>
            <a:ext cx="6091238" cy="3425825"/>
          </a:xfrm>
          <a:prstGeom prst="rect">
            <a:avLst/>
          </a:prstGeom>
          <a:ln w="0">
            <a:noFill/>
          </a:ln>
        </p:spPr>
      </p:sp>
      <p:sp>
        <p:nvSpPr>
          <p:cNvPr id="168" name="PlaceHolder 3"/>
          <p:cNvSpPr>
            <a:spLocks noGrp="1"/>
          </p:cNvSpPr>
          <p:nvPr>
            <p:ph type="body"/>
          </p:nvPr>
        </p:nvSpPr>
        <p:spPr>
          <a:xfrm>
            <a:off x="685800" y="4343400"/>
            <a:ext cx="5482440" cy="4110840"/>
          </a:xfrm>
          <a:prstGeom prst="rect">
            <a:avLst/>
          </a:prstGeom>
          <a:noFill/>
          <a:ln w="0">
            <a:noFill/>
          </a:ln>
        </p:spPr>
        <p:txBody>
          <a:bodyPr lIns="0" tIns="0" rIns="0" bIns="0" anchor="ctr">
            <a:noAutofit/>
          </a:bodyPr>
          <a:lstStyle/>
          <a:p>
            <a:pPr marL="216000" indent="0">
              <a:buNone/>
            </a:pPr>
            <a:endParaRPr lang="hu-HU" sz="1800" b="0" strike="noStrike" spc="-1">
              <a:solidFill>
                <a:srgbClr val="000000"/>
              </a:solidFill>
              <a:latin typeface="Arial"/>
            </a:endParaRPr>
          </a:p>
        </p:txBody>
      </p:sp>
    </p:spTree>
    <p:extLst>
      <p:ext uri="{BB962C8B-B14F-4D97-AF65-F5344CB8AC3E}">
        <p14:creationId xmlns:p14="http://schemas.microsoft.com/office/powerpoint/2010/main" xmlns="" val="615921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sldNum" idx="10"/>
          </p:nvPr>
        </p:nvSpPr>
        <p:spPr>
          <a:xfrm>
            <a:off x="3884760" y="8685360"/>
            <a:ext cx="2967840" cy="454680"/>
          </a:xfrm>
          <a:prstGeom prst="rect">
            <a:avLst/>
          </a:prstGeom>
          <a:noFill/>
          <a:ln w="0">
            <a:noFill/>
          </a:ln>
        </p:spPr>
        <p:txBody>
          <a:bodyPr lIns="0" tIns="0" rIns="0" bIns="0" anchor="b">
            <a:noAutofit/>
          </a:bodyPr>
          <a:lstStyle>
            <a:lvl1pPr marL="216000" indent="0" algn="r">
              <a:lnSpc>
                <a:spcPct val="100000"/>
              </a:lnSpc>
              <a:buNone/>
              <a:tabLst>
                <a:tab pos="0" algn="l"/>
              </a:tabLst>
              <a:defRPr lang="hu-HU" sz="1200" b="0" strike="noStrike" spc="-1">
                <a:solidFill>
                  <a:srgbClr val="000000"/>
                </a:solidFill>
                <a:latin typeface="Times New Roman"/>
                <a:ea typeface="Microsoft YaHei"/>
              </a:defRPr>
            </a:lvl1pPr>
          </a:lstStyle>
          <a:p>
            <a:pPr marL="216000" indent="0" algn="r">
              <a:lnSpc>
                <a:spcPct val="100000"/>
              </a:lnSpc>
              <a:buNone/>
              <a:tabLst>
                <a:tab pos="0" algn="l"/>
              </a:tabLst>
            </a:pPr>
            <a:fld id="{DD6654C8-BA1F-43C8-9054-FA61A0B6575F}" type="slidenum">
              <a:rPr lang="hu-HU" sz="1200" b="0" strike="noStrike" spc="-1">
                <a:solidFill>
                  <a:srgbClr val="000000"/>
                </a:solidFill>
                <a:latin typeface="Times New Roman"/>
                <a:ea typeface="Microsoft YaHei"/>
              </a:rPr>
              <a:pPr marL="216000" indent="0" algn="r">
                <a:lnSpc>
                  <a:spcPct val="100000"/>
                </a:lnSpc>
                <a:buNone/>
                <a:tabLst>
                  <a:tab pos="0" algn="l"/>
                </a:tabLst>
              </a:pPr>
              <a:t>18</a:t>
            </a:fld>
            <a:endParaRPr lang="hu-HU" sz="1200" b="0" strike="noStrike" spc="-1">
              <a:solidFill>
                <a:srgbClr val="000000"/>
              </a:solidFill>
              <a:latin typeface="Times New Roman"/>
            </a:endParaRPr>
          </a:p>
        </p:txBody>
      </p:sp>
      <p:sp>
        <p:nvSpPr>
          <p:cNvPr id="173" name="PlaceHolder 2"/>
          <p:cNvSpPr>
            <a:spLocks noGrp="1" noRot="1" noChangeAspect="1"/>
          </p:cNvSpPr>
          <p:nvPr>
            <p:ph type="sldImg"/>
          </p:nvPr>
        </p:nvSpPr>
        <p:spPr>
          <a:xfrm>
            <a:off x="382588" y="685800"/>
            <a:ext cx="6088062" cy="3424238"/>
          </a:xfrm>
          <a:prstGeom prst="rect">
            <a:avLst/>
          </a:prstGeom>
          <a:ln w="0">
            <a:noFill/>
          </a:ln>
        </p:spPr>
      </p:sp>
      <p:sp>
        <p:nvSpPr>
          <p:cNvPr id="174" name="PlaceHolder 3"/>
          <p:cNvSpPr>
            <a:spLocks noGrp="1"/>
          </p:cNvSpPr>
          <p:nvPr>
            <p:ph type="body"/>
          </p:nvPr>
        </p:nvSpPr>
        <p:spPr>
          <a:xfrm>
            <a:off x="685800" y="4343400"/>
            <a:ext cx="5481000" cy="4109400"/>
          </a:xfrm>
          <a:prstGeom prst="rect">
            <a:avLst/>
          </a:prstGeom>
          <a:noFill/>
          <a:ln w="0">
            <a:noFill/>
          </a:ln>
        </p:spPr>
        <p:txBody>
          <a:bodyPr lIns="0" tIns="0" rIns="0" bIns="0" anchor="ctr">
            <a:noAutofit/>
          </a:bodyPr>
          <a:lstStyle/>
          <a:p>
            <a:pPr marL="216000" indent="0">
              <a:buNone/>
            </a:pPr>
            <a:endParaRPr lang="hu-HU" sz="1800" b="0" strike="noStrike" spc="-1">
              <a:solidFill>
                <a:srgbClr val="000000"/>
              </a:solidFill>
              <a:latin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sldNum" idx="10"/>
          </p:nvPr>
        </p:nvSpPr>
        <p:spPr>
          <a:xfrm>
            <a:off x="3884760" y="8685360"/>
            <a:ext cx="2967840" cy="454680"/>
          </a:xfrm>
          <a:prstGeom prst="rect">
            <a:avLst/>
          </a:prstGeom>
          <a:noFill/>
          <a:ln w="0">
            <a:noFill/>
          </a:ln>
        </p:spPr>
        <p:txBody>
          <a:bodyPr lIns="0" tIns="0" rIns="0" bIns="0" anchor="b">
            <a:noAutofit/>
          </a:bodyPr>
          <a:lstStyle>
            <a:lvl1pPr marL="216000" indent="0" algn="r">
              <a:lnSpc>
                <a:spcPct val="100000"/>
              </a:lnSpc>
              <a:buNone/>
              <a:tabLst>
                <a:tab pos="0" algn="l"/>
              </a:tabLst>
              <a:defRPr lang="hu-HU" sz="1200" b="0" strike="noStrike" spc="-1">
                <a:solidFill>
                  <a:srgbClr val="000000"/>
                </a:solidFill>
                <a:latin typeface="Times New Roman"/>
                <a:ea typeface="Microsoft YaHei"/>
              </a:defRPr>
            </a:lvl1pPr>
          </a:lstStyle>
          <a:p>
            <a:pPr marL="216000" indent="0" algn="r">
              <a:lnSpc>
                <a:spcPct val="100000"/>
              </a:lnSpc>
              <a:buNone/>
              <a:tabLst>
                <a:tab pos="0" algn="l"/>
              </a:tabLst>
            </a:pPr>
            <a:fld id="{DD6654C8-BA1F-43C8-9054-FA61A0B6575F}" type="slidenum">
              <a:rPr lang="hu-HU" sz="1200" b="0" strike="noStrike" spc="-1">
                <a:solidFill>
                  <a:srgbClr val="000000"/>
                </a:solidFill>
                <a:latin typeface="Times New Roman"/>
                <a:ea typeface="Microsoft YaHei"/>
              </a:rPr>
              <a:pPr marL="216000" indent="0" algn="r">
                <a:lnSpc>
                  <a:spcPct val="100000"/>
                </a:lnSpc>
                <a:buNone/>
                <a:tabLst>
                  <a:tab pos="0" algn="l"/>
                </a:tabLst>
              </a:pPr>
              <a:t>19</a:t>
            </a:fld>
            <a:endParaRPr lang="hu-HU" sz="1200" b="0" strike="noStrike" spc="-1">
              <a:solidFill>
                <a:srgbClr val="000000"/>
              </a:solidFill>
              <a:latin typeface="Times New Roman"/>
            </a:endParaRPr>
          </a:p>
        </p:txBody>
      </p:sp>
      <p:sp>
        <p:nvSpPr>
          <p:cNvPr id="173" name="PlaceHolder 2"/>
          <p:cNvSpPr>
            <a:spLocks noGrp="1" noRot="1" noChangeAspect="1"/>
          </p:cNvSpPr>
          <p:nvPr>
            <p:ph type="sldImg"/>
          </p:nvPr>
        </p:nvSpPr>
        <p:spPr>
          <a:xfrm>
            <a:off x="382588" y="685800"/>
            <a:ext cx="6088062" cy="3424238"/>
          </a:xfrm>
          <a:prstGeom prst="rect">
            <a:avLst/>
          </a:prstGeom>
          <a:ln w="0">
            <a:noFill/>
          </a:ln>
        </p:spPr>
      </p:sp>
      <p:sp>
        <p:nvSpPr>
          <p:cNvPr id="174" name="PlaceHolder 3"/>
          <p:cNvSpPr>
            <a:spLocks noGrp="1"/>
          </p:cNvSpPr>
          <p:nvPr>
            <p:ph type="body"/>
          </p:nvPr>
        </p:nvSpPr>
        <p:spPr>
          <a:xfrm>
            <a:off x="685800" y="4343400"/>
            <a:ext cx="5481000" cy="4109400"/>
          </a:xfrm>
          <a:prstGeom prst="rect">
            <a:avLst/>
          </a:prstGeom>
          <a:noFill/>
          <a:ln w="0">
            <a:noFill/>
          </a:ln>
        </p:spPr>
        <p:txBody>
          <a:bodyPr lIns="0" tIns="0" rIns="0" bIns="0" anchor="ctr">
            <a:noAutofit/>
          </a:bodyPr>
          <a:lstStyle/>
          <a:p>
            <a:pPr marL="216000" indent="0">
              <a:buNone/>
            </a:pPr>
            <a:endParaRPr lang="hu-HU" sz="1800" b="0" strike="noStrike" spc="-1">
              <a:solidFill>
                <a:srgbClr val="000000"/>
              </a:solidFill>
              <a:latin typeface="Arial"/>
            </a:endParaRPr>
          </a:p>
        </p:txBody>
      </p:sp>
    </p:spTree>
    <p:extLst>
      <p:ext uri="{BB962C8B-B14F-4D97-AF65-F5344CB8AC3E}">
        <p14:creationId xmlns:p14="http://schemas.microsoft.com/office/powerpoint/2010/main" xmlns="" val="1573500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3</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99487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5</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637430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6</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2913478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7</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769587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8</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751898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9</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233208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10</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1324802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noRot="1" noChangeAspect="1"/>
          </p:cNvSpPr>
          <p:nvPr>
            <p:ph type="sldImg"/>
          </p:nvPr>
        </p:nvSpPr>
        <p:spPr>
          <a:xfrm>
            <a:off x="687388" y="1143000"/>
            <a:ext cx="5480050" cy="3082925"/>
          </a:xfrm>
          <a:prstGeom prst="rect">
            <a:avLst/>
          </a:prstGeom>
          <a:ln w="0">
            <a:noFill/>
          </a:ln>
        </p:spPr>
      </p:sp>
      <p:sp>
        <p:nvSpPr>
          <p:cNvPr id="160" name="PlaceHolder 2"/>
          <p:cNvSpPr>
            <a:spLocks noGrp="1"/>
          </p:cNvSpPr>
          <p:nvPr>
            <p:ph type="body"/>
          </p:nvPr>
        </p:nvSpPr>
        <p:spPr>
          <a:xfrm>
            <a:off x="685800" y="4400640"/>
            <a:ext cx="5482440" cy="3596400"/>
          </a:xfrm>
          <a:prstGeom prst="rect">
            <a:avLst/>
          </a:prstGeom>
          <a:noFill/>
          <a:ln w="0">
            <a:noFill/>
          </a:ln>
        </p:spPr>
        <p:txBody>
          <a:bodyPr lIns="0" tIns="0" rIns="0" bIns="0" anchor="t">
            <a:noAutofit/>
          </a:bodyPr>
          <a:lstStyle/>
          <a:p>
            <a:pPr marL="216000" indent="0">
              <a:buNone/>
            </a:pPr>
            <a:endParaRPr lang="hu-HU" sz="1800" b="0" strike="noStrike" spc="-1">
              <a:solidFill>
                <a:srgbClr val="000000"/>
              </a:solidFill>
              <a:latin typeface="Arial"/>
            </a:endParaRPr>
          </a:p>
        </p:txBody>
      </p:sp>
      <p:sp>
        <p:nvSpPr>
          <p:cNvPr id="161" name="PlaceHolder 3"/>
          <p:cNvSpPr>
            <a:spLocks noGrp="1"/>
          </p:cNvSpPr>
          <p:nvPr>
            <p:ph type="sldNum" idx="6"/>
          </p:nvPr>
        </p:nvSpPr>
        <p:spPr>
          <a:xfrm>
            <a:off x="3884760" y="8685360"/>
            <a:ext cx="2967840" cy="454680"/>
          </a:xfrm>
          <a:prstGeom prst="rect">
            <a:avLst/>
          </a:prstGeom>
          <a:noFill/>
          <a:ln w="0">
            <a:noFill/>
          </a:ln>
        </p:spPr>
        <p:txBody>
          <a:bodyPr lIns="0" tIns="0" rIns="0" bIns="0" anchor="b">
            <a:noAutofit/>
          </a:bodyPr>
          <a:lstStyle>
            <a:lvl1pPr indent="0" algn="r">
              <a:lnSpc>
                <a:spcPct val="100000"/>
              </a:lnSpc>
              <a:buNone/>
              <a:defRPr lang="hu-HU" sz="1200" b="0" strike="noStrike" spc="-1">
                <a:solidFill>
                  <a:srgbClr val="000000"/>
                </a:solidFill>
                <a:latin typeface="+mn-lt"/>
                <a:ea typeface="+mn-ea"/>
              </a:defRPr>
            </a:lvl1pPr>
          </a:lstStyle>
          <a:p>
            <a:pPr indent="0" algn="r">
              <a:lnSpc>
                <a:spcPct val="100000"/>
              </a:lnSpc>
              <a:buNone/>
            </a:pPr>
            <a:fld id="{55A388B0-6866-49E7-B204-3565322B5E86}" type="slidenum">
              <a:rPr lang="hu-HU" sz="1200" b="0" strike="noStrike" spc="-1">
                <a:solidFill>
                  <a:srgbClr val="000000"/>
                </a:solidFill>
                <a:latin typeface="+mn-lt"/>
                <a:ea typeface="+mn-ea"/>
              </a:rPr>
              <a:pPr indent="0" algn="r">
                <a:lnSpc>
                  <a:spcPct val="100000"/>
                </a:lnSpc>
                <a:buNone/>
              </a:pPr>
              <a:t>11</a:t>
            </a:fld>
            <a:endParaRPr lang="hu-HU" sz="1200" b="0" strike="noStrike" spc="-1">
              <a:solidFill>
                <a:srgbClr val="000000"/>
              </a:solidFill>
              <a:latin typeface="Times New Roman"/>
            </a:endParaRPr>
          </a:p>
        </p:txBody>
      </p:sp>
    </p:spTree>
    <p:extLst>
      <p:ext uri="{BB962C8B-B14F-4D97-AF65-F5344CB8AC3E}">
        <p14:creationId xmlns:p14="http://schemas.microsoft.com/office/powerpoint/2010/main" xmlns="" val="3716803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24"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25"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2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2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2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30"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32"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33"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34"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35"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36"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37"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41"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hu-HU" sz="3200" b="0" strike="noStrike" spc="-1">
              <a:solidFill>
                <a:srgbClr val="000000"/>
              </a:solid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43"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45"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4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hu-HU" sz="3200" b="0" strike="noStrike" spc="-1">
              <a:solidFill>
                <a:srgbClr val="000000"/>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5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5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5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3"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hu-HU" sz="3200" b="0" strike="noStrike" spc="-1">
              <a:solidFill>
                <a:srgbClr val="000000"/>
              </a:solid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5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5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56"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5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60"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62"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63"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6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6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6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68"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70"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71"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72"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73"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74"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75"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79"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hu-HU" sz="3200" b="0" strike="noStrike" spc="-1">
              <a:solidFill>
                <a:srgbClr val="000000"/>
              </a:solid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81"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8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84"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5"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hu-HU" sz="3200" b="0" strike="noStrike" spc="-1">
              <a:solidFill>
                <a:srgbClr val="000000"/>
              </a:solid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8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89"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90"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9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9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94"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9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97"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98"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100"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01"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10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0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05"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06"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108"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09"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10"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11"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12"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13"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7"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hu-HU" sz="32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1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16"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7"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18"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endParaRPr lang="hu-HU" sz="1800" b="0" strike="noStrike" spc="-1">
              <a:solidFill>
                <a:srgbClr val="000000"/>
              </a:solidFill>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
        <p:nvSpPr>
          <p:cNvPr id="22"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hu-HU" sz="1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r>
              <a:rPr lang="hu-HU" sz="1800" b="0" strike="noStrike" spc="-1">
                <a:solidFill>
                  <a:srgbClr val="000000"/>
                </a:solidFill>
                <a:latin typeface="Arial"/>
              </a:rPr>
              <a:t>Címszöveg formátumának szerkesztése</a:t>
            </a:r>
          </a:p>
        </p:txBody>
      </p:sp>
      <p:sp>
        <p:nvSpPr>
          <p:cNvPr id="3"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hu-HU" sz="1800" b="0" strike="noStrike" spc="-1">
                <a:solidFill>
                  <a:srgbClr val="000000"/>
                </a:solidFill>
                <a:latin typeface="Arial"/>
              </a:rPr>
              <a:t>Vázlatszöveg formátumának szerkesztése</a:t>
            </a:r>
          </a:p>
          <a:p>
            <a:pPr marL="864000" lvl="1" indent="-324000">
              <a:spcBef>
                <a:spcPts val="1134"/>
              </a:spcBef>
              <a:buClr>
                <a:srgbClr val="000000"/>
              </a:buClr>
              <a:buSzPct val="75000"/>
              <a:buFont typeface="Symbol" charset="2"/>
              <a:buChar char=""/>
            </a:pPr>
            <a:r>
              <a:rPr lang="hu-HU" sz="1800" b="0" strike="noStrike" spc="-1">
                <a:solidFill>
                  <a:srgbClr val="000000"/>
                </a:solidFill>
                <a:latin typeface="Arial"/>
              </a:rPr>
              <a:t>Második vázlatszint</a:t>
            </a:r>
          </a:p>
          <a:p>
            <a:pPr marL="1296000" lvl="2" indent="-288000">
              <a:spcBef>
                <a:spcPts val="850"/>
              </a:spcBef>
              <a:buClr>
                <a:srgbClr val="000000"/>
              </a:buClr>
              <a:buSzPct val="45000"/>
              <a:buFont typeface="Wingdings" charset="2"/>
              <a:buChar char=""/>
            </a:pPr>
            <a:r>
              <a:rPr lang="hu-HU" sz="1800" b="0" strike="noStrike" spc="-1">
                <a:solidFill>
                  <a:srgbClr val="000000"/>
                </a:solidFill>
                <a:latin typeface="Arial"/>
              </a:rPr>
              <a:t>Harmadik vázlatszint</a:t>
            </a:r>
          </a:p>
          <a:p>
            <a:pPr marL="1728000" lvl="3" indent="-216000">
              <a:spcBef>
                <a:spcPts val="567"/>
              </a:spcBef>
              <a:buClr>
                <a:srgbClr val="000000"/>
              </a:buClr>
              <a:buSzPct val="75000"/>
              <a:buFont typeface="Symbol" charset="2"/>
              <a:buChar char=""/>
            </a:pPr>
            <a:r>
              <a:rPr lang="hu-HU" sz="1800" b="0" strike="noStrike" spc="-1">
                <a:solidFill>
                  <a:srgbClr val="000000"/>
                </a:solidFill>
                <a:latin typeface="Arial"/>
              </a:rPr>
              <a:t>Negyedik vázlatszint</a:t>
            </a:r>
          </a:p>
          <a:p>
            <a:pPr marL="2160000" lvl="4" indent="-216000">
              <a:spcBef>
                <a:spcPts val="283"/>
              </a:spcBef>
              <a:buClr>
                <a:srgbClr val="000000"/>
              </a:buClr>
              <a:buSzPct val="45000"/>
              <a:buFont typeface="Wingdings" charset="2"/>
              <a:buChar char=""/>
            </a:pPr>
            <a:r>
              <a:rPr lang="hu-HU" sz="2000" b="0" strike="noStrike" spc="-1">
                <a:solidFill>
                  <a:srgbClr val="000000"/>
                </a:solidFill>
                <a:latin typeface="Arial"/>
              </a:rPr>
              <a:t>Ötödik vázlatszint</a:t>
            </a:r>
          </a:p>
          <a:p>
            <a:pPr marL="2592000" lvl="5" indent="-216000">
              <a:spcBef>
                <a:spcPts val="283"/>
              </a:spcBef>
              <a:buClr>
                <a:srgbClr val="000000"/>
              </a:buClr>
              <a:buSzPct val="45000"/>
              <a:buFont typeface="Wingdings" charset="2"/>
              <a:buChar char=""/>
            </a:pPr>
            <a:r>
              <a:rPr lang="hu-HU" sz="2000" b="0" strike="noStrike" spc="-1">
                <a:solidFill>
                  <a:srgbClr val="000000"/>
                </a:solidFill>
                <a:latin typeface="Arial"/>
              </a:rPr>
              <a:t>Hatodik vázlatszint</a:t>
            </a:r>
          </a:p>
          <a:p>
            <a:pPr marL="3024000" lvl="6" indent="-216000">
              <a:spcBef>
                <a:spcPts val="283"/>
              </a:spcBef>
              <a:buClr>
                <a:srgbClr val="000000"/>
              </a:buClr>
              <a:buSzPct val="45000"/>
              <a:buFont typeface="Wingdings" charset="2"/>
              <a:buChar char=""/>
            </a:pPr>
            <a:r>
              <a:rPr lang="hu-HU" sz="2000" b="0" strike="noStrike" spc="-1">
                <a:solidFill>
                  <a:srgbClr val="000000"/>
                </a:solidFill>
                <a:latin typeface="Arial"/>
              </a:rPr>
              <a:t>Hetedik vázlatszint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r>
              <a:rPr lang="hu-HU" sz="1800" b="0" strike="noStrike" spc="-1">
                <a:solidFill>
                  <a:srgbClr val="000000"/>
                </a:solidFill>
                <a:latin typeface="Arial"/>
              </a:rPr>
              <a:t>Címszöveg formátumának szerkesztése</a:t>
            </a:r>
          </a:p>
        </p:txBody>
      </p:sp>
      <p:sp>
        <p:nvSpPr>
          <p:cNvPr id="39"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hu-HU" sz="1800" b="0" strike="noStrike" spc="-1">
                <a:solidFill>
                  <a:srgbClr val="000000"/>
                </a:solidFill>
                <a:latin typeface="Arial"/>
              </a:rPr>
              <a:t>Vázlatszöveg formátumának szerkesztése</a:t>
            </a:r>
          </a:p>
          <a:p>
            <a:pPr marL="864000" lvl="1" indent="-324000">
              <a:spcBef>
                <a:spcPts val="1134"/>
              </a:spcBef>
              <a:buClr>
                <a:srgbClr val="000000"/>
              </a:buClr>
              <a:buSzPct val="75000"/>
              <a:buFont typeface="Symbol" charset="2"/>
              <a:buChar char=""/>
            </a:pPr>
            <a:r>
              <a:rPr lang="hu-HU" sz="1800" b="0" strike="noStrike" spc="-1">
                <a:solidFill>
                  <a:srgbClr val="000000"/>
                </a:solidFill>
                <a:latin typeface="Arial"/>
              </a:rPr>
              <a:t>Második vázlatszint</a:t>
            </a:r>
          </a:p>
          <a:p>
            <a:pPr marL="1296000" lvl="2" indent="-288000">
              <a:spcBef>
                <a:spcPts val="850"/>
              </a:spcBef>
              <a:buClr>
                <a:srgbClr val="000000"/>
              </a:buClr>
              <a:buSzPct val="45000"/>
              <a:buFont typeface="Wingdings" charset="2"/>
              <a:buChar char=""/>
            </a:pPr>
            <a:r>
              <a:rPr lang="hu-HU" sz="1800" b="0" strike="noStrike" spc="-1">
                <a:solidFill>
                  <a:srgbClr val="000000"/>
                </a:solidFill>
                <a:latin typeface="Arial"/>
              </a:rPr>
              <a:t>Harmadik vázlatszint</a:t>
            </a:r>
          </a:p>
          <a:p>
            <a:pPr marL="1728000" lvl="3" indent="-216000">
              <a:spcBef>
                <a:spcPts val="567"/>
              </a:spcBef>
              <a:buClr>
                <a:srgbClr val="000000"/>
              </a:buClr>
              <a:buSzPct val="75000"/>
              <a:buFont typeface="Symbol" charset="2"/>
              <a:buChar char=""/>
            </a:pPr>
            <a:r>
              <a:rPr lang="hu-HU" sz="1800" b="0" strike="noStrike" spc="-1">
                <a:solidFill>
                  <a:srgbClr val="000000"/>
                </a:solidFill>
                <a:latin typeface="Arial"/>
              </a:rPr>
              <a:t>Negyedik vázlatszint</a:t>
            </a:r>
          </a:p>
          <a:p>
            <a:pPr marL="2160000" lvl="4" indent="-216000">
              <a:spcBef>
                <a:spcPts val="283"/>
              </a:spcBef>
              <a:buClr>
                <a:srgbClr val="000000"/>
              </a:buClr>
              <a:buSzPct val="45000"/>
              <a:buFont typeface="Wingdings" charset="2"/>
              <a:buChar char=""/>
            </a:pPr>
            <a:r>
              <a:rPr lang="hu-HU" sz="2000" b="0" strike="noStrike" spc="-1">
                <a:solidFill>
                  <a:srgbClr val="000000"/>
                </a:solidFill>
                <a:latin typeface="Arial"/>
              </a:rPr>
              <a:t>Ötödik vázlatszint</a:t>
            </a:r>
          </a:p>
          <a:p>
            <a:pPr marL="2592000" lvl="5" indent="-216000">
              <a:spcBef>
                <a:spcPts val="283"/>
              </a:spcBef>
              <a:buClr>
                <a:srgbClr val="000000"/>
              </a:buClr>
              <a:buSzPct val="45000"/>
              <a:buFont typeface="Wingdings" charset="2"/>
              <a:buChar char=""/>
            </a:pPr>
            <a:r>
              <a:rPr lang="hu-HU" sz="2000" b="0" strike="noStrike" spc="-1">
                <a:solidFill>
                  <a:srgbClr val="000000"/>
                </a:solidFill>
                <a:latin typeface="Arial"/>
              </a:rPr>
              <a:t>Hatodik vázlatszint</a:t>
            </a:r>
          </a:p>
          <a:p>
            <a:pPr marL="3024000" lvl="6" indent="-216000">
              <a:spcBef>
                <a:spcPts val="283"/>
              </a:spcBef>
              <a:buClr>
                <a:srgbClr val="000000"/>
              </a:buClr>
              <a:buSzPct val="45000"/>
              <a:buFont typeface="Wingdings" charset="2"/>
              <a:buChar char=""/>
            </a:pPr>
            <a:r>
              <a:rPr lang="hu-HU" sz="2000" b="0" strike="noStrike" spc="-1">
                <a:solidFill>
                  <a:srgbClr val="000000"/>
                </a:solidFill>
                <a:latin typeface="Arial"/>
              </a:rPr>
              <a:t>Hetedik vázlatszint</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r>
              <a:rPr lang="hu-HU" sz="1800" b="0" strike="noStrike" spc="-1">
                <a:solidFill>
                  <a:srgbClr val="000000"/>
                </a:solidFill>
                <a:latin typeface="Arial"/>
              </a:rPr>
              <a:t>Címszöveg formátumának szerkesztése</a:t>
            </a:r>
          </a:p>
        </p:txBody>
      </p:sp>
      <p:sp>
        <p:nvSpPr>
          <p:cNvPr id="77"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hu-HU" sz="1800" b="0" strike="noStrike" spc="-1">
                <a:solidFill>
                  <a:srgbClr val="000000"/>
                </a:solidFill>
                <a:latin typeface="Arial"/>
              </a:rPr>
              <a:t>Vázlatszöveg formátumának szerkesztése</a:t>
            </a:r>
          </a:p>
          <a:p>
            <a:pPr marL="864000" lvl="1" indent="-324000">
              <a:spcBef>
                <a:spcPts val="1134"/>
              </a:spcBef>
              <a:buClr>
                <a:srgbClr val="000000"/>
              </a:buClr>
              <a:buSzPct val="75000"/>
              <a:buFont typeface="Symbol" charset="2"/>
              <a:buChar char=""/>
            </a:pPr>
            <a:r>
              <a:rPr lang="hu-HU" sz="1800" b="0" strike="noStrike" spc="-1">
                <a:solidFill>
                  <a:srgbClr val="000000"/>
                </a:solidFill>
                <a:latin typeface="Arial"/>
              </a:rPr>
              <a:t>Második vázlatszint</a:t>
            </a:r>
          </a:p>
          <a:p>
            <a:pPr marL="1296000" lvl="2" indent="-288000">
              <a:spcBef>
                <a:spcPts val="850"/>
              </a:spcBef>
              <a:buClr>
                <a:srgbClr val="000000"/>
              </a:buClr>
              <a:buSzPct val="45000"/>
              <a:buFont typeface="Wingdings" charset="2"/>
              <a:buChar char=""/>
            </a:pPr>
            <a:r>
              <a:rPr lang="hu-HU" sz="1800" b="0" strike="noStrike" spc="-1">
                <a:solidFill>
                  <a:srgbClr val="000000"/>
                </a:solidFill>
                <a:latin typeface="Arial"/>
              </a:rPr>
              <a:t>Harmadik vázlatszint</a:t>
            </a:r>
          </a:p>
          <a:p>
            <a:pPr marL="1728000" lvl="3" indent="-216000">
              <a:spcBef>
                <a:spcPts val="567"/>
              </a:spcBef>
              <a:buClr>
                <a:srgbClr val="000000"/>
              </a:buClr>
              <a:buSzPct val="75000"/>
              <a:buFont typeface="Symbol" charset="2"/>
              <a:buChar char=""/>
            </a:pPr>
            <a:r>
              <a:rPr lang="hu-HU" sz="1800" b="0" strike="noStrike" spc="-1">
                <a:solidFill>
                  <a:srgbClr val="000000"/>
                </a:solidFill>
                <a:latin typeface="Arial"/>
              </a:rPr>
              <a:t>Negyedik vázlatszint</a:t>
            </a:r>
          </a:p>
          <a:p>
            <a:pPr marL="2160000" lvl="4" indent="-216000">
              <a:spcBef>
                <a:spcPts val="283"/>
              </a:spcBef>
              <a:buClr>
                <a:srgbClr val="000000"/>
              </a:buClr>
              <a:buSzPct val="45000"/>
              <a:buFont typeface="Wingdings" charset="2"/>
              <a:buChar char=""/>
            </a:pPr>
            <a:r>
              <a:rPr lang="hu-HU" sz="2000" b="0" strike="noStrike" spc="-1">
                <a:solidFill>
                  <a:srgbClr val="000000"/>
                </a:solidFill>
                <a:latin typeface="Arial"/>
              </a:rPr>
              <a:t>Ötödik vázlatszint</a:t>
            </a:r>
          </a:p>
          <a:p>
            <a:pPr marL="2592000" lvl="5" indent="-216000">
              <a:spcBef>
                <a:spcPts val="283"/>
              </a:spcBef>
              <a:buClr>
                <a:srgbClr val="000000"/>
              </a:buClr>
              <a:buSzPct val="45000"/>
              <a:buFont typeface="Wingdings" charset="2"/>
              <a:buChar char=""/>
            </a:pPr>
            <a:r>
              <a:rPr lang="hu-HU" sz="2000" b="0" strike="noStrike" spc="-1">
                <a:solidFill>
                  <a:srgbClr val="000000"/>
                </a:solidFill>
                <a:latin typeface="Arial"/>
              </a:rPr>
              <a:t>Hatodik vázlatszint</a:t>
            </a:r>
          </a:p>
          <a:p>
            <a:pPr marL="3024000" lvl="6" indent="-216000">
              <a:spcBef>
                <a:spcPts val="283"/>
              </a:spcBef>
              <a:buClr>
                <a:srgbClr val="000000"/>
              </a:buClr>
              <a:buSzPct val="45000"/>
              <a:buFont typeface="Wingdings" charset="2"/>
              <a:buChar char=""/>
            </a:pPr>
            <a:r>
              <a:rPr lang="hu-HU" sz="2000" b="0" strike="noStrike" spc="-1">
                <a:solidFill>
                  <a:srgbClr val="000000"/>
                </a:solidFill>
                <a:latin typeface="Arial"/>
              </a:rPr>
              <a:t>Hetedik vázlatszint</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hyperlink" Target="mailto:elelmiszer@veszprem.gov.hu" TargetMode="Externa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églalap 119"/>
          <p:cNvSpPr/>
          <p:nvPr/>
        </p:nvSpPr>
        <p:spPr>
          <a:xfrm>
            <a:off x="646545" y="628073"/>
            <a:ext cx="11222182" cy="509847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spcBef>
                <a:spcPts val="1417"/>
              </a:spcBef>
              <a:spcAft>
                <a:spcPts val="1417"/>
              </a:spcAft>
            </a:pPr>
            <a:r>
              <a:rPr lang="hu-HU" sz="4000" b="1" strike="noStrike" spc="-1" dirty="0" smtClean="0">
                <a:solidFill>
                  <a:srgbClr val="000000"/>
                </a:solidFill>
                <a:latin typeface="Palatino Linotype"/>
                <a:ea typeface="ArialMT"/>
              </a:rPr>
              <a:t>Állatvédelmi hatósági feladatok</a:t>
            </a:r>
          </a:p>
          <a:p>
            <a:pPr algn="ctr">
              <a:spcBef>
                <a:spcPts val="1417"/>
              </a:spcBef>
              <a:spcAft>
                <a:spcPts val="1417"/>
              </a:spcAft>
            </a:pPr>
            <a:r>
              <a:rPr lang="hu-HU" sz="4000" b="1" spc="-1" dirty="0" smtClean="0">
                <a:solidFill>
                  <a:srgbClr val="000000"/>
                </a:solidFill>
                <a:latin typeface="Palatino Linotype"/>
                <a:ea typeface="ArialMT"/>
              </a:rPr>
              <a:t>Önkormányzati jogalkalmazás</a:t>
            </a:r>
          </a:p>
          <a:p>
            <a:pPr algn="ctr">
              <a:spcBef>
                <a:spcPts val="1417"/>
              </a:spcBef>
              <a:spcAft>
                <a:spcPts val="1417"/>
              </a:spcAft>
            </a:pPr>
            <a:endParaRPr lang="hu-HU" sz="4000" b="0" strike="noStrike" spc="-1" dirty="0" smtClean="0">
              <a:solidFill>
                <a:srgbClr val="000000"/>
              </a:solidFill>
              <a:latin typeface="Palatino Linotype"/>
              <a:ea typeface="ArialMT"/>
            </a:endParaRPr>
          </a:p>
          <a:p>
            <a:pPr algn="ctr">
              <a:spcBef>
                <a:spcPts val="1417"/>
              </a:spcBef>
              <a:spcAft>
                <a:spcPts val="1417"/>
              </a:spcAft>
            </a:pPr>
            <a:r>
              <a:rPr lang="hu-HU" sz="2800" spc="-1" dirty="0" smtClean="0">
                <a:solidFill>
                  <a:srgbClr val="000000"/>
                </a:solidFill>
                <a:latin typeface="Palatino Linotype"/>
              </a:rPr>
              <a:t>Dr. Szauer Rita</a:t>
            </a:r>
          </a:p>
          <a:p>
            <a:pPr algn="ctr">
              <a:spcBef>
                <a:spcPts val="1417"/>
              </a:spcBef>
              <a:spcAft>
                <a:spcPts val="1417"/>
              </a:spcAft>
            </a:pPr>
            <a:r>
              <a:rPr lang="hu-HU" sz="2800" spc="-1" dirty="0">
                <a:solidFill>
                  <a:srgbClr val="000000"/>
                </a:solidFill>
                <a:latin typeface="Palatino Linotype"/>
              </a:rPr>
              <a:t>Élelmiszerlánc-biztonsági és Állategészségügyi Főosztály </a:t>
            </a:r>
            <a:r>
              <a:rPr lang="hu-HU" sz="2800" spc="-1" dirty="0" smtClean="0">
                <a:solidFill>
                  <a:srgbClr val="000000"/>
                </a:solidFill>
                <a:latin typeface="Palatino Linotype"/>
              </a:rPr>
              <a:t>főosztályvezető</a:t>
            </a:r>
            <a:endParaRPr lang="hu-HU" sz="2800" spc="-1" dirty="0">
              <a:solidFill>
                <a:srgbClr val="000000"/>
              </a:solidFill>
              <a:latin typeface="Palatino Linotype"/>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272449" y="399544"/>
            <a:ext cx="7664511" cy="1075764"/>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a:solidFill>
                  <a:srgbClr val="000000"/>
                </a:solidFill>
                <a:latin typeface="Palatino Linotype"/>
                <a:ea typeface="Microsoft YaHei"/>
              </a:rPr>
              <a:t>Állatvédelem - </a:t>
            </a:r>
            <a:r>
              <a:rPr lang="hu-HU" sz="3200" spc="-1" dirty="0" smtClean="0">
                <a:solidFill>
                  <a:srgbClr val="000000"/>
                </a:solidFill>
                <a:latin typeface="Palatino Linotype"/>
                <a:ea typeface="Microsoft YaHei"/>
              </a:rPr>
              <a:t>Párhuzamos feladatkörök</a:t>
            </a:r>
          </a:p>
          <a:p>
            <a:pPr algn="ctr">
              <a:lnSpc>
                <a:spcPct val="100000"/>
              </a:lnSpc>
            </a:pPr>
            <a:r>
              <a:rPr lang="hu-HU" sz="3200" spc="-1" dirty="0" smtClean="0">
                <a:solidFill>
                  <a:srgbClr val="000000"/>
                </a:solidFill>
                <a:latin typeface="Palatino Linotype"/>
                <a:ea typeface="Microsoft YaHei"/>
              </a:rPr>
              <a:t>Bejelentések</a:t>
            </a:r>
            <a:endParaRPr lang="hu-HU" sz="3200" spc="-1" dirty="0">
              <a:solidFill>
                <a:srgbClr val="000000"/>
              </a:solidFill>
              <a:latin typeface="Palatino Linotype"/>
              <a:ea typeface="Microsoft YaHei"/>
            </a:endParaRPr>
          </a:p>
        </p:txBody>
      </p:sp>
      <p:sp>
        <p:nvSpPr>
          <p:cNvPr id="131" name="Téglalap 4"/>
          <p:cNvSpPr/>
          <p:nvPr/>
        </p:nvSpPr>
        <p:spPr>
          <a:xfrm>
            <a:off x="287102" y="1581487"/>
            <a:ext cx="11635200" cy="5523135"/>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just"/>
            <a:r>
              <a:rPr lang="hu-HU" sz="2200" spc="-1" dirty="0" smtClean="0">
                <a:solidFill>
                  <a:srgbClr val="000000"/>
                </a:solidFill>
                <a:latin typeface="Arial"/>
                <a:ea typeface="DejaVu Sans"/>
              </a:rPr>
              <a:t>A </a:t>
            </a:r>
            <a:r>
              <a:rPr lang="hu-HU" sz="2200" spc="-1" dirty="0">
                <a:solidFill>
                  <a:srgbClr val="000000"/>
                </a:solidFill>
                <a:latin typeface="Arial"/>
                <a:ea typeface="DejaVu Sans"/>
              </a:rPr>
              <a:t>jegyző hatáskörébe tartozó szankcionálási lehetőségek súlyosság szerint: </a:t>
            </a:r>
            <a:endParaRPr lang="hu-HU" sz="2200" spc="-1" dirty="0" smtClean="0">
              <a:solidFill>
                <a:srgbClr val="000000"/>
              </a:solidFill>
              <a:latin typeface="Arial"/>
              <a:ea typeface="DejaVu Sans"/>
            </a:endParaRPr>
          </a:p>
          <a:p>
            <a:pPr marL="457200" indent="-457200" algn="just">
              <a:buAutoNum type="arabicPeriod"/>
            </a:pPr>
            <a:r>
              <a:rPr lang="hu-HU" sz="2200" b="1" spc="-1" dirty="0" smtClean="0">
                <a:solidFill>
                  <a:srgbClr val="000000"/>
                </a:solidFill>
                <a:latin typeface="Arial"/>
                <a:ea typeface="DejaVu Sans"/>
              </a:rPr>
              <a:t>meghatározott </a:t>
            </a:r>
            <a:r>
              <a:rPr lang="hu-HU" sz="2200" b="1" spc="-1" dirty="0">
                <a:solidFill>
                  <a:srgbClr val="000000"/>
                </a:solidFill>
                <a:latin typeface="Arial"/>
                <a:ea typeface="DejaVu Sans"/>
              </a:rPr>
              <a:t>cselekmény végzésére</a:t>
            </a:r>
            <a:r>
              <a:rPr lang="hu-HU" sz="2200" spc="-1" dirty="0">
                <a:solidFill>
                  <a:srgbClr val="000000"/>
                </a:solidFill>
                <a:latin typeface="Arial"/>
                <a:ea typeface="DejaVu Sans"/>
              </a:rPr>
              <a:t>, tűrésére vagy abbahagyására </a:t>
            </a:r>
            <a:r>
              <a:rPr lang="hu-HU" sz="2200" spc="-1" dirty="0" smtClean="0">
                <a:solidFill>
                  <a:srgbClr val="000000"/>
                </a:solidFill>
                <a:latin typeface="Arial"/>
                <a:ea typeface="DejaVu Sans"/>
              </a:rPr>
              <a:t>kötelezés</a:t>
            </a:r>
          </a:p>
          <a:p>
            <a:pPr marL="457200" indent="-457200" algn="just">
              <a:buAutoNum type="arabicPeriod"/>
            </a:pPr>
            <a:r>
              <a:rPr lang="hu-HU" sz="2200" spc="-1" dirty="0" smtClean="0">
                <a:solidFill>
                  <a:srgbClr val="000000"/>
                </a:solidFill>
                <a:latin typeface="Arial"/>
                <a:ea typeface="DejaVu Sans"/>
              </a:rPr>
              <a:t>az </a:t>
            </a:r>
            <a:r>
              <a:rPr lang="hu-HU" sz="2200" spc="-1" dirty="0">
                <a:solidFill>
                  <a:srgbClr val="000000"/>
                </a:solidFill>
                <a:latin typeface="Arial"/>
                <a:ea typeface="DejaVu Sans"/>
              </a:rPr>
              <a:t>állat megfelelő és biztonságos elhelyezése, valamint szökésének megakadályozása érdekében meghatározott </a:t>
            </a:r>
            <a:r>
              <a:rPr lang="hu-HU" sz="2200" b="1" spc="-1" dirty="0">
                <a:solidFill>
                  <a:srgbClr val="000000"/>
                </a:solidFill>
                <a:latin typeface="Arial"/>
                <a:ea typeface="DejaVu Sans"/>
              </a:rPr>
              <a:t>építési munka elvégzésére </a:t>
            </a:r>
            <a:r>
              <a:rPr lang="hu-HU" sz="2200" b="1" spc="-1" dirty="0" smtClean="0">
                <a:solidFill>
                  <a:srgbClr val="000000"/>
                </a:solidFill>
                <a:latin typeface="Arial"/>
                <a:ea typeface="DejaVu Sans"/>
              </a:rPr>
              <a:t>kötelezés </a:t>
            </a:r>
          </a:p>
          <a:p>
            <a:pPr marL="457200" indent="-457200" algn="just">
              <a:buFontTx/>
              <a:buAutoNum type="arabicPeriod"/>
            </a:pPr>
            <a:r>
              <a:rPr lang="hu-HU" sz="2200" b="1" spc="-1" dirty="0">
                <a:solidFill>
                  <a:srgbClr val="000000"/>
                </a:solidFill>
              </a:rPr>
              <a:t>állatvédelmi</a:t>
            </a:r>
            <a:r>
              <a:rPr lang="hu-HU" sz="2200" spc="-1" dirty="0">
                <a:solidFill>
                  <a:srgbClr val="000000"/>
                </a:solidFill>
              </a:rPr>
              <a:t> </a:t>
            </a:r>
            <a:r>
              <a:rPr lang="hu-HU" sz="2200" b="1" spc="-1" dirty="0">
                <a:solidFill>
                  <a:srgbClr val="000000"/>
                </a:solidFill>
              </a:rPr>
              <a:t>oktatáson</a:t>
            </a:r>
            <a:r>
              <a:rPr lang="hu-HU" sz="2200" spc="-1" dirty="0">
                <a:solidFill>
                  <a:srgbClr val="000000"/>
                </a:solidFill>
              </a:rPr>
              <a:t> való részvételre kötelezés </a:t>
            </a:r>
            <a:endParaRPr lang="hu-HU" sz="2200" b="1" spc="-1" dirty="0" smtClean="0">
              <a:solidFill>
                <a:srgbClr val="000000"/>
              </a:solidFill>
              <a:latin typeface="Arial"/>
              <a:ea typeface="DejaVu Sans"/>
            </a:endParaRPr>
          </a:p>
          <a:p>
            <a:pPr marL="457200" indent="-457200" algn="just">
              <a:buFontTx/>
              <a:buAutoNum type="arabicPeriod"/>
            </a:pPr>
            <a:r>
              <a:rPr lang="hu-HU" sz="2200" b="1" spc="-1" dirty="0">
                <a:solidFill>
                  <a:srgbClr val="000000"/>
                </a:solidFill>
              </a:rPr>
              <a:t>figyelmeztetés </a:t>
            </a:r>
            <a:r>
              <a:rPr lang="hu-HU" sz="2200" spc="-1" dirty="0">
                <a:solidFill>
                  <a:srgbClr val="000000"/>
                </a:solidFill>
              </a:rPr>
              <a:t>alkalmazása </a:t>
            </a:r>
            <a:endParaRPr lang="hu-HU" sz="2200" b="1" spc="-1" dirty="0" smtClean="0">
              <a:solidFill>
                <a:srgbClr val="000000"/>
              </a:solidFill>
              <a:latin typeface="Arial"/>
              <a:ea typeface="DejaVu Sans"/>
            </a:endParaRPr>
          </a:p>
          <a:p>
            <a:pPr marL="457200" indent="-457200" algn="just">
              <a:buAutoNum type="arabicPeriod"/>
            </a:pPr>
            <a:r>
              <a:rPr lang="hu-HU" sz="2200" b="1" spc="-1" dirty="0" smtClean="0">
                <a:solidFill>
                  <a:srgbClr val="000000"/>
                </a:solidFill>
                <a:latin typeface="Arial"/>
                <a:ea typeface="DejaVu Sans"/>
              </a:rPr>
              <a:t>állatvédelmi</a:t>
            </a:r>
            <a:r>
              <a:rPr lang="hu-HU" sz="2200" spc="-1" dirty="0" smtClean="0">
                <a:solidFill>
                  <a:srgbClr val="000000"/>
                </a:solidFill>
                <a:latin typeface="Arial"/>
                <a:ea typeface="DejaVu Sans"/>
              </a:rPr>
              <a:t> </a:t>
            </a:r>
            <a:r>
              <a:rPr lang="hu-HU" sz="2200" b="1" spc="-1" dirty="0">
                <a:solidFill>
                  <a:srgbClr val="000000"/>
                </a:solidFill>
                <a:latin typeface="Arial"/>
                <a:ea typeface="DejaVu Sans"/>
              </a:rPr>
              <a:t>bírság kiszabása</a:t>
            </a:r>
            <a:r>
              <a:rPr lang="hu-HU" sz="2200" spc="-1" dirty="0">
                <a:solidFill>
                  <a:srgbClr val="000000"/>
                </a:solidFill>
                <a:latin typeface="Arial"/>
                <a:ea typeface="DejaVu Sans"/>
              </a:rPr>
              <a:t>, állatvédelmi bírság kiszabása helyszíni </a:t>
            </a:r>
            <a:r>
              <a:rPr lang="hu-HU" sz="2200" spc="-1" dirty="0" smtClean="0">
                <a:solidFill>
                  <a:srgbClr val="000000"/>
                </a:solidFill>
                <a:latin typeface="Arial"/>
                <a:ea typeface="DejaVu Sans"/>
              </a:rPr>
              <a:t>bírságként</a:t>
            </a:r>
          </a:p>
          <a:p>
            <a:pPr marL="457200" indent="-457200" algn="just">
              <a:buAutoNum type="arabicPeriod"/>
            </a:pPr>
            <a:r>
              <a:rPr lang="hu-HU" sz="2200" b="1" spc="-1" dirty="0" smtClean="0">
                <a:solidFill>
                  <a:srgbClr val="000000"/>
                </a:solidFill>
                <a:latin typeface="Arial"/>
                <a:ea typeface="DejaVu Sans"/>
              </a:rPr>
              <a:t>az </a:t>
            </a:r>
            <a:r>
              <a:rPr lang="hu-HU" sz="2200" b="1" spc="-1" dirty="0">
                <a:solidFill>
                  <a:srgbClr val="000000"/>
                </a:solidFill>
                <a:latin typeface="Arial"/>
                <a:ea typeface="DejaVu Sans"/>
              </a:rPr>
              <a:t>állat megfelelő helyre való szállításának </a:t>
            </a:r>
            <a:r>
              <a:rPr lang="hu-HU" sz="2200" spc="-1" dirty="0">
                <a:solidFill>
                  <a:srgbClr val="000000"/>
                </a:solidFill>
                <a:latin typeface="Arial"/>
                <a:ea typeface="DejaVu Sans"/>
              </a:rPr>
              <a:t>és a várható tartási költségek tulajdonos általi megelőlegezésének </a:t>
            </a:r>
            <a:r>
              <a:rPr lang="hu-HU" sz="2200" spc="-1" dirty="0" smtClean="0">
                <a:solidFill>
                  <a:srgbClr val="000000"/>
                </a:solidFill>
                <a:latin typeface="Arial"/>
                <a:ea typeface="DejaVu Sans"/>
              </a:rPr>
              <a:t>elrendelése</a:t>
            </a:r>
          </a:p>
          <a:p>
            <a:pPr marL="457200" indent="-457200" algn="just">
              <a:buAutoNum type="arabicPeriod"/>
            </a:pPr>
            <a:r>
              <a:rPr lang="hu-HU" sz="2200" spc="-1" dirty="0" smtClean="0">
                <a:solidFill>
                  <a:srgbClr val="000000"/>
                </a:solidFill>
                <a:latin typeface="Arial"/>
                <a:ea typeface="DejaVu Sans"/>
              </a:rPr>
              <a:t>az </a:t>
            </a:r>
            <a:r>
              <a:rPr lang="hu-HU" sz="2200" b="1" spc="-1" dirty="0">
                <a:solidFill>
                  <a:srgbClr val="000000"/>
                </a:solidFill>
                <a:latin typeface="Arial"/>
                <a:ea typeface="DejaVu Sans"/>
              </a:rPr>
              <a:t>állattartást</a:t>
            </a:r>
            <a:r>
              <a:rPr lang="hu-HU" sz="2200" spc="-1" dirty="0">
                <a:solidFill>
                  <a:srgbClr val="000000"/>
                </a:solidFill>
                <a:latin typeface="Arial"/>
                <a:ea typeface="DejaVu Sans"/>
              </a:rPr>
              <a:t> legfeljebb egy évre történő </a:t>
            </a:r>
            <a:r>
              <a:rPr lang="hu-HU" sz="2200" b="1" spc="-1" dirty="0" smtClean="0">
                <a:solidFill>
                  <a:srgbClr val="000000"/>
                </a:solidFill>
                <a:latin typeface="Arial"/>
                <a:ea typeface="DejaVu Sans"/>
              </a:rPr>
              <a:t>megtiltása</a:t>
            </a:r>
          </a:p>
          <a:p>
            <a:pPr marL="457200" indent="-457200" algn="just">
              <a:buAutoNum type="arabicPeriod"/>
            </a:pPr>
            <a:r>
              <a:rPr lang="hu-HU" sz="2200" spc="-1" dirty="0" smtClean="0">
                <a:solidFill>
                  <a:srgbClr val="000000"/>
                </a:solidFill>
                <a:latin typeface="Arial"/>
                <a:ea typeface="DejaVu Sans"/>
              </a:rPr>
              <a:t>az </a:t>
            </a:r>
            <a:r>
              <a:rPr lang="hu-HU" sz="2200" b="1" spc="-1" dirty="0">
                <a:solidFill>
                  <a:srgbClr val="000000"/>
                </a:solidFill>
                <a:latin typeface="Arial"/>
                <a:ea typeface="DejaVu Sans"/>
              </a:rPr>
              <a:t>állattartás korlátozása </a:t>
            </a:r>
            <a:r>
              <a:rPr lang="hu-HU" sz="2200" spc="-1" dirty="0">
                <a:solidFill>
                  <a:srgbClr val="000000"/>
                </a:solidFill>
                <a:latin typeface="Arial"/>
                <a:ea typeface="DejaVu Sans"/>
              </a:rPr>
              <a:t>vagy </a:t>
            </a:r>
            <a:r>
              <a:rPr lang="hu-HU" sz="2200" spc="-1" dirty="0" smtClean="0">
                <a:solidFill>
                  <a:srgbClr val="000000"/>
                </a:solidFill>
                <a:latin typeface="Arial"/>
                <a:ea typeface="DejaVu Sans"/>
              </a:rPr>
              <a:t>megtiltása</a:t>
            </a:r>
          </a:p>
          <a:p>
            <a:pPr marL="457200" indent="-457200" algn="just">
              <a:buAutoNum type="arabicPeriod"/>
            </a:pPr>
            <a:r>
              <a:rPr lang="hu-HU" sz="2200" b="1" spc="-1" dirty="0" smtClean="0">
                <a:solidFill>
                  <a:srgbClr val="000000"/>
                </a:solidFill>
                <a:latin typeface="Arial"/>
                <a:ea typeface="DejaVu Sans"/>
              </a:rPr>
              <a:t>állattartástól </a:t>
            </a:r>
            <a:r>
              <a:rPr lang="hu-HU" sz="2200" b="1" spc="-1" dirty="0">
                <a:solidFill>
                  <a:srgbClr val="000000"/>
                </a:solidFill>
                <a:latin typeface="Arial"/>
                <a:ea typeface="DejaVu Sans"/>
              </a:rPr>
              <a:t>való </a:t>
            </a:r>
            <a:r>
              <a:rPr lang="hu-HU" sz="2200" b="1" spc="-1" dirty="0" smtClean="0">
                <a:solidFill>
                  <a:srgbClr val="000000"/>
                </a:solidFill>
                <a:latin typeface="Arial"/>
                <a:ea typeface="DejaVu Sans"/>
              </a:rPr>
              <a:t>eltiltás</a:t>
            </a:r>
          </a:p>
          <a:p>
            <a:pPr marL="457200" indent="-457200" algn="just"/>
            <a:endParaRPr lang="hu-HU" sz="2200" b="1" spc="-1" dirty="0" smtClean="0">
              <a:solidFill>
                <a:srgbClr val="000000"/>
              </a:solidFill>
              <a:latin typeface="Arial"/>
              <a:ea typeface="DejaVu Sans"/>
            </a:endParaRPr>
          </a:p>
          <a:p>
            <a:pPr marL="457200" indent="-457200" algn="just"/>
            <a:r>
              <a:rPr lang="hu-HU" sz="2200" b="1" spc="-1" dirty="0" smtClean="0">
                <a:solidFill>
                  <a:srgbClr val="000000"/>
                </a:solidFill>
              </a:rPr>
              <a:t>Minden eljárási cselekménynél azonban az a fő cél, hogy az állattartó a jó gazda gondosságával járjon el, megteremtve az állatnak a megfelelő életkörülményeket.</a:t>
            </a:r>
          </a:p>
          <a:p>
            <a:pPr marL="457200" indent="-457200" algn="just"/>
            <a:endParaRPr lang="hu-HU" sz="2300" b="1" spc="-1" dirty="0">
              <a:solidFill>
                <a:srgbClr val="000000"/>
              </a:solidFill>
              <a:latin typeface="Arial"/>
              <a:ea typeface="DejaVu Sans"/>
            </a:endParaRPr>
          </a:p>
        </p:txBody>
      </p:sp>
    </p:spTree>
    <p:extLst>
      <p:ext uri="{BB962C8B-B14F-4D97-AF65-F5344CB8AC3E}">
        <p14:creationId xmlns:p14="http://schemas.microsoft.com/office/powerpoint/2010/main" xmlns="" val="37533225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130" name="Téglalap 3"/>
          <p:cNvSpPr/>
          <p:nvPr/>
        </p:nvSpPr>
        <p:spPr>
          <a:xfrm>
            <a:off x="2272449" y="399544"/>
            <a:ext cx="7664511" cy="583321"/>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a:solidFill>
                  <a:srgbClr val="000000"/>
                </a:solidFill>
                <a:latin typeface="Palatino Linotype"/>
                <a:ea typeface="Microsoft YaHei"/>
              </a:rPr>
              <a:t>Állatvédelem - </a:t>
            </a:r>
            <a:r>
              <a:rPr lang="hu-HU" sz="3200" spc="-1" dirty="0" smtClean="0">
                <a:solidFill>
                  <a:srgbClr val="000000"/>
                </a:solidFill>
                <a:latin typeface="Palatino Linotype"/>
                <a:ea typeface="Microsoft YaHei"/>
              </a:rPr>
              <a:t>Párhuzamos feladatkörök</a:t>
            </a:r>
            <a:endParaRPr lang="hu-HU" sz="3200" spc="-1" dirty="0">
              <a:solidFill>
                <a:srgbClr val="000000"/>
              </a:solidFill>
              <a:latin typeface="Palatino Linotype"/>
              <a:ea typeface="Microsoft YaHei"/>
            </a:endParaRPr>
          </a:p>
        </p:txBody>
      </p:sp>
      <p:sp>
        <p:nvSpPr>
          <p:cNvPr id="131" name="Téglalap 4"/>
          <p:cNvSpPr/>
          <p:nvPr/>
        </p:nvSpPr>
        <p:spPr>
          <a:xfrm>
            <a:off x="287104" y="1506535"/>
            <a:ext cx="11635200" cy="483063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r>
              <a:rPr lang="hu-HU" sz="2200" b="1" spc="-1" dirty="0" smtClean="0">
                <a:solidFill>
                  <a:srgbClr val="000000"/>
                </a:solidFill>
                <a:latin typeface="Arial"/>
                <a:ea typeface="DejaVu Sans"/>
              </a:rPr>
              <a:t>Bírságkiszabás: </a:t>
            </a:r>
            <a:r>
              <a:rPr lang="hu-HU" sz="2200" b="1" spc="-1" dirty="0" err="1" smtClean="0">
                <a:solidFill>
                  <a:srgbClr val="000000"/>
                </a:solidFill>
                <a:latin typeface="Arial"/>
                <a:ea typeface="DejaVu Sans"/>
              </a:rPr>
              <a:t>Ávtv</a:t>
            </a:r>
            <a:r>
              <a:rPr lang="hu-HU" sz="2200" spc="-1" dirty="0">
                <a:solidFill>
                  <a:srgbClr val="000000"/>
                </a:solidFill>
                <a:latin typeface="Arial"/>
                <a:ea typeface="DejaVu Sans"/>
              </a:rPr>
              <a:t>. </a:t>
            </a:r>
            <a:endParaRPr lang="hu-HU" sz="2200" spc="-1" dirty="0" smtClean="0">
              <a:solidFill>
                <a:srgbClr val="000000"/>
              </a:solidFill>
              <a:latin typeface="Arial"/>
              <a:ea typeface="DejaVu Sans"/>
            </a:endParaRPr>
          </a:p>
          <a:p>
            <a:pPr algn="just">
              <a:lnSpc>
                <a:spcPct val="100000"/>
              </a:lnSpc>
            </a:pPr>
            <a:r>
              <a:rPr lang="hu-HU" sz="2200" spc="-1" dirty="0" smtClean="0">
                <a:solidFill>
                  <a:srgbClr val="000000"/>
                </a:solidFill>
                <a:latin typeface="Arial"/>
                <a:ea typeface="DejaVu Sans"/>
              </a:rPr>
              <a:t>43</a:t>
            </a:r>
            <a:r>
              <a:rPr lang="hu-HU" sz="2200" spc="-1" dirty="0">
                <a:solidFill>
                  <a:srgbClr val="000000"/>
                </a:solidFill>
                <a:latin typeface="Arial"/>
                <a:ea typeface="DejaVu Sans"/>
              </a:rPr>
              <a:t>. § (1) Aki tevékenységével vagy mulasztásával az állatok védelmére, kíméletére vonatkozó jogszabály vagy hatósági határozat előírását megsérti vagy annak nem tesz eleget, magatartásának súlyához, ismétlődéséhez, és különösen az állatnak okozott sérelem jellegéhez, időtartamához igazodó mértékű állatvédelmi bírságot </a:t>
            </a:r>
            <a:r>
              <a:rPr lang="hu-HU" sz="2200" spc="-1" dirty="0" smtClean="0">
                <a:solidFill>
                  <a:srgbClr val="000000"/>
                </a:solidFill>
                <a:latin typeface="Arial"/>
                <a:ea typeface="DejaVu Sans"/>
              </a:rPr>
              <a:t>köteles fizetni</a:t>
            </a:r>
            <a:r>
              <a:rPr lang="hu-HU" sz="2200" spc="-1" dirty="0">
                <a:solidFill>
                  <a:srgbClr val="000000"/>
                </a:solidFill>
                <a:latin typeface="Arial"/>
                <a:ea typeface="DejaVu Sans"/>
              </a:rPr>
              <a:t>.</a:t>
            </a:r>
            <a:br>
              <a:rPr lang="hu-HU" sz="2200" spc="-1" dirty="0">
                <a:solidFill>
                  <a:srgbClr val="000000"/>
                </a:solidFill>
                <a:latin typeface="Arial"/>
                <a:ea typeface="DejaVu Sans"/>
              </a:rPr>
            </a:br>
            <a:r>
              <a:rPr lang="hu-HU" sz="2200" spc="-1" dirty="0">
                <a:solidFill>
                  <a:srgbClr val="000000"/>
                </a:solidFill>
                <a:latin typeface="Arial"/>
                <a:ea typeface="DejaVu Sans"/>
              </a:rPr>
              <a:t>(2) </a:t>
            </a:r>
            <a:r>
              <a:rPr lang="hu-HU" sz="2200" b="1" spc="-1" dirty="0">
                <a:solidFill>
                  <a:srgbClr val="000000"/>
                </a:solidFill>
                <a:latin typeface="Arial"/>
                <a:ea typeface="DejaVu Sans"/>
              </a:rPr>
              <a:t>Az állatvédelmi bírságot az állatvédelmi hatóság szabja ki</a:t>
            </a:r>
            <a:r>
              <a:rPr lang="hu-HU" sz="2200" spc="-1" dirty="0" smtClean="0">
                <a:solidFill>
                  <a:srgbClr val="000000"/>
                </a:solidFill>
                <a:latin typeface="Arial"/>
                <a:ea typeface="DejaVu Sans"/>
              </a:rPr>
              <a:t>.</a:t>
            </a:r>
          </a:p>
          <a:p>
            <a:pPr algn="just">
              <a:lnSpc>
                <a:spcPct val="100000"/>
              </a:lnSpc>
            </a:pPr>
            <a:r>
              <a:rPr lang="hu-HU" sz="2200" spc="-1" dirty="0">
                <a:solidFill>
                  <a:srgbClr val="000000"/>
                </a:solidFill>
                <a:latin typeface="Arial"/>
                <a:ea typeface="DejaVu Sans"/>
              </a:rPr>
              <a:t/>
            </a:r>
            <a:br>
              <a:rPr lang="hu-HU" sz="2200" spc="-1" dirty="0">
                <a:solidFill>
                  <a:srgbClr val="000000"/>
                </a:solidFill>
                <a:latin typeface="Arial"/>
                <a:ea typeface="DejaVu Sans"/>
              </a:rPr>
            </a:br>
            <a:r>
              <a:rPr lang="hu-HU" sz="2200" spc="-1" dirty="0">
                <a:solidFill>
                  <a:srgbClr val="000000"/>
                </a:solidFill>
                <a:latin typeface="Arial"/>
                <a:ea typeface="DejaVu Sans"/>
              </a:rPr>
              <a:t>(3) Az állatvédelmi bírság kiszabására az állatvédelmi hatóságnak az (1) bekezdésben meghatározott magatartásról történt tudomásszerzését követő egy éven túl nincs lehetősége.</a:t>
            </a:r>
            <a:br>
              <a:rPr lang="hu-HU" sz="2200" spc="-1" dirty="0">
                <a:solidFill>
                  <a:srgbClr val="000000"/>
                </a:solidFill>
                <a:latin typeface="Arial"/>
                <a:ea typeface="DejaVu Sans"/>
              </a:rPr>
            </a:br>
            <a:r>
              <a:rPr lang="hu-HU" sz="2200" spc="-1" dirty="0">
                <a:solidFill>
                  <a:srgbClr val="000000"/>
                </a:solidFill>
                <a:latin typeface="Arial"/>
                <a:ea typeface="DejaVu Sans"/>
              </a:rPr>
              <a:t>Az elkövetéstől számított öt éven túl nem szabható ki bírság, kivéve, ha a magatartás jogszerűtlen állapot fenntartásával valósul meg. Ebben az esetben az elévülés mindaddig nem kezdődik meg, amíg a jogszerűtlen állapot fennáll. </a:t>
            </a:r>
            <a:endParaRPr lang="hu-HU" sz="2200" spc="-1" dirty="0" smtClean="0">
              <a:solidFill>
                <a:srgbClr val="000000"/>
              </a:solidFill>
              <a:latin typeface="Arial"/>
              <a:ea typeface="DejaVu Sans"/>
            </a:endParaRPr>
          </a:p>
          <a:p>
            <a:pPr algn="just">
              <a:lnSpc>
                <a:spcPct val="100000"/>
              </a:lnSpc>
            </a:pPr>
            <a:endParaRPr lang="hu-HU" sz="2200" spc="-1" dirty="0">
              <a:solidFill>
                <a:srgbClr val="000000"/>
              </a:solidFill>
              <a:latin typeface="Arial"/>
              <a:ea typeface="DejaVu Sans"/>
            </a:endParaRPr>
          </a:p>
        </p:txBody>
      </p:sp>
    </p:spTree>
    <p:extLst>
      <p:ext uri="{BB962C8B-B14F-4D97-AF65-F5344CB8AC3E}">
        <p14:creationId xmlns:p14="http://schemas.microsoft.com/office/powerpoint/2010/main" xmlns="" val="363884518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130" name="Téglalap 3"/>
          <p:cNvSpPr/>
          <p:nvPr/>
        </p:nvSpPr>
        <p:spPr>
          <a:xfrm>
            <a:off x="2272449" y="399544"/>
            <a:ext cx="7664511" cy="583321"/>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a:solidFill>
                  <a:srgbClr val="000000"/>
                </a:solidFill>
                <a:latin typeface="Palatino Linotype"/>
                <a:ea typeface="Microsoft YaHei"/>
              </a:rPr>
              <a:t>Állatvédelem - </a:t>
            </a:r>
            <a:r>
              <a:rPr lang="hu-HU" sz="3200" spc="-1" dirty="0" smtClean="0">
                <a:solidFill>
                  <a:srgbClr val="000000"/>
                </a:solidFill>
                <a:latin typeface="Palatino Linotype"/>
                <a:ea typeface="Microsoft YaHei"/>
              </a:rPr>
              <a:t>Párhuzamos feladatkörök</a:t>
            </a:r>
            <a:endParaRPr lang="hu-HU" sz="3200" spc="-1" dirty="0">
              <a:solidFill>
                <a:srgbClr val="000000"/>
              </a:solidFill>
              <a:latin typeface="Palatino Linotype"/>
              <a:ea typeface="Microsoft YaHei"/>
            </a:endParaRPr>
          </a:p>
        </p:txBody>
      </p:sp>
      <p:sp>
        <p:nvSpPr>
          <p:cNvPr id="131" name="Téglalap 4"/>
          <p:cNvSpPr/>
          <p:nvPr/>
        </p:nvSpPr>
        <p:spPr>
          <a:xfrm>
            <a:off x="272589" y="1208099"/>
            <a:ext cx="11635200" cy="520362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r>
              <a:rPr lang="hu-HU" sz="2200" b="1" spc="-1" dirty="0" smtClean="0">
                <a:solidFill>
                  <a:srgbClr val="000000"/>
                </a:solidFill>
              </a:rPr>
              <a:t>Bírságkiszabás – helyszíni bírság is lehet 		nem az egyetlen eszköz!</a:t>
            </a:r>
          </a:p>
          <a:p>
            <a:pPr algn="just">
              <a:lnSpc>
                <a:spcPct val="100000"/>
              </a:lnSpc>
            </a:pPr>
            <a:r>
              <a:rPr lang="hu-HU" sz="2200" spc="-1" dirty="0" smtClean="0">
                <a:solidFill>
                  <a:srgbClr val="000000"/>
                </a:solidFill>
                <a:latin typeface="Arial"/>
                <a:ea typeface="DejaVu Sans"/>
              </a:rPr>
              <a:t>Tényállás tisztázása</a:t>
            </a:r>
          </a:p>
          <a:p>
            <a:pPr algn="just">
              <a:lnSpc>
                <a:spcPct val="100000"/>
              </a:lnSpc>
            </a:pPr>
            <a:r>
              <a:rPr lang="hu-HU" sz="2200" spc="-1" dirty="0" smtClean="0">
                <a:solidFill>
                  <a:srgbClr val="000000"/>
                </a:solidFill>
                <a:latin typeface="Arial"/>
                <a:ea typeface="DejaVu Sans"/>
              </a:rPr>
              <a:t>A bírság alapösszege 15 000 forint.</a:t>
            </a:r>
          </a:p>
          <a:p>
            <a:pPr algn="just">
              <a:lnSpc>
                <a:spcPct val="100000"/>
              </a:lnSpc>
            </a:pPr>
            <a:r>
              <a:rPr lang="hu-HU" sz="2200" spc="-1" dirty="0" smtClean="0">
                <a:solidFill>
                  <a:srgbClr val="000000"/>
                </a:solidFill>
                <a:latin typeface="Arial"/>
                <a:ea typeface="DejaVu Sans"/>
              </a:rPr>
              <a:t>Ha a bírság kiszabására okot adó jogsértés elszenvedője kedvtelésből tartott állat, ebben az esetben 75000Ft.</a:t>
            </a:r>
          </a:p>
          <a:p>
            <a:pPr algn="just">
              <a:lnSpc>
                <a:spcPct val="100000"/>
              </a:lnSpc>
            </a:pPr>
            <a:r>
              <a:rPr lang="hu-HU" sz="2200" spc="-1" dirty="0" smtClean="0">
                <a:solidFill>
                  <a:srgbClr val="000000"/>
                </a:solidFill>
                <a:latin typeface="Arial"/>
                <a:ea typeface="DejaVu Sans"/>
              </a:rPr>
              <a:t>Az állatvédelmi bírságról szóló 244/1998. (XII. 31.) Korm. rendelet mellékletében található szorzók alkalmazása után ennek a többszöröse is lehet a kiszabott bírság.</a:t>
            </a:r>
          </a:p>
          <a:p>
            <a:pPr algn="just">
              <a:lnSpc>
                <a:spcPct val="100000"/>
              </a:lnSpc>
            </a:pPr>
            <a:r>
              <a:rPr lang="hu-HU" sz="2200" spc="-1" dirty="0" smtClean="0">
                <a:solidFill>
                  <a:srgbClr val="000000"/>
                </a:solidFill>
                <a:latin typeface="Arial"/>
                <a:ea typeface="DejaVu Sans"/>
              </a:rPr>
              <a:t>A bírságnak nincs felső határa -  visszatartó erejű lehet!</a:t>
            </a:r>
          </a:p>
          <a:p>
            <a:pPr algn="just">
              <a:lnSpc>
                <a:spcPct val="100000"/>
              </a:lnSpc>
            </a:pPr>
            <a:r>
              <a:rPr lang="hu-HU" sz="2200" spc="-1" dirty="0" smtClean="0">
                <a:solidFill>
                  <a:srgbClr val="000000"/>
                </a:solidFill>
                <a:latin typeface="Arial"/>
                <a:ea typeface="DejaVu Sans"/>
              </a:rPr>
              <a:t>Köztartozásnak minősül és adók módjára behajtható.</a:t>
            </a:r>
          </a:p>
          <a:p>
            <a:pPr algn="just">
              <a:lnSpc>
                <a:spcPct val="100000"/>
              </a:lnSpc>
            </a:pPr>
            <a:endParaRPr lang="hu-HU" sz="2200" spc="-1" dirty="0" smtClean="0">
              <a:solidFill>
                <a:srgbClr val="000000"/>
              </a:solidFill>
              <a:latin typeface="Arial"/>
              <a:ea typeface="DejaVu Sans"/>
            </a:endParaRPr>
          </a:p>
          <a:p>
            <a:pPr algn="just">
              <a:lnSpc>
                <a:spcPct val="100000"/>
              </a:lnSpc>
            </a:pPr>
            <a:r>
              <a:rPr lang="hu-HU" sz="2200" b="1" dirty="0" smtClean="0"/>
              <a:t>Az esetek egy részében párhuzamosan is folyhat a két eljárás</a:t>
            </a:r>
            <a:r>
              <a:rPr lang="hu-HU" sz="2200" dirty="0" smtClean="0"/>
              <a:t>:</a:t>
            </a:r>
          </a:p>
          <a:p>
            <a:pPr algn="just">
              <a:lnSpc>
                <a:spcPct val="114000"/>
              </a:lnSpc>
              <a:spcBef>
                <a:spcPts val="601"/>
              </a:spcBef>
              <a:spcAft>
                <a:spcPts val="601"/>
              </a:spcAft>
            </a:pPr>
            <a:r>
              <a:rPr lang="hu-HU" sz="2200" dirty="0" smtClean="0"/>
              <a:t>Kettős értékelés tilalma  8/2017. (IV.18.) AB döntés:</a:t>
            </a:r>
          </a:p>
          <a:p>
            <a:pPr algn="just">
              <a:lnSpc>
                <a:spcPct val="114000"/>
              </a:lnSpc>
              <a:spcBef>
                <a:spcPts val="601"/>
              </a:spcBef>
              <a:spcAft>
                <a:spcPts val="601"/>
              </a:spcAft>
            </a:pPr>
            <a:r>
              <a:rPr lang="hu-HU" sz="2200" dirty="0" smtClean="0"/>
              <a:t>Ha állatkínzás miatt a bíróság szankciót szabott ki, ugyanazon jogellenes cselekmény miatt állatvédelmi bírság már nem szabható ki!  - de intézkedés lehet </a:t>
            </a:r>
            <a:endParaRPr lang="hu-HU" sz="2200" spc="-1" dirty="0" smtClean="0">
              <a:solidFill>
                <a:srgbClr val="000000"/>
              </a:solidFill>
              <a:latin typeface="Arial"/>
              <a:ea typeface="DejaVu Sans"/>
            </a:endParaRPr>
          </a:p>
        </p:txBody>
      </p:sp>
    </p:spTree>
    <p:extLst>
      <p:ext uri="{BB962C8B-B14F-4D97-AF65-F5344CB8AC3E}">
        <p14:creationId xmlns:p14="http://schemas.microsoft.com/office/powerpoint/2010/main" xmlns="" val="363884518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87102" y="399544"/>
            <a:ext cx="11710934" cy="107576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pPr>
            <a:r>
              <a:rPr lang="hu-HU" sz="3200" b="1" spc="-1" dirty="0">
                <a:solidFill>
                  <a:srgbClr val="000000"/>
                </a:solidFill>
                <a:latin typeface="Palatino Linotype"/>
                <a:ea typeface="Microsoft YaHei"/>
              </a:rPr>
              <a:t>Állati eredetű melléktermékek elszállításával, ártalmatlanná tételével kapcsolatos feladatok ellátás</a:t>
            </a:r>
          </a:p>
        </p:txBody>
      </p:sp>
      <p:sp>
        <p:nvSpPr>
          <p:cNvPr id="131" name="Téglalap 4"/>
          <p:cNvSpPr/>
          <p:nvPr/>
        </p:nvSpPr>
        <p:spPr>
          <a:xfrm>
            <a:off x="287102" y="1556637"/>
            <a:ext cx="11635200" cy="5076859"/>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r>
              <a:rPr lang="hu-HU" sz="2200" b="1" i="1" dirty="0" smtClean="0"/>
              <a:t>Az </a:t>
            </a:r>
            <a:r>
              <a:rPr lang="hu-HU" sz="2200" b="1" i="1" dirty="0"/>
              <a:t>élelmiszerláncról és hatósági </a:t>
            </a:r>
            <a:r>
              <a:rPr lang="hu-HU" sz="2200" b="1" i="1" dirty="0" smtClean="0"/>
              <a:t>felügyeletéről szóló</a:t>
            </a:r>
            <a:r>
              <a:rPr lang="hu-HU" sz="2200" b="1" dirty="0" smtClean="0"/>
              <a:t> </a:t>
            </a:r>
            <a:r>
              <a:rPr lang="hu-HU" sz="2200" b="1" dirty="0"/>
              <a:t>2008. évi XLVI. t</a:t>
            </a:r>
            <a:r>
              <a:rPr lang="hu-HU" sz="2200" b="1" dirty="0" smtClean="0"/>
              <a:t>örvény 19</a:t>
            </a:r>
            <a:r>
              <a:rPr lang="hu-HU" sz="2200" b="1" dirty="0"/>
              <a:t>. </a:t>
            </a:r>
            <a:r>
              <a:rPr lang="hu-HU" sz="2200" b="1" dirty="0" smtClean="0"/>
              <a:t>§ (2)</a:t>
            </a:r>
          </a:p>
          <a:p>
            <a:r>
              <a:rPr lang="hu-HU" sz="2200" b="1" dirty="0" smtClean="0"/>
              <a:t> </a:t>
            </a:r>
          </a:p>
          <a:p>
            <a:r>
              <a:rPr lang="hu-HU" sz="2200" dirty="0" smtClean="0"/>
              <a:t>- Ha </a:t>
            </a:r>
            <a:r>
              <a:rPr lang="hu-HU" sz="2200" dirty="0"/>
              <a:t>az állati eredetű melléktermék tulajdonosa ismeretlen vagy ismeretlen helyen tartózkodik, az állati eredetű melléktermék fellelési helye szerint illetékes települési </a:t>
            </a:r>
            <a:r>
              <a:rPr lang="hu-HU" sz="2200" dirty="0" smtClean="0"/>
              <a:t>önkormányzatot</a:t>
            </a:r>
            <a:r>
              <a:rPr lang="hu-HU" sz="2200" dirty="0"/>
              <a:t>,</a:t>
            </a:r>
          </a:p>
          <a:p>
            <a:r>
              <a:rPr lang="hu-HU" sz="2200" dirty="0" smtClean="0"/>
              <a:t>- Közterületen </a:t>
            </a:r>
            <a:r>
              <a:rPr lang="hu-HU" sz="2200" dirty="0"/>
              <a:t>a települési </a:t>
            </a:r>
            <a:r>
              <a:rPr lang="hu-HU" sz="2200" dirty="0" smtClean="0"/>
              <a:t>önkormányzatot</a:t>
            </a:r>
            <a:r>
              <a:rPr lang="hu-HU" sz="2200" dirty="0"/>
              <a:t> </a:t>
            </a:r>
            <a:r>
              <a:rPr lang="hu-HU" sz="2200" dirty="0" smtClean="0"/>
              <a:t>terheli a kötelezettség</a:t>
            </a:r>
            <a:endParaRPr lang="hu-HU" sz="2200" dirty="0"/>
          </a:p>
          <a:p>
            <a:r>
              <a:rPr lang="hu-HU" sz="1600" dirty="0" smtClean="0"/>
              <a:t>(- Közúton </a:t>
            </a:r>
            <a:r>
              <a:rPr lang="hu-HU" sz="1600" dirty="0"/>
              <a:t>a közút </a:t>
            </a:r>
            <a:r>
              <a:rPr lang="hu-HU" sz="1600" dirty="0" smtClean="0"/>
              <a:t>kezelőjét)</a:t>
            </a:r>
          </a:p>
          <a:p>
            <a:endParaRPr lang="hu-HU" sz="2200" dirty="0"/>
          </a:p>
          <a:p>
            <a:pPr algn="just"/>
            <a:r>
              <a:rPr lang="hu-HU" sz="2200" b="1" i="1" dirty="0"/>
              <a:t>A</a:t>
            </a:r>
            <a:r>
              <a:rPr lang="hu-HU" sz="2200" b="1" i="1" dirty="0" smtClean="0"/>
              <a:t> </a:t>
            </a:r>
            <a:r>
              <a:rPr lang="hu-HU" sz="2200" b="1" i="1" dirty="0"/>
              <a:t>nem emberi fogyasztásra szánt állati eredetű melléktermékekre vonatkozó állategészségügyi szabályok megállapításáról szóló </a:t>
            </a:r>
            <a:r>
              <a:rPr lang="hu-HU" sz="2200" b="1" dirty="0"/>
              <a:t>45/2012. (V. 8.) VM </a:t>
            </a:r>
            <a:r>
              <a:rPr lang="hu-HU" sz="2200" b="1" dirty="0" smtClean="0"/>
              <a:t>rendelet</a:t>
            </a:r>
          </a:p>
          <a:p>
            <a:pPr algn="just"/>
            <a:endParaRPr lang="hu-HU" sz="2200" b="1" dirty="0"/>
          </a:p>
          <a:p>
            <a:pPr algn="just"/>
            <a:r>
              <a:rPr lang="hu-HU" sz="2200" dirty="0"/>
              <a:t>települési állati melléktermék gyűjtőhely: a település közigazgatási határán belül – beleértve a település külterületét is – </a:t>
            </a:r>
            <a:r>
              <a:rPr lang="hu-HU" sz="2200" dirty="0" smtClean="0"/>
              <a:t>található állati </a:t>
            </a:r>
            <a:r>
              <a:rPr lang="hu-HU" sz="2200" dirty="0"/>
              <a:t>eredetű melléktermékek gyűjtésére szolgáló olyan létesítmény, ahol az ideiglenes tároláson és az esetleges hűtésen kívül egyéb műveletet nem végeznek, és ahonnan </a:t>
            </a:r>
            <a:r>
              <a:rPr lang="hu-HU" sz="2200" dirty="0" smtClean="0"/>
              <a:t>engedélyezett </a:t>
            </a:r>
            <a:r>
              <a:rPr lang="hu-HU" sz="2200" dirty="0"/>
              <a:t>létesítménybe szállítják </a:t>
            </a:r>
            <a:r>
              <a:rPr lang="hu-HU" sz="2200" dirty="0" smtClean="0"/>
              <a:t>el</a:t>
            </a:r>
            <a:endParaRPr lang="hu-HU" sz="2200" dirty="0"/>
          </a:p>
        </p:txBody>
      </p:sp>
    </p:spTree>
    <p:extLst>
      <p:ext uri="{BB962C8B-B14F-4D97-AF65-F5344CB8AC3E}">
        <p14:creationId xmlns:p14="http://schemas.microsoft.com/office/powerpoint/2010/main" xmlns="" val="217258876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87102" y="399544"/>
            <a:ext cx="11710934" cy="107576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r>
              <a:rPr lang="hu-HU" sz="3200" b="1" spc="-1" dirty="0">
                <a:solidFill>
                  <a:srgbClr val="000000"/>
                </a:solidFill>
                <a:latin typeface="Palatino Linotype"/>
                <a:ea typeface="Microsoft YaHei"/>
              </a:rPr>
              <a:t>Állati eredetű melléktermékek elszállításával, ártalmatlanná tételével kapcsolatos feladatok ellátás</a:t>
            </a:r>
          </a:p>
        </p:txBody>
      </p:sp>
      <p:sp>
        <p:nvSpPr>
          <p:cNvPr id="131" name="Téglalap 4"/>
          <p:cNvSpPr/>
          <p:nvPr/>
        </p:nvSpPr>
        <p:spPr>
          <a:xfrm>
            <a:off x="324969" y="1475308"/>
            <a:ext cx="11635200" cy="538463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r>
              <a:rPr lang="hu-HU" sz="2200" dirty="0"/>
              <a:t>A települési </a:t>
            </a:r>
            <a:r>
              <a:rPr lang="hu-HU" sz="2200" dirty="0" smtClean="0"/>
              <a:t>gyűjtőhelyen összegyűjthetők:		</a:t>
            </a:r>
            <a:r>
              <a:rPr lang="hu-HU" sz="2400" dirty="0" smtClean="0"/>
              <a:t> </a:t>
            </a:r>
            <a:r>
              <a:rPr lang="hu-HU" sz="2400" dirty="0"/>
              <a:t>1. kategóriájúnak kell </a:t>
            </a:r>
            <a:r>
              <a:rPr lang="hu-HU" sz="2400" dirty="0" smtClean="0"/>
              <a:t>tekinteni!</a:t>
            </a:r>
            <a:endParaRPr lang="hu-HU" sz="2200" dirty="0"/>
          </a:p>
          <a:p>
            <a:pPr marL="342900" indent="-342900">
              <a:buFontTx/>
              <a:buChar char="-"/>
            </a:pPr>
            <a:r>
              <a:rPr lang="hu-HU" sz="2200" dirty="0" smtClean="0"/>
              <a:t>kislétszámú </a:t>
            </a:r>
            <a:r>
              <a:rPr lang="hu-HU" sz="2200" dirty="0"/>
              <a:t>állattartó telepeken elhullott állatok </a:t>
            </a:r>
            <a:r>
              <a:rPr lang="hu-HU" sz="2200" dirty="0" smtClean="0"/>
              <a:t>hullái</a:t>
            </a:r>
          </a:p>
          <a:p>
            <a:pPr marL="342900" indent="-342900">
              <a:buFontTx/>
              <a:buChar char="-"/>
            </a:pPr>
            <a:r>
              <a:rPr lang="hu-HU" sz="2200" dirty="0" smtClean="0"/>
              <a:t>a </a:t>
            </a:r>
            <a:r>
              <a:rPr lang="hu-HU" sz="2200" dirty="0"/>
              <a:t>saját fogyasztás céljából levágott állatokból és a kistermelői </a:t>
            </a:r>
            <a:r>
              <a:rPr lang="hu-HU" sz="2200" dirty="0" smtClean="0"/>
              <a:t>származó </a:t>
            </a:r>
            <a:r>
              <a:rPr lang="hu-HU" sz="2200" dirty="0"/>
              <a:t>állati eredetű </a:t>
            </a:r>
            <a:r>
              <a:rPr lang="hu-HU" sz="2200" dirty="0" smtClean="0"/>
              <a:t>melléktermékek</a:t>
            </a:r>
            <a:endParaRPr lang="hu-HU" sz="2200" dirty="0"/>
          </a:p>
          <a:p>
            <a:pPr marL="342900" indent="-342900">
              <a:buFontTx/>
              <a:buChar char="-"/>
            </a:pPr>
            <a:r>
              <a:rPr lang="hu-HU" sz="2200" dirty="0" smtClean="0"/>
              <a:t>az </a:t>
            </a:r>
            <a:r>
              <a:rPr lang="hu-HU" sz="2200" dirty="0"/>
              <a:t>elhullott kedvtelésből tartott állatok </a:t>
            </a:r>
            <a:r>
              <a:rPr lang="hu-HU" sz="2200" dirty="0" smtClean="0"/>
              <a:t>hullái</a:t>
            </a:r>
          </a:p>
          <a:p>
            <a:endParaRPr lang="hu-HU" sz="2200" dirty="0"/>
          </a:p>
          <a:p>
            <a:pPr algn="just"/>
            <a:r>
              <a:rPr lang="hu-HU" sz="2100" dirty="0"/>
              <a:t>Települési </a:t>
            </a:r>
            <a:r>
              <a:rPr lang="hu-HU" sz="2100" dirty="0" err="1"/>
              <a:t>gyűjtőhelyet</a:t>
            </a:r>
            <a:r>
              <a:rPr lang="hu-HU" sz="2100" dirty="0"/>
              <a:t> a települési önkormányzat vagy az általa megbízott vállalkozó működtethet. Az ilyen létesítményeket az üzemeltető nyilvántartásba vétel céljából a járási hivatalnak bejelenti</a:t>
            </a:r>
            <a:r>
              <a:rPr lang="hu-HU" sz="2100" dirty="0" smtClean="0"/>
              <a:t>. - </a:t>
            </a:r>
            <a:r>
              <a:rPr lang="hu-HU" sz="2100" dirty="0"/>
              <a:t>a szállítójármű, illetve a szállítási tevékenység </a:t>
            </a:r>
          </a:p>
          <a:p>
            <a:endParaRPr lang="hu-HU" sz="2100" dirty="0"/>
          </a:p>
          <a:p>
            <a:r>
              <a:rPr lang="hu-HU" sz="2100" dirty="0" smtClean="0"/>
              <a:t>Nyilvántartást vezetés, </a:t>
            </a:r>
            <a:r>
              <a:rPr lang="hu-HU" sz="2100" dirty="0"/>
              <a:t>továbbá az állattartóktól, illetve kistermelőktől átvett állati eredetű melléktermékekről </a:t>
            </a:r>
            <a:r>
              <a:rPr lang="hu-HU" sz="2100" dirty="0" smtClean="0"/>
              <a:t>igazolást </a:t>
            </a:r>
            <a:r>
              <a:rPr lang="hu-HU" sz="2100" dirty="0"/>
              <a:t>kiállítani.</a:t>
            </a:r>
          </a:p>
          <a:p>
            <a:endParaRPr lang="hu-HU" sz="2100" dirty="0"/>
          </a:p>
          <a:p>
            <a:pPr algn="just"/>
            <a:r>
              <a:rPr lang="hu-HU" sz="2100" dirty="0" smtClean="0"/>
              <a:t>Más </a:t>
            </a:r>
            <a:r>
              <a:rPr lang="hu-HU" sz="2100" dirty="0"/>
              <a:t>településekről is beszállíthatók </a:t>
            </a:r>
            <a:r>
              <a:rPr lang="hu-HU" sz="2100" dirty="0" smtClean="0"/>
              <a:t>állati </a:t>
            </a:r>
            <a:r>
              <a:rPr lang="hu-HU" sz="2100" dirty="0"/>
              <a:t>eredetű melléktermékek. A más településekről történő beszállítás megkezdését megelőzően írásban tájékoztatni kell a vármegyei kormányhivatalt, valamint a járási hivatalt</a:t>
            </a:r>
            <a:r>
              <a:rPr lang="hu-HU" sz="2100" dirty="0" smtClean="0"/>
              <a:t>.</a:t>
            </a:r>
            <a:endParaRPr lang="hu-HU" sz="2100" dirty="0"/>
          </a:p>
        </p:txBody>
      </p:sp>
    </p:spTree>
    <p:extLst>
      <p:ext uri="{BB962C8B-B14F-4D97-AF65-F5344CB8AC3E}">
        <p14:creationId xmlns:p14="http://schemas.microsoft.com/office/powerpoint/2010/main" xmlns="" val="146544286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87102" y="399544"/>
            <a:ext cx="11710934" cy="107576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pPr>
            <a:r>
              <a:rPr lang="hu-HU" sz="3200" b="1" spc="-1" dirty="0">
                <a:solidFill>
                  <a:srgbClr val="000000"/>
                </a:solidFill>
                <a:latin typeface="Palatino Linotype"/>
                <a:ea typeface="Microsoft YaHei"/>
              </a:rPr>
              <a:t>Állati eredetű melléktermékek elszállításával, ártalmatlanná tételével kapcsolatos feladatok ellátás</a:t>
            </a:r>
          </a:p>
        </p:txBody>
      </p:sp>
      <p:sp>
        <p:nvSpPr>
          <p:cNvPr id="131" name="Téglalap 4"/>
          <p:cNvSpPr/>
          <p:nvPr/>
        </p:nvSpPr>
        <p:spPr>
          <a:xfrm>
            <a:off x="324969" y="1475308"/>
            <a:ext cx="11635200" cy="558469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r>
              <a:rPr lang="hu-HU" sz="2100" dirty="0"/>
              <a:t>A települési gyűjtőhelyek kialakítása és működése során legalább </a:t>
            </a:r>
            <a:r>
              <a:rPr lang="hu-HU" sz="2100" dirty="0" smtClean="0"/>
              <a:t>a meghatározott </a:t>
            </a:r>
            <a:r>
              <a:rPr lang="hu-HU" sz="2100" dirty="0"/>
              <a:t>követelményeket kell </a:t>
            </a:r>
            <a:r>
              <a:rPr lang="hu-HU" sz="2100" dirty="0" smtClean="0"/>
              <a:t>betartani:</a:t>
            </a:r>
          </a:p>
          <a:p>
            <a:pPr marL="342900" indent="-342900" algn="just">
              <a:buFontTx/>
              <a:buChar char="-"/>
            </a:pPr>
            <a:r>
              <a:rPr lang="hu-HU" sz="2100" dirty="0" smtClean="0"/>
              <a:t>olyan </a:t>
            </a:r>
            <a:r>
              <a:rPr lang="hu-HU" sz="2100" dirty="0"/>
              <a:t>helyen kell létesítenie, hogy az a környezetére köz- és állategészségügyi, valamint környezetvédelmi szempontból veszélyt ne </a:t>
            </a:r>
            <a:r>
              <a:rPr lang="hu-HU" sz="2100" dirty="0" smtClean="0"/>
              <a:t>jelentsen,</a:t>
            </a:r>
          </a:p>
          <a:p>
            <a:pPr marL="342900" indent="-342900" algn="just">
              <a:buFontTx/>
              <a:buChar char="-"/>
            </a:pPr>
            <a:r>
              <a:rPr lang="hu-HU" sz="2100" dirty="0" smtClean="0"/>
              <a:t>bűz-</a:t>
            </a:r>
            <a:r>
              <a:rPr lang="hu-HU" sz="2100" dirty="0"/>
              <a:t>, illetve szagterhelést ne </a:t>
            </a:r>
            <a:r>
              <a:rPr lang="hu-HU" sz="2100" dirty="0" smtClean="0"/>
              <a:t>okozzon</a:t>
            </a:r>
          </a:p>
          <a:p>
            <a:pPr marL="342900" indent="-342900" algn="just">
              <a:buFontTx/>
              <a:buChar char="-"/>
            </a:pPr>
            <a:r>
              <a:rPr lang="hu-HU" sz="2100" dirty="0" smtClean="0"/>
              <a:t>közútról </a:t>
            </a:r>
            <a:r>
              <a:rPr lang="hu-HU" sz="2100" dirty="0"/>
              <a:t>az időjárási viszonyoktól függetlenül jól megközelíthetőnek kell </a:t>
            </a:r>
            <a:r>
              <a:rPr lang="hu-HU" sz="2100" dirty="0" smtClean="0"/>
              <a:t>lennie</a:t>
            </a:r>
          </a:p>
          <a:p>
            <a:pPr marL="342900" indent="-342900" algn="just">
              <a:buFontTx/>
              <a:buChar char="-"/>
            </a:pPr>
            <a:r>
              <a:rPr lang="hu-HU" sz="2100" dirty="0" smtClean="0"/>
              <a:t>legalább </a:t>
            </a:r>
            <a:r>
              <a:rPr lang="hu-HU" sz="2100" dirty="0"/>
              <a:t>150 cm magas kerítéssel és zárható kapuval kell </a:t>
            </a:r>
            <a:r>
              <a:rPr lang="hu-HU" sz="2100" dirty="0" smtClean="0"/>
              <a:t>ellátni</a:t>
            </a:r>
          </a:p>
          <a:p>
            <a:pPr marL="342900" indent="-342900" algn="just">
              <a:buFontTx/>
              <a:buChar char="-"/>
            </a:pPr>
            <a:r>
              <a:rPr lang="hu-HU" sz="2100" dirty="0" smtClean="0"/>
              <a:t>védőtávolságot </a:t>
            </a:r>
            <a:r>
              <a:rPr lang="hu-HU" sz="2100" dirty="0"/>
              <a:t>a járási hivatal határozza </a:t>
            </a:r>
            <a:r>
              <a:rPr lang="hu-HU" sz="2100" dirty="0" smtClean="0"/>
              <a:t>meg</a:t>
            </a:r>
          </a:p>
          <a:p>
            <a:pPr marL="342900" indent="-342900" algn="just">
              <a:buFontTx/>
              <a:buChar char="-"/>
            </a:pPr>
            <a:r>
              <a:rPr lang="hu-HU" sz="2100" dirty="0"/>
              <a:t>o</a:t>
            </a:r>
            <a:r>
              <a:rPr lang="hu-HU" sz="2100" dirty="0" smtClean="0"/>
              <a:t>lyan építményt </a:t>
            </a:r>
            <a:r>
              <a:rPr lang="hu-HU" sz="2100" dirty="0"/>
              <a:t>kell létesíteni, amely alkalmas az állati eredetű melléktermékek gyűjtésére szolgáló konténer, a takarításhoz, fertőtlenítéshez szükséges eszközök, vegyszerek tárolására, illetve </a:t>
            </a:r>
            <a:r>
              <a:rPr lang="hu-HU" sz="2100" dirty="0" smtClean="0"/>
              <a:t>amely kielégíti </a:t>
            </a:r>
            <a:r>
              <a:rPr lang="hu-HU" sz="2100" dirty="0"/>
              <a:t>a személyzet alapvető személyi higiéniai </a:t>
            </a:r>
            <a:r>
              <a:rPr lang="hu-HU" sz="2100" dirty="0" smtClean="0"/>
              <a:t>szükségleteit</a:t>
            </a:r>
          </a:p>
          <a:p>
            <a:pPr marL="342900" indent="-342900" algn="just">
              <a:buFontTx/>
              <a:buChar char="-"/>
            </a:pPr>
            <a:r>
              <a:rPr lang="hu-HU" sz="2100" dirty="0" smtClean="0"/>
              <a:t>A </a:t>
            </a:r>
            <a:r>
              <a:rPr lang="hu-HU" sz="2100" dirty="0"/>
              <a:t>konténertároló építmény határoló felületeinek, valamint az építmény előtti térnek moshatónak és fertőtleníthetőnek kell lennie. </a:t>
            </a:r>
            <a:endParaRPr lang="hu-HU" sz="2100" dirty="0" smtClean="0"/>
          </a:p>
          <a:p>
            <a:pPr marL="342900" indent="-342900" algn="just">
              <a:buFontTx/>
              <a:buChar char="-"/>
            </a:pPr>
            <a:r>
              <a:rPr lang="hu-HU" sz="2100" dirty="0" smtClean="0"/>
              <a:t>megfelelő </a:t>
            </a:r>
            <a:r>
              <a:rPr lang="hu-HU" sz="2100" dirty="0"/>
              <a:t>vízellátásról, valamint a szennyvízkezelésről gondoskodni </a:t>
            </a:r>
            <a:r>
              <a:rPr lang="hu-HU" sz="2100" dirty="0" smtClean="0"/>
              <a:t>kell</a:t>
            </a:r>
          </a:p>
          <a:p>
            <a:pPr marL="342900" indent="-342900" algn="just">
              <a:buFontTx/>
              <a:buChar char="-"/>
            </a:pPr>
            <a:r>
              <a:rPr lang="hu-HU" sz="2100" dirty="0" smtClean="0"/>
              <a:t>rendelkeznie </a:t>
            </a:r>
            <a:r>
              <a:rPr lang="hu-HU" sz="2100" dirty="0"/>
              <a:t>kell olyan mérleggel, amely legalább a kis és közepes testű állatok testtömegének lemérésére alkalmas</a:t>
            </a:r>
            <a:endParaRPr lang="hu-HU" sz="2100" dirty="0" smtClean="0"/>
          </a:p>
          <a:p>
            <a:endParaRPr lang="hu-HU" sz="2100" dirty="0"/>
          </a:p>
        </p:txBody>
      </p:sp>
    </p:spTree>
    <p:extLst>
      <p:ext uri="{BB962C8B-B14F-4D97-AF65-F5344CB8AC3E}">
        <p14:creationId xmlns:p14="http://schemas.microsoft.com/office/powerpoint/2010/main" xmlns="" val="198885180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 Box 1"/>
          <p:cNvSpPr/>
          <p:nvPr/>
        </p:nvSpPr>
        <p:spPr>
          <a:xfrm>
            <a:off x="287279" y="150660"/>
            <a:ext cx="11332065" cy="919800"/>
          </a:xfrm>
          <a:prstGeom prst="rect">
            <a:avLst/>
          </a:prstGeom>
          <a:noFill/>
          <a:ln w="0">
            <a:noFill/>
          </a:ln>
        </p:spPr>
        <p:style>
          <a:lnRef idx="0">
            <a:scrgbClr r="0" g="0" b="0"/>
          </a:lnRef>
          <a:fillRef idx="0">
            <a:scrgbClr r="0" g="0" b="0"/>
          </a:fillRef>
          <a:effectRef idx="0">
            <a:scrgbClr r="0" g="0" b="0"/>
          </a:effectRef>
          <a:fontRef idx="minor"/>
        </p:style>
        <p:txBody>
          <a:bodyPr lIns="0" tIns="46800" rIns="0" bIns="0" anchor="b">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3200" b="1" spc="-1" dirty="0">
                <a:solidFill>
                  <a:srgbClr val="000000"/>
                </a:solidFill>
                <a:latin typeface="Palatino Linotype"/>
                <a:ea typeface="Microsoft YaHei"/>
              </a:rPr>
              <a:t>Járványvédelmi</a:t>
            </a:r>
            <a:r>
              <a:rPr lang="hu-HU" sz="4000" b="0" strike="noStrike" spc="-1" dirty="0">
                <a:solidFill>
                  <a:srgbClr val="000000"/>
                </a:solidFill>
                <a:latin typeface="Palatino Linotype"/>
                <a:ea typeface="Microsoft YaHei"/>
              </a:rPr>
              <a:t> </a:t>
            </a:r>
            <a:r>
              <a:rPr lang="hu-HU" sz="3200" b="1" spc="-1" dirty="0">
                <a:solidFill>
                  <a:srgbClr val="000000"/>
                </a:solidFill>
                <a:latin typeface="Palatino Linotype"/>
                <a:ea typeface="Microsoft YaHei"/>
              </a:rPr>
              <a:t>feladatok</a:t>
            </a:r>
          </a:p>
        </p:txBody>
      </p:sp>
      <p:sp>
        <p:nvSpPr>
          <p:cNvPr id="143" name="Rectangle 3"/>
          <p:cNvSpPr/>
          <p:nvPr/>
        </p:nvSpPr>
        <p:spPr>
          <a:xfrm>
            <a:off x="461818" y="1184760"/>
            <a:ext cx="11342942" cy="648512"/>
          </a:xfrm>
          <a:prstGeom prst="rect">
            <a:avLst/>
          </a:prstGeom>
          <a:noFill/>
          <a:ln w="0">
            <a:noFill/>
          </a:ln>
        </p:spPr>
        <p:style>
          <a:lnRef idx="0">
            <a:scrgbClr r="0" g="0" b="0"/>
          </a:lnRef>
          <a:fillRef idx="0">
            <a:scrgbClr r="0" g="0" b="0"/>
          </a:fillRef>
          <a:effectRef idx="0">
            <a:scrgbClr r="0" g="0" b="0"/>
          </a:effectRef>
          <a:fontRef idx="minor"/>
        </p:style>
        <p:txBody>
          <a:bodyPr wrap="square" lIns="90000" tIns="46800" rIns="90000" bIns="46800" anchor="t">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1800" b="1" i="1" strike="noStrike" spc="-1" dirty="0">
                <a:solidFill>
                  <a:srgbClr val="000000"/>
                </a:solidFill>
                <a:latin typeface="Arial"/>
                <a:ea typeface="Microsoft YaHei"/>
              </a:rPr>
              <a:t>70/2003. (VI. 27.) FVM rendelet</a:t>
            </a:r>
            <a:endParaRPr lang="hu-HU" sz="1800" b="0" strike="noStrike" spc="-1" dirty="0">
              <a:solidFill>
                <a:srgbClr val="000000"/>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1800" b="1" i="1" strike="noStrike" spc="-1" dirty="0">
                <a:solidFill>
                  <a:srgbClr val="000000"/>
                </a:solidFill>
                <a:latin typeface="Arial"/>
                <a:ea typeface="Microsoft YaHei"/>
              </a:rPr>
              <a:t>a méhállományok védelméről és a mézelő méhek egyes betegségeinek megelőzéséről és leküzdéséről</a:t>
            </a:r>
            <a:endParaRPr lang="hu-HU" sz="1800" b="0" strike="noStrike" spc="-1" dirty="0">
              <a:solidFill>
                <a:srgbClr val="000000"/>
              </a:solidFill>
              <a:latin typeface="Arial"/>
            </a:endParaRPr>
          </a:p>
        </p:txBody>
      </p:sp>
      <p:sp>
        <p:nvSpPr>
          <p:cNvPr id="144" name="Rectangle 5"/>
          <p:cNvSpPr/>
          <p:nvPr/>
        </p:nvSpPr>
        <p:spPr>
          <a:xfrm>
            <a:off x="194571" y="2043233"/>
            <a:ext cx="11517480" cy="5039458"/>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marL="214560" indent="0" algn="just">
              <a:lnSpc>
                <a:spcPct val="100000"/>
              </a:lnSpc>
              <a:spcBef>
                <a:spcPts val="1001"/>
              </a:spcBef>
              <a:buNone/>
              <a:tabLst>
                <a:tab pos="0" algn="l"/>
              </a:tabLst>
            </a:pPr>
            <a:r>
              <a:rPr lang="hu-HU" b="1" spc="-1" dirty="0" smtClean="0">
                <a:solidFill>
                  <a:srgbClr val="000000"/>
                </a:solidFill>
                <a:ea typeface="Microsoft YaHei"/>
              </a:rPr>
              <a:t>Az </a:t>
            </a:r>
            <a:r>
              <a:rPr lang="hu-HU" b="1" spc="-1" dirty="0">
                <a:solidFill>
                  <a:srgbClr val="000000"/>
                </a:solidFill>
                <a:ea typeface="Microsoft YaHei"/>
              </a:rPr>
              <a:t>újonnan kezdett méhészkedést </a:t>
            </a:r>
            <a:r>
              <a:rPr lang="hu-HU" spc="-1" dirty="0">
                <a:solidFill>
                  <a:srgbClr val="000000"/>
                </a:solidFill>
                <a:ea typeface="Microsoft YaHei"/>
              </a:rPr>
              <a:t> (méhtartást) a tevékenység megkezdésétől számított </a:t>
            </a:r>
            <a:r>
              <a:rPr lang="hu-HU" spc="-1" dirty="0" smtClean="0">
                <a:solidFill>
                  <a:srgbClr val="000000"/>
                </a:solidFill>
                <a:ea typeface="Microsoft YaHei"/>
              </a:rPr>
              <a:t>8 </a:t>
            </a:r>
            <a:r>
              <a:rPr lang="hu-HU" spc="-1" dirty="0">
                <a:solidFill>
                  <a:srgbClr val="000000"/>
                </a:solidFill>
                <a:ea typeface="Microsoft YaHei"/>
              </a:rPr>
              <a:t>napon belül kell bejelenteni a méhek tartási helye szerint illetékes települési </a:t>
            </a:r>
            <a:r>
              <a:rPr lang="hu-HU" spc="-1" dirty="0" smtClean="0">
                <a:solidFill>
                  <a:srgbClr val="000000"/>
                </a:solidFill>
                <a:ea typeface="Microsoft YaHei"/>
              </a:rPr>
              <a:t>önkormányzat jegyzőjénél</a:t>
            </a:r>
            <a:r>
              <a:rPr lang="hu-HU" spc="-1" dirty="0">
                <a:solidFill>
                  <a:srgbClr val="000000"/>
                </a:solidFill>
                <a:ea typeface="Microsoft YaHei"/>
              </a:rPr>
              <a:t>, aki a méhészt nyilvántartásba veszi </a:t>
            </a:r>
            <a:r>
              <a:rPr lang="hu-HU" b="1" spc="-1" dirty="0" smtClean="0">
                <a:solidFill>
                  <a:srgbClr val="000000"/>
                </a:solidFill>
                <a:ea typeface="Microsoft YaHei"/>
              </a:rPr>
              <a:t>minden </a:t>
            </a:r>
            <a:r>
              <a:rPr lang="hu-HU" b="1" spc="-1" dirty="0">
                <a:solidFill>
                  <a:srgbClr val="000000"/>
                </a:solidFill>
                <a:ea typeface="Microsoft YaHei"/>
              </a:rPr>
              <a:t>év február </a:t>
            </a:r>
            <a:r>
              <a:rPr lang="hu-HU" b="1" spc="-1" dirty="0" smtClean="0">
                <a:solidFill>
                  <a:srgbClr val="000000"/>
                </a:solidFill>
                <a:ea typeface="Microsoft YaHei"/>
              </a:rPr>
              <a:t>végéig – a befejezést is be kell jelenteni 8 napon</a:t>
            </a:r>
          </a:p>
          <a:p>
            <a:pPr marL="214560" indent="0" algn="just">
              <a:lnSpc>
                <a:spcPct val="100000"/>
              </a:lnSpc>
              <a:spcBef>
                <a:spcPts val="1001"/>
              </a:spcBef>
              <a:buNone/>
              <a:tabLst>
                <a:tab pos="0" algn="l"/>
              </a:tabLst>
            </a:pPr>
            <a:r>
              <a:rPr lang="hu-HU" b="1" spc="-1" dirty="0">
                <a:solidFill>
                  <a:srgbClr val="000000"/>
                </a:solidFill>
                <a:ea typeface="Microsoft YaHei"/>
              </a:rPr>
              <a:t>Vándorlás bejelentése– egészségügyi </a:t>
            </a:r>
            <a:r>
              <a:rPr lang="hu-HU" b="1" spc="-1" dirty="0" smtClean="0">
                <a:solidFill>
                  <a:srgbClr val="000000"/>
                </a:solidFill>
                <a:ea typeface="Microsoft YaHei"/>
              </a:rPr>
              <a:t>igazolás</a:t>
            </a:r>
          </a:p>
          <a:p>
            <a:pPr marL="214560" indent="0" algn="just">
              <a:lnSpc>
                <a:spcPct val="100000"/>
              </a:lnSpc>
              <a:spcBef>
                <a:spcPts val="1001"/>
              </a:spcBef>
              <a:buNone/>
              <a:tabLst>
                <a:tab pos="0" algn="l"/>
              </a:tabLst>
            </a:pPr>
            <a:r>
              <a:rPr lang="hu-HU" spc="-1" dirty="0" smtClean="0">
                <a:solidFill>
                  <a:srgbClr val="000000"/>
                </a:solidFill>
                <a:ea typeface="Microsoft YaHei"/>
              </a:rPr>
              <a:t>A </a:t>
            </a:r>
            <a:r>
              <a:rPr lang="hu-HU" spc="-1" dirty="0">
                <a:solidFill>
                  <a:srgbClr val="000000"/>
                </a:solidFill>
                <a:ea typeface="Microsoft YaHei"/>
              </a:rPr>
              <a:t>méheket állandó tartási helyükről átköltözés, vándoroltatás vagy elidegenítés esetén hét napnál  nem </a:t>
            </a:r>
            <a:r>
              <a:rPr lang="hu-HU" spc="-1" dirty="0" smtClean="0">
                <a:solidFill>
                  <a:srgbClr val="000000"/>
                </a:solidFill>
                <a:ea typeface="Microsoft YaHei"/>
              </a:rPr>
              <a:t>régebbi egészségügyi igazolás fontos, hogy kísérje. Az </a:t>
            </a:r>
            <a:r>
              <a:rPr lang="hu-HU" spc="-1" dirty="0">
                <a:solidFill>
                  <a:srgbClr val="000000"/>
                </a:solidFill>
                <a:ea typeface="Microsoft YaHei"/>
              </a:rPr>
              <a:t>igazolás a kiállítástól számított </a:t>
            </a:r>
            <a:r>
              <a:rPr lang="hu-HU" spc="-1" dirty="0" smtClean="0">
                <a:solidFill>
                  <a:srgbClr val="000000"/>
                </a:solidFill>
                <a:ea typeface="Microsoft YaHei"/>
              </a:rPr>
              <a:t>7 </a:t>
            </a:r>
            <a:r>
              <a:rPr lang="hu-HU" spc="-1" dirty="0">
                <a:solidFill>
                  <a:srgbClr val="000000"/>
                </a:solidFill>
                <a:ea typeface="Microsoft YaHei"/>
              </a:rPr>
              <a:t>napig, méhek folyamatos vándoroltatása esetén annak egész időtartamára érvényes. </a:t>
            </a:r>
            <a:r>
              <a:rPr lang="hu-HU" b="1" spc="-1" dirty="0">
                <a:solidFill>
                  <a:srgbClr val="000000"/>
                </a:solidFill>
                <a:ea typeface="Microsoft YaHei"/>
              </a:rPr>
              <a:t>Az igazolást az illetékes méhegészségügyi felelős  állítja </a:t>
            </a:r>
            <a:r>
              <a:rPr lang="hu-HU" b="1" spc="-1" dirty="0" smtClean="0">
                <a:solidFill>
                  <a:srgbClr val="000000"/>
                </a:solidFill>
                <a:ea typeface="Microsoft YaHei"/>
              </a:rPr>
              <a:t>ki kedvező </a:t>
            </a:r>
            <a:r>
              <a:rPr lang="hu-HU" b="1" spc="-1" dirty="0">
                <a:solidFill>
                  <a:srgbClr val="000000"/>
                </a:solidFill>
                <a:ea typeface="Microsoft YaHei"/>
              </a:rPr>
              <a:t>eredményű vizsgálat </a:t>
            </a:r>
            <a:r>
              <a:rPr lang="hu-HU" b="1" spc="-1" dirty="0" smtClean="0">
                <a:solidFill>
                  <a:srgbClr val="000000"/>
                </a:solidFill>
                <a:ea typeface="Microsoft YaHei"/>
              </a:rPr>
              <a:t>után</a:t>
            </a:r>
            <a:r>
              <a:rPr lang="hu-HU" spc="-1" dirty="0" smtClean="0">
                <a:solidFill>
                  <a:srgbClr val="000000"/>
                </a:solidFill>
                <a:ea typeface="Microsoft YaHei"/>
              </a:rPr>
              <a:t>. </a:t>
            </a:r>
            <a:endParaRPr lang="hu-HU" spc="-1" dirty="0">
              <a:solidFill>
                <a:srgbClr val="000000"/>
              </a:solidFill>
              <a:ea typeface="Microsoft YaHei"/>
            </a:endParaRPr>
          </a:p>
          <a:p>
            <a:pPr marL="214560" indent="0" algn="just">
              <a:lnSpc>
                <a:spcPct val="100000"/>
              </a:lnSpc>
              <a:spcBef>
                <a:spcPts val="1001"/>
              </a:spcBef>
              <a:buNone/>
              <a:tabLst>
                <a:tab pos="0" algn="l"/>
              </a:tabLst>
            </a:pPr>
            <a:r>
              <a:rPr lang="hu-HU" spc="-1" dirty="0" smtClean="0">
                <a:solidFill>
                  <a:srgbClr val="000000"/>
                </a:solidFill>
                <a:ea typeface="Microsoft YaHei"/>
              </a:rPr>
              <a:t>A </a:t>
            </a:r>
            <a:r>
              <a:rPr lang="hu-HU" spc="-1" dirty="0">
                <a:solidFill>
                  <a:srgbClr val="000000"/>
                </a:solidFill>
                <a:ea typeface="Microsoft YaHei"/>
              </a:rPr>
              <a:t>méhek kiszállítását a kiszállítást megelőző, beszállítását annak megtörténtét követő </a:t>
            </a:r>
            <a:r>
              <a:rPr lang="hu-HU" spc="-1" dirty="0" smtClean="0">
                <a:solidFill>
                  <a:srgbClr val="000000"/>
                </a:solidFill>
                <a:ea typeface="Microsoft YaHei"/>
              </a:rPr>
              <a:t>72 </a:t>
            </a:r>
            <a:r>
              <a:rPr lang="hu-HU" spc="-1" dirty="0">
                <a:solidFill>
                  <a:srgbClr val="000000"/>
                </a:solidFill>
                <a:ea typeface="Microsoft YaHei"/>
              </a:rPr>
              <a:t>órán belül be kell jelenteni a települési </a:t>
            </a:r>
            <a:r>
              <a:rPr lang="hu-HU" spc="-1" dirty="0" smtClean="0">
                <a:solidFill>
                  <a:srgbClr val="000000"/>
                </a:solidFill>
                <a:ea typeface="Microsoft YaHei"/>
              </a:rPr>
              <a:t>önkormányzat. A </a:t>
            </a:r>
            <a:r>
              <a:rPr lang="hu-HU" spc="-1" dirty="0">
                <a:solidFill>
                  <a:srgbClr val="000000"/>
                </a:solidFill>
                <a:ea typeface="Microsoft YaHei"/>
              </a:rPr>
              <a:t>bejelentést </a:t>
            </a:r>
            <a:r>
              <a:rPr lang="hu-HU" b="1" spc="-1" dirty="0">
                <a:solidFill>
                  <a:srgbClr val="000000"/>
                </a:solidFill>
                <a:ea typeface="Microsoft YaHei"/>
              </a:rPr>
              <a:t>ajánlott levélként vagy elektronikus úton</a:t>
            </a:r>
            <a:r>
              <a:rPr lang="hu-HU" spc="-1" dirty="0">
                <a:solidFill>
                  <a:srgbClr val="000000"/>
                </a:solidFill>
                <a:ea typeface="Microsoft YaHei"/>
              </a:rPr>
              <a:t> történő megküldésével, vagy </a:t>
            </a:r>
            <a:r>
              <a:rPr lang="hu-HU" b="1" spc="-1" dirty="0">
                <a:solidFill>
                  <a:srgbClr val="000000"/>
                </a:solidFill>
                <a:ea typeface="Microsoft YaHei"/>
              </a:rPr>
              <a:t>személyes</a:t>
            </a:r>
            <a:r>
              <a:rPr lang="hu-HU" spc="-1" dirty="0">
                <a:solidFill>
                  <a:srgbClr val="000000"/>
                </a:solidFill>
                <a:ea typeface="Microsoft YaHei"/>
              </a:rPr>
              <a:t> eljuttatásával kell teljesíteni  </a:t>
            </a:r>
          </a:p>
          <a:p>
            <a:pPr marL="214560" indent="0" algn="ctr">
              <a:lnSpc>
                <a:spcPct val="100000"/>
              </a:lnSpc>
              <a:spcBef>
                <a:spcPts val="1001"/>
              </a:spcBef>
              <a:buNone/>
              <a:tabLst>
                <a:tab pos="0" algn="l"/>
              </a:tabLst>
            </a:pPr>
            <a:endParaRPr lang="hu-HU" spc="-1" dirty="0">
              <a:solidFill>
                <a:srgbClr val="000000"/>
              </a:solidFill>
              <a:ea typeface="Microsoft YaHei"/>
            </a:endParaRP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pc="-1" dirty="0" smtClean="0">
                <a:solidFill>
                  <a:srgbClr val="000000"/>
                </a:solidFill>
                <a:ea typeface="Microsoft YaHei"/>
              </a:rPr>
              <a:t>Bejelentőlap és kijelentő lap igazolószelvény </a:t>
            </a:r>
            <a:r>
              <a:rPr lang="hu-HU" spc="-1" dirty="0">
                <a:solidFill>
                  <a:srgbClr val="000000"/>
                </a:solidFill>
                <a:ea typeface="Microsoft YaHei"/>
              </a:rPr>
              <a:t>; kijelentőlap – meg kell őrizni az év folyamán az esetleges </a:t>
            </a:r>
            <a:r>
              <a:rPr lang="hu-HU" spc="-1" dirty="0" err="1">
                <a:solidFill>
                  <a:srgbClr val="000000"/>
                </a:solidFill>
                <a:ea typeface="Microsoft YaHei"/>
              </a:rPr>
              <a:t>nyomonkövetéshez</a:t>
            </a:r>
            <a:endParaRPr lang="hu-HU" spc="-1" dirty="0">
              <a:solidFill>
                <a:srgbClr val="000000"/>
              </a:solidFill>
              <a:ea typeface="Microsoft YaHei"/>
            </a:endParaRP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800" b="0" strike="noStrike" spc="-1" dirty="0">
              <a:solidFill>
                <a:srgbClr val="000000"/>
              </a:solidFill>
              <a:latin typeface="Arial"/>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800" b="0" strike="noStrike" spc="-1" dirty="0">
              <a:solidFill>
                <a:srgbClr val="000000"/>
              </a:solidFill>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 Box 1"/>
          <p:cNvSpPr/>
          <p:nvPr/>
        </p:nvSpPr>
        <p:spPr>
          <a:xfrm>
            <a:off x="287279" y="150660"/>
            <a:ext cx="11332065" cy="919800"/>
          </a:xfrm>
          <a:prstGeom prst="rect">
            <a:avLst/>
          </a:prstGeom>
          <a:noFill/>
          <a:ln w="0">
            <a:noFill/>
          </a:ln>
        </p:spPr>
        <p:style>
          <a:lnRef idx="0">
            <a:scrgbClr r="0" g="0" b="0"/>
          </a:lnRef>
          <a:fillRef idx="0">
            <a:scrgbClr r="0" g="0" b="0"/>
          </a:fillRef>
          <a:effectRef idx="0">
            <a:scrgbClr r="0" g="0" b="0"/>
          </a:effectRef>
          <a:fontRef idx="minor"/>
        </p:style>
        <p:txBody>
          <a:bodyPr lIns="0" tIns="46800" rIns="0" bIns="0" anchor="b">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3200" b="1" spc="-1" dirty="0">
                <a:solidFill>
                  <a:srgbClr val="000000"/>
                </a:solidFill>
                <a:latin typeface="Palatino Linotype"/>
                <a:ea typeface="Microsoft YaHei"/>
              </a:rPr>
              <a:t>Járványvédelmi</a:t>
            </a:r>
            <a:r>
              <a:rPr lang="hu-HU" sz="4000" b="0" strike="noStrike" spc="-1" dirty="0">
                <a:solidFill>
                  <a:srgbClr val="000000"/>
                </a:solidFill>
                <a:latin typeface="Palatino Linotype"/>
                <a:ea typeface="Microsoft YaHei"/>
              </a:rPr>
              <a:t> </a:t>
            </a:r>
            <a:r>
              <a:rPr lang="hu-HU" sz="3200" b="1" spc="-1" dirty="0">
                <a:solidFill>
                  <a:srgbClr val="000000"/>
                </a:solidFill>
                <a:latin typeface="Palatino Linotype"/>
                <a:ea typeface="Microsoft YaHei"/>
              </a:rPr>
              <a:t>feladatok</a:t>
            </a:r>
          </a:p>
        </p:txBody>
      </p:sp>
      <p:sp>
        <p:nvSpPr>
          <p:cNvPr id="143" name="Rectangle 3"/>
          <p:cNvSpPr/>
          <p:nvPr/>
        </p:nvSpPr>
        <p:spPr>
          <a:xfrm>
            <a:off x="461818" y="1184760"/>
            <a:ext cx="11342942" cy="648512"/>
          </a:xfrm>
          <a:prstGeom prst="rect">
            <a:avLst/>
          </a:prstGeom>
          <a:noFill/>
          <a:ln w="0">
            <a:noFill/>
          </a:ln>
        </p:spPr>
        <p:style>
          <a:lnRef idx="0">
            <a:scrgbClr r="0" g="0" b="0"/>
          </a:lnRef>
          <a:fillRef idx="0">
            <a:scrgbClr r="0" g="0" b="0"/>
          </a:fillRef>
          <a:effectRef idx="0">
            <a:scrgbClr r="0" g="0" b="0"/>
          </a:effectRef>
          <a:fontRef idx="minor"/>
        </p:style>
        <p:txBody>
          <a:bodyPr wrap="square" lIns="90000" tIns="46800" rIns="90000" bIns="46800" anchor="t">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1800" b="1" i="1" strike="noStrike" spc="-1" dirty="0">
                <a:solidFill>
                  <a:srgbClr val="000000"/>
                </a:solidFill>
                <a:latin typeface="Arial"/>
                <a:ea typeface="Microsoft YaHei"/>
              </a:rPr>
              <a:t>70/2003. (VI. 27.) FVM rendelet</a:t>
            </a:r>
            <a:endParaRPr lang="hu-HU" sz="1800" b="0" strike="noStrike" spc="-1" dirty="0">
              <a:solidFill>
                <a:srgbClr val="000000"/>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1800" b="1" i="1" strike="noStrike" spc="-1" dirty="0">
                <a:solidFill>
                  <a:srgbClr val="000000"/>
                </a:solidFill>
                <a:latin typeface="Arial"/>
                <a:ea typeface="Microsoft YaHei"/>
              </a:rPr>
              <a:t>a méhállományok védelméről és a mézelő méhek egyes betegségeinek megelőzéséről és leküzdéséről</a:t>
            </a:r>
            <a:endParaRPr lang="hu-HU" sz="1800" b="0" strike="noStrike" spc="-1" dirty="0">
              <a:solidFill>
                <a:srgbClr val="000000"/>
              </a:solidFill>
              <a:latin typeface="Arial"/>
            </a:endParaRPr>
          </a:p>
        </p:txBody>
      </p:sp>
      <p:sp>
        <p:nvSpPr>
          <p:cNvPr id="144" name="Rectangle 5"/>
          <p:cNvSpPr/>
          <p:nvPr/>
        </p:nvSpPr>
        <p:spPr>
          <a:xfrm>
            <a:off x="194571" y="2043233"/>
            <a:ext cx="11517480" cy="4357219"/>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marL="214560" indent="0" algn="just">
              <a:lnSpc>
                <a:spcPct val="100000"/>
              </a:lnSpc>
              <a:spcBef>
                <a:spcPts val="1001"/>
              </a:spcBef>
              <a:buNone/>
              <a:tabLst>
                <a:tab pos="0" algn="l"/>
              </a:tabLst>
            </a:pPr>
            <a:r>
              <a:rPr lang="hu-HU" dirty="0" smtClean="0"/>
              <a:t>Vándoroltatás </a:t>
            </a:r>
            <a:r>
              <a:rPr lang="hu-HU" dirty="0"/>
              <a:t>során a méhek csak olyan helyre telepíthetők, amely nem áll községi zárlat </a:t>
            </a:r>
            <a:r>
              <a:rPr lang="hu-HU" dirty="0" smtClean="0"/>
              <a:t>alatt.</a:t>
            </a:r>
          </a:p>
          <a:p>
            <a:pPr marL="214560" indent="0" algn="just">
              <a:lnSpc>
                <a:spcPct val="100000"/>
              </a:lnSpc>
              <a:spcBef>
                <a:spcPts val="1001"/>
              </a:spcBef>
              <a:buNone/>
              <a:tabLst>
                <a:tab pos="0" algn="l"/>
              </a:tabLst>
            </a:pPr>
            <a:r>
              <a:rPr lang="hu-HU" dirty="0" smtClean="0"/>
              <a:t> </a:t>
            </a:r>
            <a:r>
              <a:rPr lang="hu-HU" dirty="0"/>
              <a:t>A vándoroltatás befejezése után a méhész köteles a hazatelepülését a hatósági állatorvosnál és a jegyzőnél hetvenkettő órán belül bejelenteni. </a:t>
            </a:r>
            <a:endParaRPr lang="hu-HU" dirty="0" smtClean="0"/>
          </a:p>
          <a:p>
            <a:pPr marL="214560" indent="0" algn="just">
              <a:lnSpc>
                <a:spcPct val="100000"/>
              </a:lnSpc>
              <a:spcBef>
                <a:spcPts val="1001"/>
              </a:spcBef>
              <a:buNone/>
              <a:tabLst>
                <a:tab pos="0" algn="l"/>
              </a:tabLst>
            </a:pPr>
            <a:r>
              <a:rPr lang="hu-HU" dirty="0" smtClean="0"/>
              <a:t>A </a:t>
            </a:r>
            <a:r>
              <a:rPr lang="hu-HU" dirty="0"/>
              <a:t>települési önkormányzat, fővárosban a kerületi önkormányzat jegyzője </a:t>
            </a:r>
            <a:r>
              <a:rPr lang="hu-HU" dirty="0" smtClean="0"/>
              <a:t>nyilvántartást köteles vezetni:  méhész </a:t>
            </a:r>
            <a:r>
              <a:rPr lang="hu-HU" dirty="0"/>
              <a:t>nevét és lakóhelyét, a méhcsaládok állandó és legutóbbi tartási helyét, az állatorvosi vagy egészségügyi igazolás számát, keltét és kiállításának helyét, a méhcsaládok számát, az elhelyezésre szolgáló terület pontos megjelölését </a:t>
            </a:r>
            <a:r>
              <a:rPr lang="hu-HU" dirty="0" smtClean="0"/>
              <a:t>és </a:t>
            </a:r>
            <a:r>
              <a:rPr lang="hu-HU" dirty="0"/>
              <a:t>a letelepedés </a:t>
            </a:r>
            <a:r>
              <a:rPr lang="hu-HU" dirty="0" smtClean="0"/>
              <a:t>ideje</a:t>
            </a:r>
            <a:endParaRPr lang="hu-HU" spc="-1" dirty="0">
              <a:solidFill>
                <a:srgbClr val="000000"/>
              </a:solidFill>
              <a:ea typeface="Microsoft YaHei"/>
            </a:endParaRPr>
          </a:p>
          <a:p>
            <a:pPr marL="214560" indent="0" algn="just">
              <a:lnSpc>
                <a:spcPct val="100000"/>
              </a:lnSpc>
              <a:spcBef>
                <a:spcPts val="1001"/>
              </a:spcBef>
              <a:buNone/>
              <a:tabLst>
                <a:tab pos="0" algn="l"/>
              </a:tabLst>
            </a:pPr>
            <a:endParaRPr lang="hu-HU" spc="-1" dirty="0" smtClean="0">
              <a:solidFill>
                <a:srgbClr val="000000"/>
              </a:solidFill>
              <a:ea typeface="Microsoft YaHei"/>
            </a:endParaRPr>
          </a:p>
          <a:p>
            <a:pPr algn="ctr"/>
            <a:r>
              <a:rPr lang="hu-HU" b="1" dirty="0" smtClean="0"/>
              <a:t>BEJELENTŐ LAP - IGAZOLÓ </a:t>
            </a:r>
            <a:r>
              <a:rPr lang="hu-HU" b="1" dirty="0"/>
              <a:t>SZELVÉNY*</a:t>
            </a:r>
            <a:endParaRPr lang="hu-HU" dirty="0"/>
          </a:p>
          <a:p>
            <a:pPr algn="just"/>
            <a:r>
              <a:rPr lang="hu-HU" dirty="0"/>
              <a:t>A/z ................................................................................................... települési önkormányzat/kerületi önkormányzat jegyzője igazolja, hogy ............................................................................. méhész ........................................................................ lakos ................................................................... db méhkaptárjának letelepítését bejelentette.</a:t>
            </a:r>
            <a:endParaRPr lang="hu-HU" spc="-1" dirty="0">
              <a:solidFill>
                <a:srgbClr val="000000"/>
              </a:solidFill>
              <a:ea typeface="Microsoft YaHei"/>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800" b="0" strike="noStrike" spc="-1" dirty="0">
              <a:solidFill>
                <a:srgbClr val="000000"/>
              </a:solidFill>
              <a:latin typeface="Arial"/>
            </a:endParaRPr>
          </a:p>
        </p:txBody>
      </p:sp>
    </p:spTree>
    <p:extLst>
      <p:ext uri="{BB962C8B-B14F-4D97-AF65-F5344CB8AC3E}">
        <p14:creationId xmlns:p14="http://schemas.microsoft.com/office/powerpoint/2010/main" xmlns="" val="214241556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Rectangle 1"/>
          <p:cNvSpPr/>
          <p:nvPr/>
        </p:nvSpPr>
        <p:spPr>
          <a:xfrm>
            <a:off x="456357" y="893144"/>
            <a:ext cx="11058480" cy="535749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200" b="1" i="1" spc="-1" dirty="0" smtClean="0">
                <a:solidFill>
                  <a:srgbClr val="000000"/>
                </a:solidFill>
                <a:ea typeface="Microsoft YaHei"/>
              </a:rPr>
              <a:t>A kereskedelmi tevékenységek végzésének feltételeiről szóló </a:t>
            </a:r>
            <a:r>
              <a:rPr lang="hu-HU" sz="2200" b="1" spc="-1" dirty="0" smtClean="0">
                <a:solidFill>
                  <a:srgbClr val="000000"/>
                </a:solidFill>
                <a:ea typeface="Microsoft YaHei"/>
              </a:rPr>
              <a:t>210/2009</a:t>
            </a:r>
            <a:r>
              <a:rPr lang="hu-HU" sz="2200" b="1" spc="-1" dirty="0">
                <a:solidFill>
                  <a:srgbClr val="000000"/>
                </a:solidFill>
                <a:ea typeface="Microsoft YaHei"/>
              </a:rPr>
              <a:t>. (IX. 29.) Korm. </a:t>
            </a:r>
            <a:r>
              <a:rPr lang="hu-HU" sz="2200" b="1" spc="-1" dirty="0" smtClean="0">
                <a:solidFill>
                  <a:srgbClr val="000000"/>
                </a:solidFill>
                <a:ea typeface="Microsoft YaHei"/>
              </a:rPr>
              <a:t>rendelet</a:t>
            </a:r>
            <a:endParaRPr lang="hu-HU" sz="2200" b="1" spc="-1" dirty="0">
              <a:solidFill>
                <a:srgbClr val="000000"/>
              </a:solidFill>
              <a:ea typeface="Microsoft YaHei"/>
            </a:endParaRP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spc="-1" dirty="0">
                <a:solidFill>
                  <a:srgbClr val="000000"/>
                </a:solidFill>
                <a:ea typeface="Microsoft YaHei"/>
              </a:rPr>
              <a:t>A kereskedelmi tevékenység folytatására irányuló szándékot a tevékenység végzésének helye, illetve mozgóbolt, csomagküldő kereskedelem és automatából történő értékesítés esetén a kereskedő székhelye szerinti települési </a:t>
            </a:r>
            <a:r>
              <a:rPr lang="hu-HU" sz="2000" spc="-1" dirty="0" smtClean="0">
                <a:solidFill>
                  <a:srgbClr val="000000"/>
                </a:solidFill>
                <a:ea typeface="Microsoft YaHei"/>
              </a:rPr>
              <a:t>jegyzőnek </a:t>
            </a:r>
            <a:r>
              <a:rPr lang="hu-HU" sz="2000" spc="-1" dirty="0">
                <a:solidFill>
                  <a:srgbClr val="000000"/>
                </a:solidFill>
                <a:ea typeface="Microsoft YaHei"/>
              </a:rPr>
              <a:t>kell </a:t>
            </a:r>
            <a:r>
              <a:rPr lang="hu-HU" sz="2000" spc="-1" dirty="0" smtClean="0">
                <a:solidFill>
                  <a:srgbClr val="000000"/>
                </a:solidFill>
                <a:ea typeface="Microsoft YaHei"/>
              </a:rPr>
              <a:t>bejelenteni.</a:t>
            </a: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000" spc="-1" dirty="0">
              <a:solidFill>
                <a:srgbClr val="000000"/>
              </a:solidFill>
              <a:ea typeface="Microsoft YaHei"/>
            </a:endParaRP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spc="-1" dirty="0">
                <a:solidFill>
                  <a:srgbClr val="000000"/>
                </a:solidFill>
                <a:ea typeface="Microsoft YaHei"/>
              </a:rPr>
              <a:t>Az élelmiszer-vállalkozási tevékenység folytatása </a:t>
            </a:r>
            <a:r>
              <a:rPr lang="hu-HU" sz="2000" b="1" spc="-1" dirty="0">
                <a:solidFill>
                  <a:srgbClr val="000000"/>
                </a:solidFill>
                <a:ea typeface="Microsoft YaHei"/>
              </a:rPr>
              <a:t>FELIR azonosító köteles </a:t>
            </a:r>
            <a:r>
              <a:rPr lang="hu-HU" sz="2000" b="1" spc="-1" dirty="0" smtClean="0">
                <a:solidFill>
                  <a:srgbClr val="000000"/>
                </a:solidFill>
                <a:ea typeface="Microsoft YaHei"/>
              </a:rPr>
              <a:t>tevékenység.</a:t>
            </a: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000" b="1" spc="-1" dirty="0">
              <a:solidFill>
                <a:srgbClr val="000000"/>
              </a:solidFill>
              <a:ea typeface="Microsoft YaHei"/>
            </a:endParaRP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spc="-1" dirty="0">
                <a:solidFill>
                  <a:srgbClr val="000000"/>
                </a:solidFill>
                <a:ea typeface="Microsoft YaHei"/>
              </a:rPr>
              <a:t>A </a:t>
            </a:r>
            <a:r>
              <a:rPr lang="hu-HU" sz="2000" spc="-1" dirty="0" err="1">
                <a:solidFill>
                  <a:srgbClr val="000000"/>
                </a:solidFill>
                <a:ea typeface="Microsoft YaHei"/>
              </a:rPr>
              <a:t>Nébih</a:t>
            </a:r>
            <a:r>
              <a:rPr lang="hu-HU" sz="2000" spc="-1" dirty="0">
                <a:solidFill>
                  <a:srgbClr val="000000"/>
                </a:solidFill>
                <a:ea typeface="Microsoft YaHei"/>
              </a:rPr>
              <a:t> az ügyfél bejelentése alapján nyilvántartásba veszi az adatokat, és egyidejűleg FELIR azonosító számot állapít meg a nyilvántartásba vétel igazolására. Az ügyfél részére a tevékenységei számától függetlenül egy FELIR azonosító kerül </a:t>
            </a:r>
            <a:r>
              <a:rPr lang="hu-HU" sz="2000" spc="-1" dirty="0" smtClean="0">
                <a:solidFill>
                  <a:srgbClr val="000000"/>
                </a:solidFill>
                <a:ea typeface="Microsoft YaHei"/>
              </a:rPr>
              <a:t>megállapításra.</a:t>
            </a: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000" spc="-1" dirty="0">
              <a:solidFill>
                <a:srgbClr val="000000"/>
              </a:solidFill>
              <a:ea typeface="Microsoft YaHei"/>
            </a:endParaRP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b="1" dirty="0"/>
              <a:t>A FELIR azonosítóval és az adott tevékenységre vonatkozó tevékenység azonosítóval rendelkező élelmiszerforgalmazással foglalkozó vállalkozók az illetékes jegyzőnél (kereskedelmi hatóságnál) tett bejelentést követően jogszerűen forgalmazhatnak élelmiszert</a:t>
            </a:r>
            <a:endParaRPr lang="hu-HU" sz="2000" b="1" spc="-1" dirty="0">
              <a:solidFill>
                <a:srgbClr val="000000"/>
              </a:solidFill>
              <a:latin typeface="Palatino Linotype"/>
              <a:ea typeface="Microsoft YaHei"/>
            </a:endParaRP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800" b="0" strike="noStrike" spc="-1" dirty="0">
              <a:solidFill>
                <a:srgbClr val="000000"/>
              </a:solidFill>
              <a:latin typeface="Arial"/>
            </a:endParaRPr>
          </a:p>
        </p:txBody>
      </p:sp>
      <p:sp>
        <p:nvSpPr>
          <p:cNvPr id="148" name="Rectangle 2"/>
          <p:cNvSpPr/>
          <p:nvPr/>
        </p:nvSpPr>
        <p:spPr>
          <a:xfrm>
            <a:off x="193964" y="120073"/>
            <a:ext cx="11876476" cy="586957"/>
          </a:xfrm>
          <a:prstGeom prst="rect">
            <a:avLst/>
          </a:prstGeom>
          <a:noFill/>
          <a:ln w="0">
            <a:noFill/>
          </a:ln>
        </p:spPr>
        <p:style>
          <a:lnRef idx="0">
            <a:scrgbClr r="0" g="0" b="0"/>
          </a:lnRef>
          <a:fillRef idx="0">
            <a:scrgbClr r="0" g="0" b="0"/>
          </a:fillRef>
          <a:effectRef idx="0">
            <a:scrgbClr r="0" g="0" b="0"/>
          </a:effectRef>
          <a:fontRef idx="minor"/>
        </p:style>
        <p:txBody>
          <a:bodyPr wrap="square" lIns="90000" tIns="46800" rIns="90000" bIns="46800" anchor="t">
            <a:spAutoFit/>
          </a:bodyPr>
          <a:lstStyle/>
          <a:p>
            <a:pPr algn="ctr">
              <a:lnSpc>
                <a:spcPct val="100000"/>
              </a:lnSpc>
              <a:tabLst>
                <a:tab pos="0" algn="l"/>
                <a:tab pos="914400" algn="l"/>
                <a:tab pos="10058400" algn="l"/>
              </a:tabLst>
            </a:pPr>
            <a:r>
              <a:rPr lang="hu-HU" sz="3200" b="1" spc="-1" dirty="0" smtClean="0">
                <a:solidFill>
                  <a:srgbClr val="000000"/>
                </a:solidFill>
                <a:latin typeface="Palatino Linotype"/>
                <a:ea typeface="Microsoft YaHei"/>
              </a:rPr>
              <a:t>Jegyző - Kereskedelmi hatóság</a:t>
            </a:r>
            <a:endParaRPr lang="hu-HU" sz="3200" b="1" spc="-1" dirty="0">
              <a:solidFill>
                <a:srgbClr val="000000"/>
              </a:solidFill>
              <a:latin typeface="Palatino Linotype"/>
              <a:ea typeface="Microsoft YaHei"/>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Rectangle 1"/>
          <p:cNvSpPr/>
          <p:nvPr/>
        </p:nvSpPr>
        <p:spPr>
          <a:xfrm>
            <a:off x="456357" y="893144"/>
            <a:ext cx="11058480" cy="4526497"/>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b="1" i="1" spc="-1" dirty="0" smtClean="0">
                <a:solidFill>
                  <a:srgbClr val="000000"/>
                </a:solidFill>
                <a:ea typeface="Microsoft YaHei"/>
              </a:rPr>
              <a:t>A kereskedelmi tevékenységek végzésének feltételeiről szóló </a:t>
            </a:r>
            <a:r>
              <a:rPr lang="hu-HU" b="1" spc="-1" dirty="0" smtClean="0">
                <a:solidFill>
                  <a:srgbClr val="000000"/>
                </a:solidFill>
                <a:ea typeface="Microsoft YaHei"/>
              </a:rPr>
              <a:t>210/2009</a:t>
            </a:r>
            <a:r>
              <a:rPr lang="hu-HU" b="1" spc="-1" dirty="0">
                <a:solidFill>
                  <a:srgbClr val="000000"/>
                </a:solidFill>
                <a:ea typeface="Microsoft YaHei"/>
              </a:rPr>
              <a:t>. (IX. 29.) Korm. </a:t>
            </a:r>
            <a:r>
              <a:rPr lang="hu-HU" b="1" spc="-1" dirty="0" smtClean="0">
                <a:solidFill>
                  <a:srgbClr val="000000"/>
                </a:solidFill>
                <a:ea typeface="Microsoft YaHei"/>
              </a:rPr>
              <a:t>Rendelet</a:t>
            </a:r>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b="1" spc="-1" dirty="0">
              <a:solidFill>
                <a:srgbClr val="000000"/>
              </a:solidFill>
              <a:ea typeface="Microsoft YaHei"/>
            </a:endParaRPr>
          </a:p>
          <a:p>
            <a:pPr algn="just"/>
            <a:r>
              <a:rPr lang="hu-HU" dirty="0"/>
              <a:t>(2a) A jegyző </a:t>
            </a:r>
            <a:r>
              <a:rPr lang="hu-HU" b="1" dirty="0"/>
              <a:t>a bejelentés másolatát a nyilvántartásba vételt követően a nyilvántartási számmal együtt elektronikus úton </a:t>
            </a:r>
            <a:r>
              <a:rPr lang="hu-HU" b="1" dirty="0" smtClean="0"/>
              <a:t>megküldi</a:t>
            </a:r>
          </a:p>
          <a:p>
            <a:pPr algn="just"/>
            <a:endParaRPr lang="hu-HU" dirty="0"/>
          </a:p>
          <a:p>
            <a:pPr algn="just"/>
            <a:r>
              <a:rPr lang="hu-HU" i="1" dirty="0" err="1"/>
              <a:t>aa</a:t>
            </a:r>
            <a:r>
              <a:rPr lang="hu-HU" i="1" dirty="0"/>
              <a:t>)</a:t>
            </a:r>
            <a:r>
              <a:rPr lang="hu-HU" dirty="0"/>
              <a:t> </a:t>
            </a:r>
            <a:r>
              <a:rPr lang="hu-HU" b="1" dirty="0"/>
              <a:t>állatgyógyászati készítmény nagykereskedelme</a:t>
            </a:r>
            <a:r>
              <a:rPr lang="hu-HU" dirty="0"/>
              <a:t>, valamint állatgyógyászati készítmény hatóanyagainak forgalmazása vonatkozásában az élelmiszerlánc-biztonsági és állategészségügyi hatáskörben eljáró fővárosi és </a:t>
            </a:r>
            <a:r>
              <a:rPr lang="hu-HU" b="1" dirty="0"/>
              <a:t>vármegyei kormányhivatalnak</a:t>
            </a:r>
            <a:r>
              <a:rPr lang="hu-HU" dirty="0"/>
              <a:t>,</a:t>
            </a:r>
          </a:p>
          <a:p>
            <a:pPr algn="just"/>
            <a:r>
              <a:rPr lang="hu-HU" i="1" dirty="0"/>
              <a:t>ab)</a:t>
            </a:r>
            <a:r>
              <a:rPr lang="hu-HU" dirty="0"/>
              <a:t> </a:t>
            </a:r>
            <a:r>
              <a:rPr lang="hu-HU" b="1" dirty="0"/>
              <a:t>állatgyógyászati készítmény kiskereskedelme esetén </a:t>
            </a:r>
            <a:r>
              <a:rPr lang="hu-HU" dirty="0"/>
              <a:t>a fővárosi és vármegyei kormányhivatal élelmiszerlánc-biztonsági és állategészségügyi feladatkörében eljáró </a:t>
            </a:r>
            <a:r>
              <a:rPr lang="hu-HU" b="1" dirty="0"/>
              <a:t>járási hivatalának </a:t>
            </a:r>
            <a:endParaRPr lang="hu-HU" b="1" dirty="0" smtClean="0"/>
          </a:p>
          <a:p>
            <a:pPr algn="just"/>
            <a:r>
              <a:rPr lang="hu-HU" i="1" dirty="0" smtClean="0"/>
              <a:t>b</a:t>
            </a:r>
            <a:r>
              <a:rPr lang="hu-HU" i="1" dirty="0"/>
              <a:t>)</a:t>
            </a:r>
            <a:r>
              <a:rPr lang="hu-HU" dirty="0"/>
              <a:t> </a:t>
            </a:r>
            <a:r>
              <a:rPr lang="hu-HU" b="1" dirty="0"/>
              <a:t>élelmiszer, takarmány, állatgyógyászati készítménynek nem minősülő állatgyógyászati termék forgalmazása esetén </a:t>
            </a:r>
            <a:r>
              <a:rPr lang="hu-HU" dirty="0"/>
              <a:t>az élelmiszerlánc-biztonsági és állategészségügyi hatáskörben eljáró </a:t>
            </a:r>
            <a:r>
              <a:rPr lang="hu-HU" b="1" dirty="0"/>
              <a:t>járási </a:t>
            </a:r>
            <a:r>
              <a:rPr lang="hu-HU" b="1" dirty="0" smtClean="0"/>
              <a:t>hivatalnak</a:t>
            </a:r>
            <a:r>
              <a:rPr lang="hu-HU" dirty="0" smtClean="0"/>
              <a:t>.</a:t>
            </a:r>
          </a:p>
          <a:p>
            <a:pPr algn="just"/>
            <a:endParaRPr lang="hu-HU" dirty="0"/>
          </a:p>
          <a:p>
            <a:pPr algn="ctr"/>
            <a:r>
              <a:rPr lang="hu-HU" b="1" dirty="0" err="1"/>
              <a:t>A</a:t>
            </a:r>
            <a:r>
              <a:rPr lang="hu-HU" b="1" dirty="0" err="1" smtClean="0"/>
              <a:t>llatgyógyászati</a:t>
            </a:r>
            <a:r>
              <a:rPr lang="hu-HU" b="1" dirty="0" smtClean="0"/>
              <a:t> termék </a:t>
            </a:r>
            <a:r>
              <a:rPr lang="hu-HU" b="1" dirty="0" err="1" smtClean="0"/>
              <a:t>forgalmzása</a:t>
            </a:r>
            <a:r>
              <a:rPr lang="hu-HU" b="1" dirty="0" smtClean="0"/>
              <a:t> esetén az állategészségügyi hivatal szakhatóságként jár el!</a:t>
            </a:r>
            <a:endParaRPr lang="hu-HU" dirty="0"/>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800" b="0" strike="noStrike" spc="-1" dirty="0">
              <a:solidFill>
                <a:srgbClr val="000000"/>
              </a:solidFill>
              <a:latin typeface="Arial"/>
            </a:endParaRPr>
          </a:p>
        </p:txBody>
      </p:sp>
      <p:sp>
        <p:nvSpPr>
          <p:cNvPr id="148" name="Rectangle 2"/>
          <p:cNvSpPr/>
          <p:nvPr/>
        </p:nvSpPr>
        <p:spPr>
          <a:xfrm>
            <a:off x="193964" y="120073"/>
            <a:ext cx="11876476" cy="586957"/>
          </a:xfrm>
          <a:prstGeom prst="rect">
            <a:avLst/>
          </a:prstGeom>
          <a:noFill/>
          <a:ln w="0">
            <a:noFill/>
          </a:ln>
        </p:spPr>
        <p:style>
          <a:lnRef idx="0">
            <a:scrgbClr r="0" g="0" b="0"/>
          </a:lnRef>
          <a:fillRef idx="0">
            <a:scrgbClr r="0" g="0" b="0"/>
          </a:fillRef>
          <a:effectRef idx="0">
            <a:scrgbClr r="0" g="0" b="0"/>
          </a:effectRef>
          <a:fontRef idx="minor"/>
        </p:style>
        <p:txBody>
          <a:bodyPr wrap="square" lIns="90000" tIns="46800" rIns="90000" bIns="46800" anchor="t">
            <a:spAutoFit/>
          </a:bodyPr>
          <a:lstStyle/>
          <a:p>
            <a:pPr algn="ctr">
              <a:lnSpc>
                <a:spcPct val="100000"/>
              </a:lnSpc>
              <a:tabLst>
                <a:tab pos="0" algn="l"/>
                <a:tab pos="914400" algn="l"/>
                <a:tab pos="10058400" algn="l"/>
              </a:tabLst>
            </a:pPr>
            <a:r>
              <a:rPr lang="hu-HU" sz="3200" b="1" spc="-1" dirty="0" smtClean="0">
                <a:solidFill>
                  <a:srgbClr val="000000"/>
                </a:solidFill>
                <a:latin typeface="Palatino Linotype"/>
                <a:ea typeface="Microsoft YaHei"/>
              </a:rPr>
              <a:t>Jegyző - Kereskedelmi hatóság</a:t>
            </a:r>
            <a:endParaRPr lang="hu-HU" sz="3200" b="1" spc="-1" dirty="0">
              <a:solidFill>
                <a:srgbClr val="000000"/>
              </a:solidFill>
              <a:latin typeface="Palatino Linotype"/>
              <a:ea typeface="Microsoft YaHei"/>
            </a:endParaRPr>
          </a:p>
        </p:txBody>
      </p:sp>
    </p:spTree>
    <p:extLst>
      <p:ext uri="{BB962C8B-B14F-4D97-AF65-F5344CB8AC3E}">
        <p14:creationId xmlns:p14="http://schemas.microsoft.com/office/powerpoint/2010/main" xmlns="" val="6176116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 Box 1"/>
          <p:cNvSpPr/>
          <p:nvPr/>
        </p:nvSpPr>
        <p:spPr>
          <a:xfrm>
            <a:off x="1999440" y="105840"/>
            <a:ext cx="8225640" cy="919800"/>
          </a:xfrm>
          <a:prstGeom prst="rect">
            <a:avLst/>
          </a:prstGeom>
          <a:noFill/>
          <a:ln w="0">
            <a:noFill/>
          </a:ln>
        </p:spPr>
        <p:style>
          <a:lnRef idx="0">
            <a:scrgbClr r="0" g="0" b="0"/>
          </a:lnRef>
          <a:fillRef idx="0">
            <a:scrgbClr r="0" g="0" b="0"/>
          </a:fillRef>
          <a:effectRef idx="0">
            <a:scrgbClr r="0" g="0" b="0"/>
          </a:effectRef>
          <a:fontRef idx="minor"/>
        </p:style>
        <p:txBody>
          <a:bodyPr lIns="0" tIns="46800" rIns="0" bIns="0" anchor="b">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4000" b="0" strike="noStrike" spc="-1" dirty="0">
                <a:solidFill>
                  <a:srgbClr val="000000"/>
                </a:solidFill>
                <a:latin typeface="Palatino Linotype"/>
                <a:ea typeface="Microsoft YaHei"/>
              </a:rPr>
              <a:t>Állatvédelmi feladatok</a:t>
            </a:r>
            <a:endParaRPr lang="hu-HU" sz="4000" b="0" strike="noStrike" spc="-1" dirty="0">
              <a:solidFill>
                <a:srgbClr val="000000"/>
              </a:solidFill>
              <a:latin typeface="Arial"/>
            </a:endParaRPr>
          </a:p>
        </p:txBody>
      </p:sp>
      <p:sp>
        <p:nvSpPr>
          <p:cNvPr id="123" name="Rectangle 3"/>
          <p:cNvSpPr/>
          <p:nvPr/>
        </p:nvSpPr>
        <p:spPr>
          <a:xfrm>
            <a:off x="692727" y="1184760"/>
            <a:ext cx="10437091" cy="710067"/>
          </a:xfrm>
          <a:prstGeom prst="rect">
            <a:avLst/>
          </a:prstGeom>
          <a:noFill/>
          <a:ln w="0">
            <a:noFill/>
          </a:ln>
        </p:spPr>
        <p:style>
          <a:lnRef idx="0">
            <a:scrgbClr r="0" g="0" b="0"/>
          </a:lnRef>
          <a:fillRef idx="0">
            <a:scrgbClr r="0" g="0" b="0"/>
          </a:fillRef>
          <a:effectRef idx="0">
            <a:scrgbClr r="0" g="0" b="0"/>
          </a:effectRef>
          <a:fontRef idx="minor"/>
        </p:style>
        <p:txBody>
          <a:bodyPr wrap="square" lIns="90000" tIns="46800" rIns="90000" bIns="46800" anchor="t">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b="1" i="1" spc="-1" dirty="0">
                <a:solidFill>
                  <a:srgbClr val="000000"/>
                </a:solidFill>
                <a:latin typeface="Arial"/>
                <a:ea typeface="Microsoft YaHei"/>
              </a:rPr>
              <a:t>383/2016 (XII.2.) Korm.rendelet </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b="1" i="1" spc="-1" dirty="0">
                <a:solidFill>
                  <a:srgbClr val="000000"/>
                </a:solidFill>
                <a:latin typeface="Arial"/>
                <a:ea typeface="Microsoft YaHei"/>
              </a:rPr>
              <a:t>a földművelésügyi hatósági és igazgatási feladatokat ellátó szervek kijelöléséről</a:t>
            </a:r>
          </a:p>
        </p:txBody>
      </p:sp>
      <p:sp>
        <p:nvSpPr>
          <p:cNvPr id="124" name="Rectangle 5"/>
          <p:cNvSpPr/>
          <p:nvPr/>
        </p:nvSpPr>
        <p:spPr>
          <a:xfrm>
            <a:off x="251280" y="2265840"/>
            <a:ext cx="11721960" cy="5077417"/>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gn="just">
              <a:lnSpc>
                <a:spcPct val="100000"/>
              </a:lnSpc>
              <a:spcBef>
                <a:spcPts val="601"/>
              </a:spcBef>
              <a:spcAft>
                <a:spcPts val="601"/>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i="1" spc="-1" dirty="0">
                <a:solidFill>
                  <a:srgbClr val="000000"/>
                </a:solidFill>
                <a:latin typeface="Arial"/>
                <a:ea typeface="Microsoft YaHei"/>
              </a:rPr>
              <a:t>6 közigazgatási szervet jelöl ki, amelyik eljárhat állatvédelmi hatóságként:</a:t>
            </a:r>
          </a:p>
          <a:p>
            <a:pPr lvl="4" algn="just">
              <a:lnSpc>
                <a:spcPct val="11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i="1" spc="-1" dirty="0">
                <a:solidFill>
                  <a:srgbClr val="000000"/>
                </a:solidFill>
                <a:latin typeface="Arial"/>
                <a:ea typeface="Microsoft YaHei"/>
              </a:rPr>
              <a:t>- Miniszter</a:t>
            </a:r>
          </a:p>
          <a:p>
            <a:pPr lvl="4" algn="just">
              <a:lnSpc>
                <a:spcPct val="11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i="1" spc="-1" dirty="0">
                <a:solidFill>
                  <a:srgbClr val="000000"/>
                </a:solidFill>
                <a:latin typeface="Arial"/>
                <a:ea typeface="Microsoft YaHei"/>
              </a:rPr>
              <a:t>- NÉBIH</a:t>
            </a:r>
          </a:p>
          <a:p>
            <a:pPr lvl="4" algn="just">
              <a:lnSpc>
                <a:spcPct val="11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i="1" spc="-1" dirty="0">
                <a:solidFill>
                  <a:srgbClr val="000000"/>
                </a:solidFill>
                <a:latin typeface="Arial"/>
                <a:ea typeface="Microsoft YaHei"/>
              </a:rPr>
              <a:t>- Pest Vármegyei KH</a:t>
            </a:r>
          </a:p>
          <a:p>
            <a:pPr lvl="4" algn="just">
              <a:lnSpc>
                <a:spcPct val="11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i="1" spc="-1" dirty="0">
                <a:solidFill>
                  <a:srgbClr val="000000"/>
                </a:solidFill>
                <a:latin typeface="Arial"/>
                <a:ea typeface="Microsoft YaHei"/>
              </a:rPr>
              <a:t>- Élelmiszerlánc-biztonsági és állategészségügyi hatáskörben eljáró vármegyei KH</a:t>
            </a:r>
          </a:p>
          <a:p>
            <a:pPr lvl="4" algn="just">
              <a:lnSpc>
                <a:spcPct val="11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i="1" spc="-1" dirty="0">
                <a:solidFill>
                  <a:srgbClr val="000000"/>
                </a:solidFill>
                <a:latin typeface="Arial"/>
                <a:ea typeface="Microsoft YaHei"/>
              </a:rPr>
              <a:t>- Élelmiszerlánc-biztonsági és állategészségügyi hatáskörben eljáró járási hivatal</a:t>
            </a:r>
          </a:p>
          <a:p>
            <a:pPr lvl="4" algn="just">
              <a:lnSpc>
                <a:spcPct val="11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i="1" spc="-1" dirty="0">
                <a:solidFill>
                  <a:srgbClr val="000000"/>
                </a:solidFill>
                <a:latin typeface="Arial"/>
                <a:ea typeface="Microsoft YaHei"/>
              </a:rPr>
              <a:t>- Települési önkormányzatok jegyzői</a:t>
            </a: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800" b="0" strike="noStrike" spc="-1" dirty="0">
              <a:solidFill>
                <a:srgbClr val="000000"/>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b="0" i="1" strike="noStrike" spc="-1" dirty="0">
                <a:solidFill>
                  <a:srgbClr val="000000"/>
                </a:solidFill>
                <a:latin typeface="Arial"/>
                <a:ea typeface="Microsoft YaHei"/>
              </a:rPr>
              <a:t>Az egyes hatóságok konkrét feladatait a kijelölő határozat paragrafusonként rendeli az állatvédelmi törvényhez – (az állatok védelméről és kíméletéről szóló 1998. évi XXVIII törvény)</a:t>
            </a:r>
            <a:endParaRPr lang="hu-HU" sz="2000" b="0" strike="noStrike" spc="-1" dirty="0">
              <a:solidFill>
                <a:srgbClr val="000000"/>
              </a:solidFill>
              <a:latin typeface="Arial"/>
            </a:endParaRP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000" b="0" strike="noStrike" spc="-1" dirty="0">
              <a:solidFill>
                <a:srgbClr val="000000"/>
              </a:solidFill>
              <a:latin typeface="Arial"/>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800" b="1" i="1" u="sng" strike="noStrike" spc="-1" dirty="0">
                <a:solidFill>
                  <a:srgbClr val="000000"/>
                </a:solidFill>
                <a:uFillTx/>
                <a:latin typeface="Arial"/>
                <a:ea typeface="Microsoft YaHei"/>
              </a:rPr>
              <a:t>Párhuzamos és kizárólagos feladatkörök</a:t>
            </a:r>
            <a:endParaRPr lang="hu-HU" sz="2800" b="0" i="1" strike="noStrike" spc="-1" dirty="0">
              <a:solidFill>
                <a:srgbClr val="000000"/>
              </a:solidFill>
              <a:latin typeface="Arial"/>
            </a:endParaRPr>
          </a:p>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800" b="0" strike="noStrike" spc="-1" dirty="0">
              <a:solidFill>
                <a:srgbClr val="000000"/>
              </a:solidFill>
              <a:latin typeface="Arial"/>
            </a:endParaRPr>
          </a:p>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800" b="0" strike="noStrike" spc="-1" dirty="0">
              <a:solidFill>
                <a:srgbClr val="000000"/>
              </a:solidFill>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2"/>
          <p:cNvSpPr>
            <a:spLocks noGrp="1"/>
          </p:cNvSpPr>
          <p:nvPr>
            <p:ph/>
          </p:nvPr>
        </p:nvSpPr>
        <p:spPr>
          <a:xfrm>
            <a:off x="838080" y="1825560"/>
            <a:ext cx="10511640" cy="4347360"/>
          </a:xfrm>
          <a:prstGeom prst="rect">
            <a:avLst/>
          </a:prstGeom>
          <a:noFill/>
          <a:ln w="0">
            <a:noFill/>
          </a:ln>
        </p:spPr>
        <p:txBody>
          <a:bodyPr lIns="90000" tIns="45000" rIns="90000" bIns="45000" anchor="t">
            <a:normAutofit/>
          </a:bodyPr>
          <a:lstStyle/>
          <a:p>
            <a:pPr marL="0" indent="0" algn="ctr">
              <a:lnSpc>
                <a:spcPct val="100000"/>
              </a:lnSpc>
              <a:spcBef>
                <a:spcPts val="1001"/>
              </a:spcBef>
              <a:buNone/>
              <a:tabLst>
                <a:tab pos="0" algn="l"/>
                <a:tab pos="914400" algn="l"/>
                <a:tab pos="10058400" algn="l"/>
              </a:tabLst>
            </a:pPr>
            <a:r>
              <a:rPr lang="hu-HU" sz="4000" b="1" spc="-1" dirty="0">
                <a:solidFill>
                  <a:srgbClr val="000000"/>
                </a:solidFill>
                <a:latin typeface="Palatino Linotype"/>
                <a:ea typeface="Microsoft YaHei"/>
              </a:rPr>
              <a:t>Köszönöm a figyelmet</a:t>
            </a:r>
            <a:r>
              <a:rPr lang="hu-HU" sz="4000" b="1" spc="-1" dirty="0" smtClean="0">
                <a:solidFill>
                  <a:srgbClr val="000000"/>
                </a:solidFill>
                <a:latin typeface="Palatino Linotype"/>
                <a:ea typeface="Microsoft YaHei"/>
              </a:rPr>
              <a:t>!</a:t>
            </a:r>
          </a:p>
          <a:p>
            <a:pPr marL="0" indent="0" algn="ctr">
              <a:lnSpc>
                <a:spcPct val="100000"/>
              </a:lnSpc>
              <a:spcBef>
                <a:spcPts val="1001"/>
              </a:spcBef>
              <a:buNone/>
              <a:tabLst>
                <a:tab pos="0" algn="l"/>
                <a:tab pos="914400" algn="l"/>
                <a:tab pos="10058400" algn="l"/>
              </a:tabLst>
            </a:pPr>
            <a:endParaRPr lang="hu-HU" sz="4000" b="1" spc="-1" dirty="0">
              <a:solidFill>
                <a:srgbClr val="000000"/>
              </a:solidFill>
              <a:latin typeface="Palatino Linotype"/>
              <a:ea typeface="Microsoft YaHei"/>
            </a:endParaRPr>
          </a:p>
          <a:p>
            <a:pPr marL="0" indent="0" algn="ctr">
              <a:lnSpc>
                <a:spcPct val="100000"/>
              </a:lnSpc>
              <a:spcBef>
                <a:spcPts val="1001"/>
              </a:spcBef>
              <a:buNone/>
              <a:tabLst>
                <a:tab pos="0" algn="l"/>
                <a:tab pos="914400" algn="l"/>
                <a:tab pos="10058400" algn="l"/>
              </a:tabLst>
            </a:pPr>
            <a:r>
              <a:rPr lang="hu-HU" sz="4000" b="1" spc="-1" dirty="0" smtClean="0">
                <a:solidFill>
                  <a:srgbClr val="000000"/>
                </a:solidFill>
                <a:latin typeface="Palatino Linotype"/>
                <a:ea typeface="Microsoft YaHei"/>
                <a:hlinkClick r:id="rId2"/>
              </a:rPr>
              <a:t>elelmiszer@veszprem.gov.hu</a:t>
            </a:r>
            <a:endParaRPr lang="hu-HU" sz="4000" b="1" spc="-1" dirty="0" smtClean="0">
              <a:solidFill>
                <a:srgbClr val="000000"/>
              </a:solidFill>
              <a:latin typeface="Palatino Linotype"/>
              <a:ea typeface="Microsoft YaHei"/>
            </a:endParaRPr>
          </a:p>
          <a:p>
            <a:pPr marL="0" indent="0" algn="ctr">
              <a:lnSpc>
                <a:spcPct val="100000"/>
              </a:lnSpc>
              <a:spcBef>
                <a:spcPts val="1001"/>
              </a:spcBef>
              <a:buNone/>
              <a:tabLst>
                <a:tab pos="0" algn="l"/>
                <a:tab pos="914400" algn="l"/>
                <a:tab pos="10058400" algn="l"/>
              </a:tabLst>
            </a:pPr>
            <a:r>
              <a:rPr lang="hu-HU" sz="4000" b="1" spc="-1" smtClean="0">
                <a:solidFill>
                  <a:srgbClr val="000000"/>
                </a:solidFill>
                <a:latin typeface="Palatino Linotype"/>
                <a:ea typeface="Microsoft YaHei"/>
              </a:rPr>
              <a:t>88/550-039</a:t>
            </a:r>
            <a:endParaRPr lang="hu-HU" sz="4000" b="1" spc="-1" dirty="0" smtClean="0">
              <a:solidFill>
                <a:srgbClr val="000000"/>
              </a:solidFill>
              <a:latin typeface="Palatino Linotype"/>
              <a:ea typeface="Microsoft YaHei"/>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325409" y="214816"/>
            <a:ext cx="7558585" cy="1075764"/>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smtClean="0">
                <a:solidFill>
                  <a:srgbClr val="000000"/>
                </a:solidFill>
                <a:latin typeface="Palatino Linotype"/>
                <a:ea typeface="Microsoft YaHei"/>
              </a:rPr>
              <a:t>Állatvédelem - Kizárólagos feladatkörök</a:t>
            </a:r>
          </a:p>
          <a:p>
            <a:pPr algn="ctr">
              <a:lnSpc>
                <a:spcPct val="100000"/>
              </a:lnSpc>
            </a:pPr>
            <a:r>
              <a:rPr lang="hu-HU" sz="3200" b="1" spc="-1" dirty="0" smtClean="0">
                <a:solidFill>
                  <a:srgbClr val="000000"/>
                </a:solidFill>
                <a:latin typeface="Palatino Linotype"/>
                <a:ea typeface="Microsoft YaHei"/>
              </a:rPr>
              <a:t>Kóbor állatok befogása</a:t>
            </a:r>
            <a:endParaRPr lang="hu-HU" sz="3200" b="1" spc="-1" dirty="0">
              <a:solidFill>
                <a:srgbClr val="000000"/>
              </a:solidFill>
              <a:latin typeface="Palatino Linotype"/>
              <a:ea typeface="Microsoft YaHei"/>
            </a:endParaRPr>
          </a:p>
        </p:txBody>
      </p:sp>
      <p:sp>
        <p:nvSpPr>
          <p:cNvPr id="131" name="Téglalap 4"/>
          <p:cNvSpPr/>
          <p:nvPr/>
        </p:nvSpPr>
        <p:spPr>
          <a:xfrm>
            <a:off x="287101" y="1290580"/>
            <a:ext cx="11635200" cy="489219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08000" algn="just">
              <a:lnSpc>
                <a:spcPct val="100000"/>
              </a:lnSpc>
            </a:pPr>
            <a:r>
              <a:rPr lang="hu-HU" sz="2400" spc="-1" dirty="0">
                <a:solidFill>
                  <a:srgbClr val="000000"/>
                </a:solidFill>
                <a:latin typeface="Arial"/>
                <a:ea typeface="Microsoft YaHei"/>
              </a:rPr>
              <a:t>Az </a:t>
            </a:r>
            <a:r>
              <a:rPr lang="hu-HU" sz="2400" b="1" spc="-1" dirty="0">
                <a:solidFill>
                  <a:srgbClr val="000000"/>
                </a:solidFill>
                <a:latin typeface="Arial"/>
                <a:ea typeface="Microsoft YaHei"/>
              </a:rPr>
              <a:t>önkormányzat</a:t>
            </a:r>
            <a:r>
              <a:rPr lang="hu-HU" sz="2400" spc="-1" dirty="0">
                <a:solidFill>
                  <a:srgbClr val="000000"/>
                </a:solidFill>
                <a:latin typeface="Arial"/>
                <a:ea typeface="Microsoft YaHei"/>
              </a:rPr>
              <a:t> </a:t>
            </a:r>
            <a:r>
              <a:rPr lang="hu-HU" sz="2400" b="1" spc="-1" dirty="0">
                <a:solidFill>
                  <a:srgbClr val="000000"/>
                </a:solidFill>
                <a:latin typeface="Arial"/>
                <a:ea typeface="Microsoft YaHei"/>
              </a:rPr>
              <a:t>kötelező feladata</a:t>
            </a:r>
            <a:r>
              <a:rPr lang="hu-HU" sz="2400" spc="-1" dirty="0">
                <a:solidFill>
                  <a:srgbClr val="000000"/>
                </a:solidFill>
                <a:latin typeface="Arial"/>
                <a:ea typeface="Microsoft YaHei"/>
              </a:rPr>
              <a:t> (</a:t>
            </a:r>
            <a:r>
              <a:rPr lang="hu-HU" sz="2400" i="1" spc="-1" dirty="0">
                <a:solidFill>
                  <a:srgbClr val="000000"/>
                </a:solidFill>
                <a:latin typeface="Arial"/>
                <a:ea typeface="Microsoft YaHei"/>
              </a:rPr>
              <a:t>ÁvTv.48/A</a:t>
            </a:r>
            <a:r>
              <a:rPr lang="hu-HU" sz="2400" spc="-1" dirty="0">
                <a:solidFill>
                  <a:srgbClr val="000000"/>
                </a:solidFill>
                <a:latin typeface="Arial"/>
                <a:ea typeface="Microsoft YaHei"/>
              </a:rPr>
              <a:t>) a kóbor állatok befogása a település </a:t>
            </a:r>
            <a:r>
              <a:rPr lang="hu-HU" sz="2400" spc="-1" dirty="0" smtClean="0">
                <a:solidFill>
                  <a:srgbClr val="000000"/>
                </a:solidFill>
                <a:latin typeface="Arial"/>
                <a:ea typeface="Microsoft YaHei"/>
              </a:rPr>
              <a:t>belterületén.</a:t>
            </a:r>
          </a:p>
          <a:p>
            <a:pPr marL="108000" algn="just">
              <a:lnSpc>
                <a:spcPct val="100000"/>
              </a:lnSpc>
            </a:pPr>
            <a:endParaRPr lang="hu-HU" sz="2400" spc="-1" dirty="0">
              <a:solidFill>
                <a:srgbClr val="000000"/>
              </a:solidFill>
              <a:latin typeface="Arial"/>
              <a:ea typeface="Microsoft YaHei"/>
            </a:endParaRPr>
          </a:p>
          <a:p>
            <a:pPr marL="108000" algn="just">
              <a:lnSpc>
                <a:spcPct val="100000"/>
              </a:lnSpc>
            </a:pPr>
            <a:r>
              <a:rPr lang="hu-HU" sz="2400" spc="-1" dirty="0" smtClean="0">
                <a:solidFill>
                  <a:srgbClr val="000000"/>
                </a:solidFill>
                <a:latin typeface="Arial"/>
                <a:ea typeface="Microsoft YaHei"/>
              </a:rPr>
              <a:t>Ebrendészeti </a:t>
            </a:r>
            <a:r>
              <a:rPr lang="hu-HU" sz="2400" spc="-1" dirty="0">
                <a:solidFill>
                  <a:srgbClr val="000000"/>
                </a:solidFill>
                <a:latin typeface="Arial"/>
                <a:ea typeface="Microsoft YaHei"/>
              </a:rPr>
              <a:t>tevékenység ellátását végezheti az önkormányzat </a:t>
            </a:r>
            <a:r>
              <a:rPr lang="hu-HU" sz="2400" b="1" spc="-1" dirty="0">
                <a:solidFill>
                  <a:srgbClr val="000000"/>
                </a:solidFill>
                <a:latin typeface="Arial"/>
                <a:ea typeface="Microsoft YaHei"/>
              </a:rPr>
              <a:t>saját szervezeti keretei között</a:t>
            </a:r>
            <a:r>
              <a:rPr lang="hu-HU" sz="2400" spc="-1" dirty="0">
                <a:solidFill>
                  <a:srgbClr val="000000"/>
                </a:solidFill>
                <a:latin typeface="Arial"/>
                <a:ea typeface="Microsoft YaHei"/>
              </a:rPr>
              <a:t>, ha van saját ebrendészeti telepe vagy önkormányzati </a:t>
            </a:r>
            <a:r>
              <a:rPr lang="hu-HU" sz="2400" spc="-1" dirty="0" smtClean="0">
                <a:solidFill>
                  <a:srgbClr val="000000"/>
                </a:solidFill>
                <a:latin typeface="Arial"/>
                <a:ea typeface="Microsoft YaHei"/>
              </a:rPr>
              <a:t>társulásban.</a:t>
            </a:r>
            <a:endParaRPr lang="hu-HU" sz="2400" spc="-1" dirty="0">
              <a:solidFill>
                <a:srgbClr val="000000"/>
              </a:solidFill>
              <a:latin typeface="Arial"/>
              <a:ea typeface="Microsoft YaHei"/>
            </a:endParaRPr>
          </a:p>
          <a:p>
            <a:pPr marL="108000" algn="just">
              <a:lnSpc>
                <a:spcPct val="100000"/>
              </a:lnSpc>
            </a:pPr>
            <a:endParaRPr lang="hu-HU" sz="2400" spc="-1" dirty="0">
              <a:solidFill>
                <a:srgbClr val="000000"/>
              </a:solidFill>
              <a:latin typeface="Arial"/>
              <a:ea typeface="Microsoft YaHei"/>
            </a:endParaRPr>
          </a:p>
          <a:p>
            <a:pPr marL="108000" algn="just">
              <a:lnSpc>
                <a:spcPct val="100000"/>
              </a:lnSpc>
            </a:pPr>
            <a:r>
              <a:rPr lang="hu-HU" sz="2400" spc="-1" dirty="0" smtClean="0">
                <a:solidFill>
                  <a:srgbClr val="000000"/>
                </a:solidFill>
                <a:latin typeface="Arial"/>
                <a:ea typeface="Microsoft YaHei"/>
              </a:rPr>
              <a:t>Ebrendészeti </a:t>
            </a:r>
            <a:r>
              <a:rPr lang="hu-HU" sz="2400" spc="-1" dirty="0">
                <a:solidFill>
                  <a:srgbClr val="000000"/>
                </a:solidFill>
                <a:latin typeface="Arial"/>
                <a:ea typeface="Microsoft YaHei"/>
              </a:rPr>
              <a:t>telepet működtető természetes vagy jogi személlyel kötött </a:t>
            </a:r>
            <a:r>
              <a:rPr lang="hu-HU" sz="2400" b="1" spc="-1" dirty="0">
                <a:solidFill>
                  <a:srgbClr val="000000"/>
                </a:solidFill>
                <a:latin typeface="Arial"/>
                <a:ea typeface="Microsoft YaHei"/>
              </a:rPr>
              <a:t>szerződés révén</a:t>
            </a:r>
            <a:r>
              <a:rPr lang="hu-HU" sz="2400" spc="-1" dirty="0">
                <a:solidFill>
                  <a:srgbClr val="000000"/>
                </a:solidFill>
                <a:latin typeface="Arial"/>
                <a:ea typeface="Microsoft YaHei"/>
              </a:rPr>
              <a:t>. A szerződő fél állatmenhely is lehet, ha alkalmas létesítménye van az ebrendészeti tevékenység ellátására</a:t>
            </a:r>
            <a:r>
              <a:rPr lang="hu-HU" sz="2400" spc="-1" dirty="0">
                <a:solidFill>
                  <a:srgbClr val="000000"/>
                </a:solidFill>
                <a:ea typeface="Microsoft YaHei"/>
              </a:rPr>
              <a:t>.</a:t>
            </a:r>
          </a:p>
          <a:p>
            <a:pPr marL="108000" algn="just">
              <a:lnSpc>
                <a:spcPct val="100000"/>
              </a:lnSpc>
            </a:pPr>
            <a:endParaRPr lang="hu-HU" sz="2400" spc="-1" dirty="0" smtClean="0">
              <a:solidFill>
                <a:srgbClr val="000000"/>
              </a:solidFill>
              <a:latin typeface="Arial"/>
              <a:ea typeface="Microsoft YaHei"/>
            </a:endParaRPr>
          </a:p>
          <a:p>
            <a:pPr marL="108000" algn="just">
              <a:lnSpc>
                <a:spcPct val="100000"/>
              </a:lnSpc>
            </a:pPr>
            <a:r>
              <a:rPr lang="hu-HU" sz="2400" spc="-1" dirty="0" smtClean="0">
                <a:solidFill>
                  <a:srgbClr val="000000"/>
                </a:solidFill>
                <a:latin typeface="Arial"/>
                <a:ea typeface="Microsoft YaHei"/>
              </a:rPr>
              <a:t>Részletszabályokat 785/2021 </a:t>
            </a:r>
            <a:r>
              <a:rPr lang="hu-HU" sz="2400" spc="-1" dirty="0">
                <a:solidFill>
                  <a:srgbClr val="000000"/>
                </a:solidFill>
                <a:latin typeface="Arial"/>
                <a:ea typeface="Microsoft YaHei"/>
              </a:rPr>
              <a:t>(XII. 27.) Korm. rendelet </a:t>
            </a:r>
            <a:r>
              <a:rPr lang="hu-HU" sz="2400" spc="-1" dirty="0" smtClean="0">
                <a:solidFill>
                  <a:srgbClr val="000000"/>
                </a:solidFill>
                <a:latin typeface="Arial"/>
                <a:ea typeface="Microsoft YaHei"/>
              </a:rPr>
              <a:t>(Kr</a:t>
            </a:r>
            <a:r>
              <a:rPr lang="hu-HU" sz="2400" spc="-1" dirty="0">
                <a:solidFill>
                  <a:srgbClr val="000000"/>
                </a:solidFill>
                <a:latin typeface="Arial"/>
                <a:ea typeface="Microsoft YaHei"/>
              </a:rPr>
              <a:t>.) határozza </a:t>
            </a:r>
            <a:r>
              <a:rPr lang="hu-HU" sz="2400" spc="-1" dirty="0" smtClean="0">
                <a:solidFill>
                  <a:srgbClr val="000000"/>
                </a:solidFill>
                <a:latin typeface="Arial"/>
                <a:ea typeface="Microsoft YaHei"/>
              </a:rPr>
              <a:t>meg.</a:t>
            </a:r>
          </a:p>
          <a:p>
            <a:pPr marL="450900" indent="-342900" algn="just">
              <a:lnSpc>
                <a:spcPct val="100000"/>
              </a:lnSpc>
              <a:buFontTx/>
              <a:buChar char="-"/>
            </a:pPr>
            <a:r>
              <a:rPr lang="hu-HU" sz="2400" spc="-1" dirty="0">
                <a:solidFill>
                  <a:srgbClr val="000000"/>
                </a:solidFill>
                <a:ea typeface="Microsoft YaHei"/>
              </a:rPr>
              <a:t>kóbor állatok </a:t>
            </a:r>
            <a:r>
              <a:rPr lang="hu-HU" sz="2400" spc="-1" dirty="0" smtClean="0">
                <a:solidFill>
                  <a:srgbClr val="000000"/>
                </a:solidFill>
                <a:ea typeface="Microsoft YaHei"/>
              </a:rPr>
              <a:t>befogásával, elhelyezésével</a:t>
            </a:r>
            <a:endParaRPr lang="hu-HU" sz="2400" spc="-1" dirty="0">
              <a:solidFill>
                <a:srgbClr val="000000"/>
              </a:solidFill>
              <a:ea typeface="Microsoft YaHei"/>
            </a:endParaRPr>
          </a:p>
          <a:p>
            <a:pPr marL="450900" indent="-342900" algn="just">
              <a:lnSpc>
                <a:spcPct val="100000"/>
              </a:lnSpc>
              <a:buFontTx/>
              <a:buChar char="-"/>
            </a:pPr>
            <a:r>
              <a:rPr lang="hu-HU" sz="2400" spc="-1" dirty="0">
                <a:solidFill>
                  <a:srgbClr val="000000"/>
                </a:solidFill>
                <a:ea typeface="Microsoft YaHei"/>
              </a:rPr>
              <a:t>tulajdonjogának átruházásával kapcsolatos feladatokra ellátására terjed </a:t>
            </a:r>
            <a:r>
              <a:rPr lang="hu-HU" sz="2400" spc="-1" dirty="0" smtClean="0">
                <a:solidFill>
                  <a:srgbClr val="000000"/>
                </a:solidFill>
                <a:ea typeface="Microsoft YaHei"/>
              </a:rPr>
              <a:t>ki</a:t>
            </a:r>
          </a:p>
        </p:txBody>
      </p:sp>
    </p:spTree>
    <p:extLst>
      <p:ext uri="{BB962C8B-B14F-4D97-AF65-F5344CB8AC3E}">
        <p14:creationId xmlns:p14="http://schemas.microsoft.com/office/powerpoint/2010/main" xmlns="" val="13524835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cím 2"/>
          <p:cNvSpPr>
            <a:spLocks noGrp="1"/>
          </p:cNvSpPr>
          <p:nvPr>
            <p:ph type="subTitle"/>
          </p:nvPr>
        </p:nvSpPr>
        <p:spPr>
          <a:xfrm>
            <a:off x="552076" y="5156617"/>
            <a:ext cx="10907363" cy="704537"/>
          </a:xfrm>
        </p:spPr>
        <p:txBody>
          <a:bodyPr/>
          <a:lstStyle/>
          <a:p>
            <a:r>
              <a:rPr lang="hu-HU" sz="2400" spc="-1" dirty="0" smtClean="0">
                <a:solidFill>
                  <a:srgbClr val="000000"/>
                </a:solidFill>
                <a:latin typeface="Arial"/>
                <a:ea typeface="Microsoft YaHei"/>
              </a:rPr>
              <a:t>217 </a:t>
            </a:r>
            <a:r>
              <a:rPr lang="hu-HU" sz="2400" spc="-1" dirty="0">
                <a:solidFill>
                  <a:srgbClr val="000000"/>
                </a:solidFill>
                <a:latin typeface="Arial"/>
                <a:ea typeface="Microsoft YaHei"/>
              </a:rPr>
              <a:t>településből 131-nek nincsen szerződése</a:t>
            </a:r>
          </a:p>
        </p:txBody>
      </p:sp>
      <p:graphicFrame>
        <p:nvGraphicFramePr>
          <p:cNvPr id="4" name="Táblázat 3"/>
          <p:cNvGraphicFramePr>
            <a:graphicFrameLocks noGrp="1"/>
          </p:cNvGraphicFramePr>
          <p:nvPr>
            <p:extLst>
              <p:ext uri="{D42A27DB-BD31-4B8C-83A1-F6EECF244321}">
                <p14:modId xmlns:p14="http://schemas.microsoft.com/office/powerpoint/2010/main" xmlns="" val="2305627861"/>
              </p:ext>
            </p:extLst>
          </p:nvPr>
        </p:nvGraphicFramePr>
        <p:xfrm>
          <a:off x="864132" y="434143"/>
          <a:ext cx="10283253" cy="4362712"/>
        </p:xfrm>
        <a:graphic>
          <a:graphicData uri="http://schemas.openxmlformats.org/drawingml/2006/table">
            <a:tbl>
              <a:tblPr firstRow="1" bandRow="1">
                <a:tableStyleId>{5C22544A-7EE6-4342-B048-85BDC9FD1C3A}</a:tableStyleId>
              </a:tblPr>
              <a:tblGrid>
                <a:gridCol w="10283253">
                  <a:extLst>
                    <a:ext uri="{9D8B030D-6E8A-4147-A177-3AD203B41FA5}">
                      <a16:colId xmlns:a16="http://schemas.microsoft.com/office/drawing/2014/main" xmlns="" val="4208127178"/>
                    </a:ext>
                  </a:extLst>
                </a:gridCol>
              </a:tblGrid>
              <a:tr h="545339">
                <a:tc>
                  <a:txBody>
                    <a:bodyPr/>
                    <a:lstStyle/>
                    <a:p>
                      <a:pPr algn="ctr"/>
                      <a:r>
                        <a:rPr lang="hu-HU" sz="2800" spc="-1" dirty="0" smtClean="0">
                          <a:solidFill>
                            <a:srgbClr val="000000"/>
                          </a:solidFill>
                          <a:latin typeface="Palatino Linotype"/>
                          <a:ea typeface="Microsoft YaHei"/>
                          <a:cs typeface="+mn-cs"/>
                        </a:rPr>
                        <a:t>Ebrendészeti tevékenység</a:t>
                      </a:r>
                      <a:endParaRPr lang="hu-HU" sz="2800" dirty="0"/>
                    </a:p>
                  </a:txBody>
                  <a:tcPr/>
                </a:tc>
                <a:extLst>
                  <a:ext uri="{0D108BD9-81ED-4DB2-BD59-A6C34878D82A}">
                    <a16:rowId xmlns:a16="http://schemas.microsoft.com/office/drawing/2014/main" xmlns="" val="429920673"/>
                  </a:ext>
                </a:extLst>
              </a:tr>
              <a:tr h="545339">
                <a:tc>
                  <a:txBody>
                    <a:bodyPr/>
                    <a:lstStyle/>
                    <a:p>
                      <a:r>
                        <a:rPr lang="hu-HU" sz="2400" dirty="0" smtClean="0"/>
                        <a:t>Devecseri Meggyeserdei Ebrendészeti Telepe</a:t>
                      </a:r>
                      <a:endParaRPr lang="hu-HU" sz="2400" dirty="0"/>
                    </a:p>
                  </a:txBody>
                  <a:tcPr/>
                </a:tc>
                <a:extLst>
                  <a:ext uri="{0D108BD9-81ED-4DB2-BD59-A6C34878D82A}">
                    <a16:rowId xmlns:a16="http://schemas.microsoft.com/office/drawing/2014/main" xmlns="" val="3687330842"/>
                  </a:ext>
                </a:extLst>
              </a:tr>
              <a:tr h="545339">
                <a:tc>
                  <a:txBody>
                    <a:bodyPr/>
                    <a:lstStyle/>
                    <a:p>
                      <a:r>
                        <a:rPr lang="hu-HU" sz="2400" dirty="0" smtClean="0"/>
                        <a:t>Ajka Város Önkormányzata Ajkai Gyepmesteri Telep</a:t>
                      </a:r>
                      <a:endParaRPr lang="hu-HU" sz="2400" dirty="0"/>
                    </a:p>
                  </a:txBody>
                  <a:tcPr/>
                </a:tc>
                <a:extLst>
                  <a:ext uri="{0D108BD9-81ED-4DB2-BD59-A6C34878D82A}">
                    <a16:rowId xmlns:a16="http://schemas.microsoft.com/office/drawing/2014/main" xmlns="" val="1365066482"/>
                  </a:ext>
                </a:extLst>
              </a:tr>
              <a:tr h="545339">
                <a:tc>
                  <a:txBody>
                    <a:bodyPr/>
                    <a:lstStyle/>
                    <a:p>
                      <a:r>
                        <a:rPr lang="hu-HU" sz="2400" dirty="0" smtClean="0"/>
                        <a:t>Olt-Alom Állatvédő Egyesület, Veszprémi Gyepmesteri Telep</a:t>
                      </a:r>
                      <a:endParaRPr lang="hu-HU" sz="2400" dirty="0"/>
                    </a:p>
                  </a:txBody>
                  <a:tcPr/>
                </a:tc>
                <a:extLst>
                  <a:ext uri="{0D108BD9-81ED-4DB2-BD59-A6C34878D82A}">
                    <a16:rowId xmlns:a16="http://schemas.microsoft.com/office/drawing/2014/main" xmlns="" val="4102780110"/>
                  </a:ext>
                </a:extLst>
              </a:tr>
              <a:tr h="545339">
                <a:tc>
                  <a:txBody>
                    <a:bodyPr/>
                    <a:lstStyle/>
                    <a:p>
                      <a:r>
                        <a:rPr lang="hu-HU" sz="2400" dirty="0" smtClean="0"/>
                        <a:t>Pápai Gyepmesteri Telep</a:t>
                      </a:r>
                      <a:endParaRPr lang="hu-HU" sz="2400" dirty="0"/>
                    </a:p>
                  </a:txBody>
                  <a:tcPr/>
                </a:tc>
                <a:extLst>
                  <a:ext uri="{0D108BD9-81ED-4DB2-BD59-A6C34878D82A}">
                    <a16:rowId xmlns:a16="http://schemas.microsoft.com/office/drawing/2014/main" xmlns="" val="2572016096"/>
                  </a:ext>
                </a:extLst>
              </a:tr>
              <a:tr h="545339">
                <a:tc>
                  <a:txBody>
                    <a:bodyPr/>
                    <a:lstStyle/>
                    <a:p>
                      <a:r>
                        <a:rPr lang="hu-HU" sz="2400" dirty="0" smtClean="0"/>
                        <a:t>Assisi Szent Ferenc Állatmenhely Alapítvány</a:t>
                      </a:r>
                      <a:endParaRPr lang="hu-HU" sz="2400" dirty="0"/>
                    </a:p>
                  </a:txBody>
                  <a:tcPr/>
                </a:tc>
                <a:extLst>
                  <a:ext uri="{0D108BD9-81ED-4DB2-BD59-A6C34878D82A}">
                    <a16:rowId xmlns:a16="http://schemas.microsoft.com/office/drawing/2014/main" xmlns="" val="2709809265"/>
                  </a:ext>
                </a:extLst>
              </a:tr>
              <a:tr h="545339">
                <a:tc>
                  <a:txBody>
                    <a:bodyPr/>
                    <a:lstStyle/>
                    <a:p>
                      <a:r>
                        <a:rPr lang="hu-HU" sz="2400" dirty="0" smtClean="0"/>
                        <a:t>Balatonfüredi Ebmegőrző Telep</a:t>
                      </a:r>
                      <a:endParaRPr lang="hu-HU" sz="2400" dirty="0"/>
                    </a:p>
                  </a:txBody>
                  <a:tcPr/>
                </a:tc>
                <a:extLst>
                  <a:ext uri="{0D108BD9-81ED-4DB2-BD59-A6C34878D82A}">
                    <a16:rowId xmlns:a16="http://schemas.microsoft.com/office/drawing/2014/main" xmlns="" val="542194586"/>
                  </a:ext>
                </a:extLst>
              </a:tr>
              <a:tr h="545339">
                <a:tc>
                  <a:txBody>
                    <a:bodyPr/>
                    <a:lstStyle/>
                    <a:p>
                      <a:r>
                        <a:rPr lang="hu-HU" sz="2400" dirty="0" smtClean="0"/>
                        <a:t>Várpalotai Gyepmesteri Telep</a:t>
                      </a:r>
                      <a:endParaRPr lang="hu-HU" sz="2400" dirty="0"/>
                    </a:p>
                  </a:txBody>
                  <a:tcPr/>
                </a:tc>
                <a:extLst>
                  <a:ext uri="{0D108BD9-81ED-4DB2-BD59-A6C34878D82A}">
                    <a16:rowId xmlns:a16="http://schemas.microsoft.com/office/drawing/2014/main" xmlns="" val="3655571099"/>
                  </a:ext>
                </a:extLst>
              </a:tr>
            </a:tbl>
          </a:graphicData>
        </a:graphic>
      </p:graphicFrame>
    </p:spTree>
    <p:extLst>
      <p:ext uri="{BB962C8B-B14F-4D97-AF65-F5344CB8AC3E}">
        <p14:creationId xmlns:p14="http://schemas.microsoft.com/office/powerpoint/2010/main" xmlns="" val="4288564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325409" y="399544"/>
            <a:ext cx="7558585" cy="1075764"/>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smtClean="0">
                <a:solidFill>
                  <a:srgbClr val="000000"/>
                </a:solidFill>
                <a:latin typeface="Palatino Linotype"/>
                <a:ea typeface="Microsoft YaHei"/>
              </a:rPr>
              <a:t>Állatvédelem - Kizárólagos feladatkörök</a:t>
            </a:r>
          </a:p>
          <a:p>
            <a:pPr algn="ctr">
              <a:lnSpc>
                <a:spcPct val="100000"/>
              </a:lnSpc>
            </a:pPr>
            <a:r>
              <a:rPr lang="hu-HU" sz="3200" b="1" spc="-1" dirty="0" smtClean="0">
                <a:solidFill>
                  <a:srgbClr val="000000"/>
                </a:solidFill>
                <a:latin typeface="Palatino Linotype"/>
                <a:ea typeface="Microsoft YaHei"/>
              </a:rPr>
              <a:t>Kóbor állatok befogása</a:t>
            </a:r>
            <a:endParaRPr lang="hu-HU" sz="3200" b="1" spc="-1" dirty="0">
              <a:solidFill>
                <a:srgbClr val="000000"/>
              </a:solidFill>
              <a:latin typeface="Palatino Linotype"/>
              <a:ea typeface="Microsoft YaHei"/>
            </a:endParaRPr>
          </a:p>
        </p:txBody>
      </p:sp>
      <p:sp>
        <p:nvSpPr>
          <p:cNvPr id="131" name="Téglalap 4"/>
          <p:cNvSpPr/>
          <p:nvPr/>
        </p:nvSpPr>
        <p:spPr>
          <a:xfrm>
            <a:off x="287101" y="1627252"/>
            <a:ext cx="11635200" cy="513841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08000" algn="just"/>
            <a:r>
              <a:rPr lang="hu-HU" sz="2200" b="1" spc="-1" dirty="0" smtClean="0">
                <a:solidFill>
                  <a:srgbClr val="000000"/>
                </a:solidFill>
                <a:ea typeface="Microsoft YaHei"/>
              </a:rPr>
              <a:t>A </a:t>
            </a:r>
            <a:r>
              <a:rPr lang="hu-HU" sz="2200" b="1" spc="-1" dirty="0">
                <a:solidFill>
                  <a:srgbClr val="000000"/>
                </a:solidFill>
                <a:ea typeface="Microsoft YaHei"/>
              </a:rPr>
              <a:t>jegyző felel </a:t>
            </a:r>
            <a:r>
              <a:rPr lang="hu-HU" sz="2200" spc="-1" dirty="0">
                <a:solidFill>
                  <a:srgbClr val="000000"/>
                </a:solidFill>
                <a:ea typeface="Microsoft YaHei"/>
              </a:rPr>
              <a:t>a kóbor állatok befogásával kapcsolatos </a:t>
            </a:r>
            <a:r>
              <a:rPr lang="hu-HU" sz="2200" b="1" spc="-1" dirty="0">
                <a:solidFill>
                  <a:srgbClr val="000000"/>
                </a:solidFill>
                <a:ea typeface="Microsoft YaHei"/>
              </a:rPr>
              <a:t>feladata </a:t>
            </a:r>
            <a:r>
              <a:rPr lang="hu-HU" sz="2200" b="1" spc="-1" dirty="0" smtClean="0">
                <a:solidFill>
                  <a:srgbClr val="000000"/>
                </a:solidFill>
                <a:ea typeface="Microsoft YaHei"/>
              </a:rPr>
              <a:t>ellátásért </a:t>
            </a:r>
            <a:r>
              <a:rPr lang="hu-HU" sz="2200" spc="-1" dirty="0">
                <a:solidFill>
                  <a:srgbClr val="000000"/>
                </a:solidFill>
                <a:ea typeface="Microsoft YaHei"/>
              </a:rPr>
              <a:t>(ebrendészeti telepre előírt működési feltételeket biztosítani, a kóbor állatok elhelyezésére vonatkozó előírásoknak megfelelni), </a:t>
            </a:r>
            <a:r>
              <a:rPr lang="hu-HU" sz="2200" b="1" spc="-1" dirty="0">
                <a:solidFill>
                  <a:srgbClr val="000000"/>
                </a:solidFill>
                <a:ea typeface="Microsoft YaHei"/>
              </a:rPr>
              <a:t>és gondoskodik a feladat megfelelő ellátásának ellenőrzéséről</a:t>
            </a:r>
            <a:r>
              <a:rPr lang="hu-HU" sz="2200" spc="-1" dirty="0">
                <a:solidFill>
                  <a:srgbClr val="000000"/>
                </a:solidFill>
                <a:ea typeface="Microsoft YaHei"/>
              </a:rPr>
              <a:t>!</a:t>
            </a:r>
          </a:p>
          <a:p>
            <a:pPr marL="108000" algn="just">
              <a:lnSpc>
                <a:spcPct val="100000"/>
              </a:lnSpc>
            </a:pPr>
            <a:endParaRPr lang="hu-HU" sz="2000" b="0" strike="noStrike" spc="-1" dirty="0" smtClean="0">
              <a:solidFill>
                <a:srgbClr val="000000"/>
              </a:solidFill>
              <a:latin typeface="Arial"/>
              <a:ea typeface="Microsoft YaHei"/>
            </a:endParaRPr>
          </a:p>
          <a:p>
            <a:pPr marL="108000" algn="just">
              <a:lnSpc>
                <a:spcPct val="100000"/>
              </a:lnSpc>
            </a:pPr>
            <a:r>
              <a:rPr lang="hu-HU" sz="2200" dirty="0" smtClean="0"/>
              <a:t>A </a:t>
            </a:r>
            <a:r>
              <a:rPr lang="hu-HU" sz="2200" dirty="0"/>
              <a:t>befogást követő 24 órán belül meg kell kezdeni a tulajdonos felkutatását, és meg kell kísérelni az </a:t>
            </a:r>
            <a:r>
              <a:rPr lang="hu-HU" sz="2200" dirty="0" smtClean="0"/>
              <a:t>értesítését.</a:t>
            </a:r>
          </a:p>
          <a:p>
            <a:pPr marL="108000" algn="just">
              <a:lnSpc>
                <a:spcPct val="100000"/>
              </a:lnSpc>
            </a:pPr>
            <a:r>
              <a:rPr lang="hu-HU" sz="2200" b="1" dirty="0" smtClean="0"/>
              <a:t>Ha nem kerül meg a tulajdonos….</a:t>
            </a:r>
          </a:p>
          <a:p>
            <a:pPr marL="108000" algn="just">
              <a:lnSpc>
                <a:spcPct val="100000"/>
              </a:lnSpc>
            </a:pPr>
            <a:r>
              <a:rPr lang="hu-HU" sz="2200" dirty="0" smtClean="0"/>
              <a:t>- A </a:t>
            </a:r>
            <a:r>
              <a:rPr lang="hu-HU" sz="2200" dirty="0"/>
              <a:t>befogástól számított 15 napon belül a kóbor állat tulajdonosa nem válik ismertté – az állam tulajdonába kerül</a:t>
            </a:r>
          </a:p>
          <a:p>
            <a:pPr marL="108000" algn="just">
              <a:lnSpc>
                <a:spcPct val="100000"/>
              </a:lnSpc>
            </a:pPr>
            <a:r>
              <a:rPr lang="hu-HU" sz="2200" dirty="0" smtClean="0"/>
              <a:t>- Az </a:t>
            </a:r>
            <a:r>
              <a:rPr lang="hu-HU" sz="2200" dirty="0"/>
              <a:t>állatvédelmi hatóság gondoskodik az állat tulajdonjogának átruházásáról, ha ezt jogszabály kizárja vagy az eredménytelen, az állat végleges elhelyezéséről.</a:t>
            </a:r>
          </a:p>
          <a:p>
            <a:pPr marL="450900" indent="-342900" algn="just">
              <a:lnSpc>
                <a:spcPct val="100000"/>
              </a:lnSpc>
              <a:buFontTx/>
              <a:buChar char="-"/>
            </a:pPr>
            <a:r>
              <a:rPr lang="hu-HU" sz="2200" dirty="0" smtClean="0"/>
              <a:t>Az </a:t>
            </a:r>
            <a:r>
              <a:rPr lang="hu-HU" sz="2200" dirty="0"/>
              <a:t>elhelyezés eredménytelensége esetén – a külön jogszabályban meghatározott időtartam elteltével – az állat életét megengedett módon ki lehet </a:t>
            </a:r>
            <a:r>
              <a:rPr lang="hu-HU" sz="2200" dirty="0" smtClean="0"/>
              <a:t>oltani. </a:t>
            </a:r>
          </a:p>
          <a:p>
            <a:pPr marL="108000" algn="just">
              <a:lnSpc>
                <a:spcPct val="100000"/>
              </a:lnSpc>
            </a:pPr>
            <a:r>
              <a:rPr lang="hu-HU" sz="2200" dirty="0"/>
              <a:t>	</a:t>
            </a:r>
            <a:endParaRPr lang="hu-HU" sz="2200" spc="-1" dirty="0">
              <a:solidFill>
                <a:srgbClr val="FF0000"/>
              </a:solidFill>
            </a:endParaRPr>
          </a:p>
        </p:txBody>
      </p:sp>
    </p:spTree>
    <p:extLst>
      <p:ext uri="{BB962C8B-B14F-4D97-AF65-F5344CB8AC3E}">
        <p14:creationId xmlns:p14="http://schemas.microsoft.com/office/powerpoint/2010/main" xmlns="" val="273087951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325409" y="399544"/>
            <a:ext cx="7558585" cy="1075764"/>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smtClean="0">
                <a:solidFill>
                  <a:srgbClr val="000000"/>
                </a:solidFill>
                <a:latin typeface="Palatino Linotype"/>
                <a:ea typeface="Microsoft YaHei"/>
              </a:rPr>
              <a:t>Állatvédelem - Kizárólagos feladatkörök</a:t>
            </a:r>
          </a:p>
          <a:p>
            <a:pPr algn="ctr">
              <a:lnSpc>
                <a:spcPct val="100000"/>
              </a:lnSpc>
            </a:pPr>
            <a:r>
              <a:rPr lang="hu-HU" sz="3200" b="1" spc="-1" dirty="0" smtClean="0">
                <a:solidFill>
                  <a:srgbClr val="000000"/>
                </a:solidFill>
                <a:latin typeface="Palatino Linotype"/>
                <a:ea typeface="Microsoft YaHei"/>
              </a:rPr>
              <a:t>Kóbor állatok befogása</a:t>
            </a:r>
            <a:endParaRPr lang="hu-HU" sz="3200" b="1" spc="-1" dirty="0">
              <a:solidFill>
                <a:srgbClr val="000000"/>
              </a:solidFill>
              <a:latin typeface="Palatino Linotype"/>
              <a:ea typeface="Microsoft YaHei"/>
            </a:endParaRPr>
          </a:p>
        </p:txBody>
      </p:sp>
      <p:sp>
        <p:nvSpPr>
          <p:cNvPr id="131" name="Téglalap 4"/>
          <p:cNvSpPr/>
          <p:nvPr/>
        </p:nvSpPr>
        <p:spPr>
          <a:xfrm>
            <a:off x="287102" y="1761367"/>
            <a:ext cx="11635200" cy="486141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08000" algn="just">
              <a:lnSpc>
                <a:spcPct val="100000"/>
              </a:lnSpc>
            </a:pPr>
            <a:r>
              <a:rPr lang="hu-HU" sz="2400" b="1" strike="noStrike" spc="-1" dirty="0" smtClean="0">
                <a:solidFill>
                  <a:srgbClr val="000000"/>
                </a:solidFill>
                <a:latin typeface="Arial"/>
                <a:ea typeface="DejaVu Sans"/>
              </a:rPr>
              <a:t>Ha megkerül a tulajdonos…</a:t>
            </a:r>
          </a:p>
          <a:p>
            <a:pPr marL="450900" indent="-342900" algn="just">
              <a:lnSpc>
                <a:spcPct val="100000"/>
              </a:lnSpc>
              <a:buFontTx/>
              <a:buChar char="-"/>
            </a:pPr>
            <a:r>
              <a:rPr lang="hu-HU" sz="2200" spc="-1" dirty="0" smtClean="0">
                <a:solidFill>
                  <a:srgbClr val="000000"/>
                </a:solidFill>
                <a:latin typeface="Arial"/>
                <a:ea typeface="DejaVu Sans"/>
              </a:rPr>
              <a:t>A tulajdonos </a:t>
            </a:r>
            <a:r>
              <a:rPr lang="hu-HU" sz="2200" spc="-1" dirty="0">
                <a:solidFill>
                  <a:srgbClr val="000000"/>
                </a:solidFill>
                <a:latin typeface="Arial"/>
                <a:ea typeface="DejaVu Sans"/>
              </a:rPr>
              <a:t>köteles az állatot visszavenni, valamint a befogásával és elhelyezésével kapcsolatos költségeket megtéríteni. </a:t>
            </a:r>
            <a:endParaRPr lang="hu-HU" sz="2200" spc="-1" dirty="0" smtClean="0">
              <a:solidFill>
                <a:srgbClr val="000000"/>
              </a:solidFill>
              <a:latin typeface="Arial"/>
              <a:ea typeface="DejaVu Sans"/>
            </a:endParaRPr>
          </a:p>
          <a:p>
            <a:pPr marL="450900" indent="-342900" algn="just">
              <a:lnSpc>
                <a:spcPct val="100000"/>
              </a:lnSpc>
              <a:buFontTx/>
              <a:buChar char="-"/>
            </a:pPr>
            <a:r>
              <a:rPr lang="hu-HU" sz="2200" spc="-1" dirty="0" smtClean="0">
                <a:solidFill>
                  <a:srgbClr val="000000"/>
                </a:solidFill>
                <a:latin typeface="Arial"/>
                <a:ea typeface="DejaVu Sans"/>
              </a:rPr>
              <a:t>Ha </a:t>
            </a:r>
            <a:r>
              <a:rPr lang="hu-HU" sz="2200" spc="-1" dirty="0">
                <a:solidFill>
                  <a:srgbClr val="000000"/>
                </a:solidFill>
                <a:latin typeface="Arial"/>
                <a:ea typeface="DejaVu Sans"/>
              </a:rPr>
              <a:t>a tulajdonos az állatot nem veszi vissza, vagy az állat egészségét súlyosan veszélyeztető tartási körülmények miatt az állat a tulajdonos részére nem adható ki, az állatvédelmi hatóság – az addig felmerült költségek megtérítésére való kötelezés mellett – az állatot elkobozza, ezt követően gondoskodik az állat tulajdonjogának átruházásáról, ha ezt jogszabály kizárja vagy az eredménytelen, az állat végleges elhelyezéséről. </a:t>
            </a:r>
          </a:p>
          <a:p>
            <a:pPr marL="450900" indent="-342900" algn="just">
              <a:lnSpc>
                <a:spcPct val="100000"/>
              </a:lnSpc>
              <a:buFontTx/>
              <a:buChar char="-"/>
            </a:pPr>
            <a:r>
              <a:rPr lang="hu-HU" sz="2200" spc="-1" dirty="0" smtClean="0">
                <a:solidFill>
                  <a:srgbClr val="000000"/>
                </a:solidFill>
                <a:latin typeface="Arial"/>
                <a:ea typeface="DejaVu Sans"/>
              </a:rPr>
              <a:t>Ha </a:t>
            </a:r>
            <a:r>
              <a:rPr lang="hu-HU" sz="2200" spc="-1" dirty="0">
                <a:solidFill>
                  <a:srgbClr val="000000"/>
                </a:solidFill>
                <a:latin typeface="Arial"/>
                <a:ea typeface="DejaVu Sans"/>
              </a:rPr>
              <a:t>az állat végleges elhelyezése csak rendszeres költségráfordítással biztosítható, a korábbi tulajdonos a jogsértés súlyától, ismétlődésétől függően legfeljebb 12 hónapra jutó költség fizetésére kötelezhető. </a:t>
            </a:r>
            <a:endParaRPr lang="hu-HU" sz="2200" spc="-1" dirty="0" smtClean="0">
              <a:solidFill>
                <a:srgbClr val="000000"/>
              </a:solidFill>
              <a:latin typeface="Arial"/>
              <a:ea typeface="DejaVu Sans"/>
            </a:endParaRPr>
          </a:p>
          <a:p>
            <a:pPr marL="450900" indent="-342900" algn="just">
              <a:lnSpc>
                <a:spcPct val="100000"/>
              </a:lnSpc>
              <a:buFontTx/>
              <a:buChar char="-"/>
            </a:pPr>
            <a:r>
              <a:rPr lang="hu-HU" sz="2200" spc="-1" dirty="0" smtClean="0">
                <a:solidFill>
                  <a:srgbClr val="000000"/>
                </a:solidFill>
                <a:latin typeface="Arial"/>
                <a:ea typeface="DejaVu Sans"/>
              </a:rPr>
              <a:t>Az </a:t>
            </a:r>
            <a:r>
              <a:rPr lang="hu-HU" sz="2200" spc="-1" dirty="0">
                <a:solidFill>
                  <a:srgbClr val="000000"/>
                </a:solidFill>
                <a:latin typeface="Arial"/>
                <a:ea typeface="DejaVu Sans"/>
              </a:rPr>
              <a:t>elhelyezés eredménytelensége esetén – a külön jogszabályban meghatározott időtartam elteltével – az állat életét megengedett módon ki lehet oltani. (Kijelölő: Korm. r. 6. §)</a:t>
            </a:r>
          </a:p>
        </p:txBody>
      </p:sp>
    </p:spTree>
    <p:extLst>
      <p:ext uri="{BB962C8B-B14F-4D97-AF65-F5344CB8AC3E}">
        <p14:creationId xmlns:p14="http://schemas.microsoft.com/office/powerpoint/2010/main" xmlns="" val="88554391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208390" y="399544"/>
            <a:ext cx="7792624" cy="1075764"/>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a:solidFill>
                  <a:srgbClr val="000000"/>
                </a:solidFill>
                <a:latin typeface="Palatino Linotype"/>
                <a:ea typeface="Microsoft YaHei"/>
              </a:rPr>
              <a:t>Állatvédelem - Kizárólagos feladatkörök</a:t>
            </a:r>
          </a:p>
          <a:p>
            <a:pPr algn="ctr">
              <a:lnSpc>
                <a:spcPct val="100000"/>
              </a:lnSpc>
            </a:pPr>
            <a:r>
              <a:rPr lang="hu-HU" sz="3200" b="1" spc="-1" dirty="0">
                <a:solidFill>
                  <a:srgbClr val="000000"/>
                </a:solidFill>
                <a:latin typeface="Palatino Linotype"/>
                <a:ea typeface="Microsoft YaHei"/>
              </a:rPr>
              <a:t>Ebösszeírás</a:t>
            </a:r>
          </a:p>
        </p:txBody>
      </p:sp>
      <p:sp>
        <p:nvSpPr>
          <p:cNvPr id="131" name="Téglalap 4"/>
          <p:cNvSpPr/>
          <p:nvPr/>
        </p:nvSpPr>
        <p:spPr>
          <a:xfrm>
            <a:off x="287102" y="1581486"/>
            <a:ext cx="11635200" cy="516919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08000" algn="just">
              <a:lnSpc>
                <a:spcPct val="100000"/>
              </a:lnSpc>
            </a:pPr>
            <a:r>
              <a:rPr lang="hu-HU" sz="2200" spc="-1" dirty="0" smtClean="0">
                <a:solidFill>
                  <a:srgbClr val="000000"/>
                </a:solidFill>
                <a:latin typeface="Arial"/>
                <a:ea typeface="DejaVu Sans"/>
              </a:rPr>
              <a:t>A települési önkormányzat három </a:t>
            </a:r>
            <a:r>
              <a:rPr lang="hu-HU" sz="2200" spc="-1" dirty="0">
                <a:solidFill>
                  <a:srgbClr val="000000"/>
                </a:solidFill>
                <a:latin typeface="Arial"/>
                <a:ea typeface="DejaVu Sans"/>
              </a:rPr>
              <a:t>évente legalább egy alkalommal ebösszeírást </a:t>
            </a:r>
            <a:r>
              <a:rPr lang="hu-HU" sz="2200" spc="-1" dirty="0" smtClean="0">
                <a:solidFill>
                  <a:srgbClr val="000000"/>
                </a:solidFill>
                <a:latin typeface="Arial"/>
                <a:ea typeface="DejaVu Sans"/>
              </a:rPr>
              <a:t>végez </a:t>
            </a:r>
            <a:r>
              <a:rPr lang="hu-HU" sz="2200" spc="-1" dirty="0">
                <a:solidFill>
                  <a:srgbClr val="000000"/>
                </a:solidFill>
                <a:latin typeface="Arial"/>
                <a:ea typeface="DejaVu Sans"/>
              </a:rPr>
              <a:t>(</a:t>
            </a:r>
            <a:r>
              <a:rPr lang="hu-HU" sz="2200" spc="-1" dirty="0" err="1">
                <a:solidFill>
                  <a:srgbClr val="000000"/>
                </a:solidFill>
                <a:latin typeface="Arial"/>
                <a:ea typeface="DejaVu Sans"/>
              </a:rPr>
              <a:t>Ávtv</a:t>
            </a:r>
            <a:r>
              <a:rPr lang="hu-HU" sz="2200" spc="-1" dirty="0">
                <a:solidFill>
                  <a:srgbClr val="000000"/>
                </a:solidFill>
                <a:latin typeface="Arial"/>
                <a:ea typeface="DejaVu Sans"/>
              </a:rPr>
              <a:t>. 42/B. §) ebrendészeti feladatainak elvégzése érdekében, illetve a veszettség elleni </a:t>
            </a:r>
            <a:r>
              <a:rPr lang="hu-HU" sz="2200" spc="-1" dirty="0">
                <a:solidFill>
                  <a:srgbClr val="000000"/>
                </a:solidFill>
              </a:rPr>
              <a:t>oltás járványvédelmi vonatkozásaira való </a:t>
            </a:r>
            <a:r>
              <a:rPr lang="hu-HU" sz="2200" spc="-1" dirty="0" smtClean="0">
                <a:solidFill>
                  <a:srgbClr val="000000"/>
                </a:solidFill>
              </a:rPr>
              <a:t>tekintettel</a:t>
            </a:r>
            <a:r>
              <a:rPr lang="hu-HU" sz="2200" spc="-1" dirty="0" smtClean="0">
                <a:solidFill>
                  <a:srgbClr val="000000"/>
                </a:solidFill>
                <a:latin typeface="Arial"/>
                <a:ea typeface="DejaVu Sans"/>
              </a:rPr>
              <a:t>.</a:t>
            </a:r>
          </a:p>
          <a:p>
            <a:pPr marL="108000" algn="just">
              <a:lnSpc>
                <a:spcPct val="100000"/>
              </a:lnSpc>
            </a:pPr>
            <a:endParaRPr lang="hu-HU" sz="2200" spc="-1" dirty="0">
              <a:solidFill>
                <a:srgbClr val="000000"/>
              </a:solidFill>
              <a:latin typeface="Arial"/>
              <a:ea typeface="DejaVu Sans"/>
            </a:endParaRPr>
          </a:p>
          <a:p>
            <a:pPr marL="108000" algn="just">
              <a:lnSpc>
                <a:spcPct val="100000"/>
              </a:lnSpc>
            </a:pPr>
            <a:r>
              <a:rPr lang="hu-HU" sz="2200" spc="-1" dirty="0" smtClean="0">
                <a:solidFill>
                  <a:srgbClr val="000000"/>
                </a:solidFill>
                <a:latin typeface="Arial"/>
                <a:ea typeface="DejaVu Sans"/>
              </a:rPr>
              <a:t>Jegyző hirdeti meg és </a:t>
            </a:r>
            <a:r>
              <a:rPr lang="hu-HU" sz="2200" spc="-1" dirty="0">
                <a:solidFill>
                  <a:srgbClr val="000000"/>
                </a:solidFill>
              </a:rPr>
              <a:t>jogosult kezelni a 42/A. § (4) bekezdés szerinti </a:t>
            </a:r>
            <a:r>
              <a:rPr lang="hu-HU" sz="2200" spc="-1" dirty="0" smtClean="0">
                <a:solidFill>
                  <a:srgbClr val="000000"/>
                </a:solidFill>
              </a:rPr>
              <a:t>adatokat.</a:t>
            </a:r>
          </a:p>
          <a:p>
            <a:pPr marL="108000" algn="just">
              <a:lnSpc>
                <a:spcPct val="100000"/>
              </a:lnSpc>
            </a:pPr>
            <a:endParaRPr lang="hu-HU" sz="2200" spc="-1" dirty="0">
              <a:solidFill>
                <a:srgbClr val="000000"/>
              </a:solidFill>
              <a:latin typeface="Arial"/>
              <a:ea typeface="DejaVu Sans"/>
            </a:endParaRPr>
          </a:p>
          <a:p>
            <a:pPr marL="108000" algn="just">
              <a:lnSpc>
                <a:spcPct val="100000"/>
              </a:lnSpc>
            </a:pPr>
            <a:r>
              <a:rPr lang="hu-HU" sz="2200" spc="-1" dirty="0" smtClean="0">
                <a:solidFill>
                  <a:srgbClr val="000000"/>
                </a:solidFill>
                <a:latin typeface="Arial"/>
                <a:ea typeface="DejaVu Sans"/>
              </a:rPr>
              <a:t>Az </a:t>
            </a:r>
            <a:r>
              <a:rPr lang="hu-HU" sz="2200" spc="-1" dirty="0">
                <a:solidFill>
                  <a:srgbClr val="000000"/>
                </a:solidFill>
                <a:latin typeface="Arial"/>
                <a:ea typeface="DejaVu Sans"/>
              </a:rPr>
              <a:t>eb tulajdonosa és tartója az ebösszeíráskor köteles ezen adatokat az önkormányzat rendelkezésére bocsátani az </a:t>
            </a:r>
            <a:r>
              <a:rPr lang="hu-HU" sz="2200" spc="-1" dirty="0" err="1">
                <a:solidFill>
                  <a:srgbClr val="000000"/>
                </a:solidFill>
                <a:latin typeface="Arial"/>
                <a:ea typeface="DejaVu Sans"/>
              </a:rPr>
              <a:t>Ávtv</a:t>
            </a:r>
            <a:r>
              <a:rPr lang="hu-HU" sz="2200" spc="-1" dirty="0">
                <a:solidFill>
                  <a:srgbClr val="000000"/>
                </a:solidFill>
                <a:latin typeface="Arial"/>
                <a:ea typeface="DejaVu Sans"/>
              </a:rPr>
              <a:t>. 42/B. § (5) </a:t>
            </a:r>
            <a:r>
              <a:rPr lang="hu-HU" sz="2200" spc="-1" dirty="0" err="1">
                <a:solidFill>
                  <a:srgbClr val="000000"/>
                </a:solidFill>
                <a:latin typeface="Arial"/>
                <a:ea typeface="DejaVu Sans"/>
              </a:rPr>
              <a:t>bek</a:t>
            </a:r>
            <a:r>
              <a:rPr lang="hu-HU" sz="2200" spc="-1" dirty="0">
                <a:solidFill>
                  <a:srgbClr val="000000"/>
                </a:solidFill>
                <a:latin typeface="Arial"/>
                <a:ea typeface="DejaVu Sans"/>
              </a:rPr>
              <a:t>. </a:t>
            </a:r>
            <a:r>
              <a:rPr lang="hu-HU" sz="2200" spc="-1" dirty="0" smtClean="0">
                <a:solidFill>
                  <a:srgbClr val="000000"/>
                </a:solidFill>
                <a:latin typeface="Arial"/>
                <a:ea typeface="DejaVu Sans"/>
              </a:rPr>
              <a:t>szerint.</a:t>
            </a:r>
          </a:p>
          <a:p>
            <a:pPr marL="108000" algn="just">
              <a:lnSpc>
                <a:spcPct val="100000"/>
              </a:lnSpc>
            </a:pPr>
            <a:endParaRPr lang="hu-HU" sz="2200" spc="-1" dirty="0">
              <a:solidFill>
                <a:srgbClr val="000000"/>
              </a:solidFill>
              <a:latin typeface="Arial"/>
              <a:ea typeface="DejaVu Sans"/>
            </a:endParaRPr>
          </a:p>
          <a:p>
            <a:pPr marL="108000" algn="just">
              <a:lnSpc>
                <a:spcPct val="100000"/>
              </a:lnSpc>
            </a:pPr>
            <a:r>
              <a:rPr lang="hu-HU" sz="2200" spc="-1" dirty="0" smtClean="0">
                <a:solidFill>
                  <a:srgbClr val="000000"/>
                </a:solidFill>
                <a:latin typeface="Arial"/>
                <a:ea typeface="DejaVu Sans"/>
              </a:rPr>
              <a:t>Ebregiszter – </a:t>
            </a:r>
            <a:r>
              <a:rPr lang="hu-HU" sz="2200" spc="-1" dirty="0" err="1" smtClean="0">
                <a:solidFill>
                  <a:srgbClr val="000000"/>
                </a:solidFill>
                <a:latin typeface="Arial"/>
                <a:ea typeface="DejaVu Sans"/>
              </a:rPr>
              <a:t>Nébih</a:t>
            </a:r>
            <a:endParaRPr lang="hu-HU" sz="2200" spc="-1" dirty="0" smtClean="0">
              <a:solidFill>
                <a:srgbClr val="000000"/>
              </a:solidFill>
              <a:latin typeface="Arial"/>
              <a:ea typeface="DejaVu Sans"/>
            </a:endParaRPr>
          </a:p>
          <a:p>
            <a:pPr marL="108000" algn="just"/>
            <a:r>
              <a:rPr lang="hu-HU" sz="2200" spc="-1" dirty="0">
                <a:solidFill>
                  <a:srgbClr val="000000"/>
                </a:solidFill>
              </a:rPr>
              <a:t>A NÉBIH az Ebnyilvántartáshoz hozzáférést biztosít az önkormányzatok részére, illetve hozzáférést biztosíthat bíróság, ügyészség, nyomozó hatóság és más közigazgatási szerv részére. </a:t>
            </a:r>
            <a:endParaRPr lang="hu-HU" sz="2200" spc="-1" dirty="0" smtClean="0">
              <a:solidFill>
                <a:srgbClr val="000000"/>
              </a:solidFill>
            </a:endParaRPr>
          </a:p>
          <a:p>
            <a:pPr marL="108000" algn="just"/>
            <a:r>
              <a:rPr lang="hu-HU" sz="2200" spc="-1" dirty="0">
                <a:solidFill>
                  <a:srgbClr val="000000"/>
                </a:solidFill>
              </a:rPr>
              <a:t>Az Ebnyilvántartás a </a:t>
            </a:r>
            <a:r>
              <a:rPr lang="hu-HU" sz="2200" spc="-1" dirty="0" err="1">
                <a:solidFill>
                  <a:srgbClr val="000000"/>
                </a:solidFill>
              </a:rPr>
              <a:t>mikrochippel</a:t>
            </a:r>
            <a:r>
              <a:rPr lang="hu-HU" sz="2200" spc="-1" dirty="0">
                <a:solidFill>
                  <a:srgbClr val="000000"/>
                </a:solidFill>
              </a:rPr>
              <a:t> megjelölt ebre vonatkozó adatokat a MÁOK által üzemeltetett </a:t>
            </a:r>
            <a:r>
              <a:rPr lang="hu-HU" sz="2200" spc="-1" dirty="0" err="1">
                <a:solidFill>
                  <a:srgbClr val="000000"/>
                </a:solidFill>
              </a:rPr>
              <a:t>PetVetData</a:t>
            </a:r>
            <a:r>
              <a:rPr lang="hu-HU" sz="2200" spc="-1" dirty="0">
                <a:solidFill>
                  <a:srgbClr val="000000"/>
                </a:solidFill>
              </a:rPr>
              <a:t> rendszeren keresztül kapja</a:t>
            </a:r>
            <a:r>
              <a:rPr lang="hu-HU" sz="2200" spc="-1" dirty="0" smtClean="0">
                <a:solidFill>
                  <a:srgbClr val="000000"/>
                </a:solidFill>
              </a:rPr>
              <a:t>.</a:t>
            </a:r>
            <a:endParaRPr lang="hu-HU" sz="2200" spc="-1" dirty="0">
              <a:solidFill>
                <a:srgbClr val="000000"/>
              </a:solidFill>
            </a:endParaRPr>
          </a:p>
        </p:txBody>
      </p:sp>
    </p:spTree>
    <p:extLst>
      <p:ext uri="{BB962C8B-B14F-4D97-AF65-F5344CB8AC3E}">
        <p14:creationId xmlns:p14="http://schemas.microsoft.com/office/powerpoint/2010/main" xmlns="" val="23549418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325409" y="399544"/>
            <a:ext cx="7558585" cy="1075764"/>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smtClean="0">
                <a:solidFill>
                  <a:srgbClr val="000000"/>
                </a:solidFill>
                <a:latin typeface="Palatino Linotype"/>
                <a:ea typeface="Microsoft YaHei"/>
              </a:rPr>
              <a:t>Állatvédelem - Kizárólagos feladatkörök</a:t>
            </a:r>
          </a:p>
          <a:p>
            <a:pPr algn="ctr">
              <a:lnSpc>
                <a:spcPct val="100000"/>
              </a:lnSpc>
            </a:pPr>
            <a:r>
              <a:rPr lang="hu-HU" sz="3200" b="1" spc="-1" dirty="0" smtClean="0">
                <a:solidFill>
                  <a:srgbClr val="000000"/>
                </a:solidFill>
                <a:latin typeface="Palatino Linotype"/>
                <a:ea typeface="Microsoft YaHei"/>
              </a:rPr>
              <a:t>Ebösszeírás</a:t>
            </a:r>
            <a:endParaRPr lang="hu-HU" sz="3200" b="1" spc="-1" dirty="0">
              <a:solidFill>
                <a:srgbClr val="000000"/>
              </a:solidFill>
              <a:latin typeface="Palatino Linotype"/>
              <a:ea typeface="Microsoft YaHei"/>
            </a:endParaRPr>
          </a:p>
        </p:txBody>
      </p:sp>
      <p:sp>
        <p:nvSpPr>
          <p:cNvPr id="131" name="Téglalap 4"/>
          <p:cNvSpPr/>
          <p:nvPr/>
        </p:nvSpPr>
        <p:spPr>
          <a:xfrm>
            <a:off x="287101" y="1475308"/>
            <a:ext cx="11635200" cy="550774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08000" algn="just">
              <a:lnSpc>
                <a:spcPct val="100000"/>
              </a:lnSpc>
            </a:pPr>
            <a:endParaRPr lang="hu-HU" sz="2200" spc="-1" dirty="0">
              <a:solidFill>
                <a:srgbClr val="000000"/>
              </a:solidFill>
            </a:endParaRPr>
          </a:p>
          <a:p>
            <a:pPr marL="108000" algn="just">
              <a:lnSpc>
                <a:spcPct val="100000"/>
              </a:lnSpc>
            </a:pPr>
            <a:r>
              <a:rPr lang="hu-HU" sz="2200" spc="-1" dirty="0">
                <a:solidFill>
                  <a:srgbClr val="000000"/>
                </a:solidFill>
              </a:rPr>
              <a:t>Az </a:t>
            </a:r>
            <a:r>
              <a:rPr lang="hu-HU" sz="2200" spc="-1" dirty="0" err="1">
                <a:solidFill>
                  <a:srgbClr val="000000"/>
                </a:solidFill>
              </a:rPr>
              <a:t>Ávtv</a:t>
            </a:r>
            <a:r>
              <a:rPr lang="hu-HU" sz="2200" spc="-1" dirty="0">
                <a:solidFill>
                  <a:srgbClr val="000000"/>
                </a:solidFill>
              </a:rPr>
              <a:t>. 42/B. § (3) </a:t>
            </a:r>
            <a:r>
              <a:rPr lang="hu-HU" sz="2200" spc="-1" dirty="0" err="1">
                <a:solidFill>
                  <a:srgbClr val="000000"/>
                </a:solidFill>
              </a:rPr>
              <a:t>bek</a:t>
            </a:r>
            <a:r>
              <a:rPr lang="hu-HU" sz="2200" spc="-1" dirty="0">
                <a:solidFill>
                  <a:srgbClr val="000000"/>
                </a:solidFill>
              </a:rPr>
              <a:t>. szerint az önkormányzat az ebösszeírás során vezetett nyilvántartást összeveti a NEBIH által vezetett nyilvántartással, és eltérő vagy abból hiányzó adatokról a jegyző köteles az adatbázis működtetőjét értesíteni. (41/2010. </a:t>
            </a:r>
            <a:r>
              <a:rPr lang="hu-HU" sz="2200" spc="-1" dirty="0" err="1">
                <a:solidFill>
                  <a:srgbClr val="000000"/>
                </a:solidFill>
              </a:rPr>
              <a:t>Korm</a:t>
            </a:r>
            <a:r>
              <a:rPr lang="hu-HU" sz="2200" spc="-1" dirty="0">
                <a:solidFill>
                  <a:srgbClr val="000000"/>
                </a:solidFill>
              </a:rPr>
              <a:t> rend</a:t>
            </a:r>
            <a:r>
              <a:rPr lang="hu-HU" sz="2200" spc="-1" dirty="0" smtClean="0">
                <a:solidFill>
                  <a:srgbClr val="000000"/>
                </a:solidFill>
              </a:rPr>
              <a:t>.)</a:t>
            </a:r>
            <a:endParaRPr lang="hu-HU" sz="2200" spc="-1" dirty="0" smtClean="0">
              <a:solidFill>
                <a:srgbClr val="000000"/>
              </a:solidFill>
              <a:latin typeface="Arial"/>
              <a:ea typeface="DejaVu Sans"/>
            </a:endParaRPr>
          </a:p>
          <a:p>
            <a:pPr marL="108000" algn="just">
              <a:lnSpc>
                <a:spcPct val="100000"/>
              </a:lnSpc>
            </a:pPr>
            <a:endParaRPr lang="hu-HU" sz="2200" spc="-1" dirty="0">
              <a:solidFill>
                <a:srgbClr val="000000"/>
              </a:solidFill>
              <a:latin typeface="Arial"/>
              <a:ea typeface="DejaVu Sans"/>
            </a:endParaRPr>
          </a:p>
          <a:p>
            <a:pPr marL="108000" algn="just">
              <a:lnSpc>
                <a:spcPct val="100000"/>
              </a:lnSpc>
            </a:pPr>
            <a:r>
              <a:rPr lang="hu-HU" sz="2200" spc="-1" dirty="0" smtClean="0">
                <a:solidFill>
                  <a:srgbClr val="000000"/>
                </a:solidFill>
                <a:latin typeface="Arial"/>
                <a:ea typeface="DejaVu Sans"/>
              </a:rPr>
              <a:t>Négy </a:t>
            </a:r>
            <a:r>
              <a:rPr lang="hu-HU" sz="2200" spc="-1" dirty="0">
                <a:solidFill>
                  <a:srgbClr val="000000"/>
                </a:solidFill>
                <a:latin typeface="Arial"/>
                <a:ea typeface="DejaVu Sans"/>
              </a:rPr>
              <a:t>hónaposnál idősebb eb csak </a:t>
            </a:r>
            <a:r>
              <a:rPr lang="hu-HU" sz="2200" spc="-1" dirty="0" err="1">
                <a:solidFill>
                  <a:srgbClr val="000000"/>
                </a:solidFill>
                <a:latin typeface="Arial"/>
                <a:ea typeface="DejaVu Sans"/>
              </a:rPr>
              <a:t>transzponderrel</a:t>
            </a:r>
            <a:r>
              <a:rPr lang="hu-HU" sz="2200" spc="-1" dirty="0">
                <a:solidFill>
                  <a:srgbClr val="000000"/>
                </a:solidFill>
                <a:latin typeface="Arial"/>
                <a:ea typeface="DejaVu Sans"/>
              </a:rPr>
              <a:t> megjelölve tartható – betartását a jegyző és a járási állat-egészségügyi hatóság ellenőrzi</a:t>
            </a:r>
            <a:r>
              <a:rPr lang="hu-HU" sz="2200" spc="-1" dirty="0" smtClean="0">
                <a:solidFill>
                  <a:srgbClr val="000000"/>
                </a:solidFill>
                <a:latin typeface="Arial"/>
                <a:ea typeface="DejaVu Sans"/>
              </a:rPr>
              <a:t>.</a:t>
            </a:r>
          </a:p>
          <a:p>
            <a:pPr marL="108000" algn="just">
              <a:lnSpc>
                <a:spcPct val="100000"/>
              </a:lnSpc>
            </a:pPr>
            <a:endParaRPr lang="hu-HU" sz="2200" spc="-1" dirty="0">
              <a:solidFill>
                <a:srgbClr val="000000"/>
              </a:solidFill>
              <a:latin typeface="Arial"/>
              <a:ea typeface="DejaVu Sans"/>
            </a:endParaRPr>
          </a:p>
          <a:p>
            <a:pPr marL="108000" algn="just">
              <a:lnSpc>
                <a:spcPct val="100000"/>
              </a:lnSpc>
            </a:pPr>
            <a:r>
              <a:rPr lang="hu-HU" sz="2200" spc="-1" dirty="0">
                <a:solidFill>
                  <a:srgbClr val="000000"/>
                </a:solidFill>
                <a:latin typeface="Arial"/>
                <a:ea typeface="DejaVu Sans"/>
              </a:rPr>
              <a:t>A négy hónaposnál idősebb </a:t>
            </a:r>
            <a:r>
              <a:rPr lang="hu-HU" sz="2200" spc="-1" dirty="0" err="1">
                <a:solidFill>
                  <a:srgbClr val="000000"/>
                </a:solidFill>
                <a:latin typeface="Arial"/>
                <a:ea typeface="DejaVu Sans"/>
              </a:rPr>
              <a:t>transzponderrel</a:t>
            </a:r>
            <a:r>
              <a:rPr lang="hu-HU" sz="2200" spc="-1" dirty="0">
                <a:solidFill>
                  <a:srgbClr val="000000"/>
                </a:solidFill>
                <a:latin typeface="Arial"/>
                <a:ea typeface="DejaVu Sans"/>
              </a:rPr>
              <a:t> nem jelölt ebről a jegyző és a szolgáltató állatorvos köteles jelentést tenni a járási állategészségügyi hatóság felé</a:t>
            </a:r>
            <a:r>
              <a:rPr lang="hu-HU" sz="2200" spc="-1" dirty="0" smtClean="0">
                <a:solidFill>
                  <a:srgbClr val="000000"/>
                </a:solidFill>
                <a:latin typeface="Arial"/>
                <a:ea typeface="DejaVu Sans"/>
              </a:rPr>
              <a:t>.</a:t>
            </a:r>
          </a:p>
          <a:p>
            <a:pPr marL="108000" algn="just">
              <a:lnSpc>
                <a:spcPct val="100000"/>
              </a:lnSpc>
            </a:pPr>
            <a:endParaRPr lang="hu-HU" sz="2200" spc="-1" dirty="0">
              <a:solidFill>
                <a:srgbClr val="000000"/>
              </a:solidFill>
              <a:latin typeface="Arial"/>
              <a:ea typeface="DejaVu Sans"/>
            </a:endParaRPr>
          </a:p>
          <a:p>
            <a:pPr marL="108000" algn="just">
              <a:lnSpc>
                <a:spcPct val="100000"/>
              </a:lnSpc>
            </a:pPr>
            <a:r>
              <a:rPr lang="hu-HU" sz="2200" spc="-1" dirty="0">
                <a:solidFill>
                  <a:srgbClr val="000000"/>
                </a:solidFill>
              </a:rPr>
              <a:t>Az ebösszeírás elmulasztására a legtöbb esetben akkor derül fény, ha a hatóság hivatalból vagy bejelentésre állatvédelmi ellenőrzést tart. </a:t>
            </a:r>
          </a:p>
          <a:p>
            <a:pPr marL="108000" algn="just">
              <a:lnSpc>
                <a:spcPct val="100000"/>
              </a:lnSpc>
            </a:pPr>
            <a:endParaRPr lang="hu-HU" sz="2200" spc="-1" dirty="0">
              <a:solidFill>
                <a:srgbClr val="000000"/>
              </a:solidFill>
              <a:latin typeface="Arial"/>
              <a:ea typeface="DejaVu Sans"/>
            </a:endParaRPr>
          </a:p>
          <a:p>
            <a:pPr marL="108000" algn="just">
              <a:lnSpc>
                <a:spcPct val="100000"/>
              </a:lnSpc>
            </a:pPr>
            <a:endParaRPr lang="hu-HU" sz="2200" spc="-1" dirty="0">
              <a:solidFill>
                <a:srgbClr val="000000"/>
              </a:solidFill>
              <a:latin typeface="Arial"/>
              <a:ea typeface="DejaVu Sans"/>
            </a:endParaRPr>
          </a:p>
        </p:txBody>
      </p:sp>
    </p:spTree>
    <p:extLst>
      <p:ext uri="{BB962C8B-B14F-4D97-AF65-F5344CB8AC3E}">
        <p14:creationId xmlns:p14="http://schemas.microsoft.com/office/powerpoint/2010/main" xmlns="" val="405841077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églalap 3"/>
          <p:cNvSpPr/>
          <p:nvPr/>
        </p:nvSpPr>
        <p:spPr>
          <a:xfrm>
            <a:off x="2272449" y="399544"/>
            <a:ext cx="7664511" cy="1075764"/>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pPr>
            <a:r>
              <a:rPr lang="hu-HU" sz="3200" spc="-1" dirty="0">
                <a:solidFill>
                  <a:srgbClr val="000000"/>
                </a:solidFill>
                <a:latin typeface="Palatino Linotype"/>
                <a:ea typeface="Microsoft YaHei"/>
              </a:rPr>
              <a:t>Állatvédelem - </a:t>
            </a:r>
            <a:r>
              <a:rPr lang="hu-HU" sz="3200" spc="-1" dirty="0" smtClean="0">
                <a:solidFill>
                  <a:srgbClr val="000000"/>
                </a:solidFill>
                <a:latin typeface="Palatino Linotype"/>
                <a:ea typeface="Microsoft YaHei"/>
              </a:rPr>
              <a:t>Párhuzamos feladatkörök</a:t>
            </a:r>
          </a:p>
          <a:p>
            <a:pPr algn="ctr">
              <a:lnSpc>
                <a:spcPct val="100000"/>
              </a:lnSpc>
            </a:pPr>
            <a:r>
              <a:rPr lang="hu-HU" sz="3200" spc="-1" dirty="0" smtClean="0">
                <a:solidFill>
                  <a:srgbClr val="000000"/>
                </a:solidFill>
                <a:latin typeface="Palatino Linotype"/>
                <a:ea typeface="Microsoft YaHei"/>
              </a:rPr>
              <a:t>Bejelentések</a:t>
            </a:r>
            <a:endParaRPr lang="hu-HU" sz="3200" spc="-1" dirty="0">
              <a:solidFill>
                <a:srgbClr val="000000"/>
              </a:solidFill>
              <a:latin typeface="Palatino Linotype"/>
              <a:ea typeface="Microsoft YaHei"/>
            </a:endParaRPr>
          </a:p>
        </p:txBody>
      </p:sp>
      <p:sp>
        <p:nvSpPr>
          <p:cNvPr id="131" name="Téglalap 4"/>
          <p:cNvSpPr/>
          <p:nvPr/>
        </p:nvSpPr>
        <p:spPr>
          <a:xfrm>
            <a:off x="287102" y="1581486"/>
            <a:ext cx="11635200" cy="663113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endParaRPr lang="hu-HU" sz="2200" spc="-1" dirty="0" smtClean="0">
              <a:solidFill>
                <a:srgbClr val="000000"/>
              </a:solidFill>
              <a:latin typeface="Arial"/>
              <a:ea typeface="DejaVu Sans"/>
            </a:endParaRPr>
          </a:p>
          <a:p>
            <a:pPr algn="just">
              <a:lnSpc>
                <a:spcPct val="100000"/>
              </a:lnSpc>
            </a:pPr>
            <a:r>
              <a:rPr lang="hu-HU" sz="2200" spc="-1" dirty="0" err="1" smtClean="0">
                <a:solidFill>
                  <a:srgbClr val="000000"/>
                </a:solidFill>
                <a:latin typeface="Arial"/>
                <a:ea typeface="DejaVu Sans"/>
              </a:rPr>
              <a:t>Ákr</a:t>
            </a:r>
            <a:r>
              <a:rPr lang="hu-HU" sz="2200" spc="-1" dirty="0">
                <a:solidFill>
                  <a:srgbClr val="000000"/>
                </a:solidFill>
                <a:latin typeface="Arial"/>
                <a:ea typeface="DejaVu Sans"/>
              </a:rPr>
              <a:t>. 16. § (5) bekezdése szerinti </a:t>
            </a:r>
            <a:r>
              <a:rPr lang="hu-HU" sz="2200" b="1" spc="-1" dirty="0">
                <a:solidFill>
                  <a:srgbClr val="000000"/>
                </a:solidFill>
                <a:latin typeface="Arial"/>
                <a:ea typeface="DejaVu Sans"/>
              </a:rPr>
              <a:t>megelőzés elvét alkalmazzuk</a:t>
            </a:r>
            <a:r>
              <a:rPr lang="hu-HU" sz="2200" spc="-1" dirty="0">
                <a:solidFill>
                  <a:srgbClr val="000000"/>
                </a:solidFill>
                <a:latin typeface="Arial"/>
                <a:ea typeface="DejaVu Sans"/>
              </a:rPr>
              <a:t>: ahol előbb tettek bejelentést vagy ahol előbb értesültek hivatalból a problémáról, az a hatóság jár </a:t>
            </a:r>
            <a:r>
              <a:rPr lang="hu-HU" sz="2200" spc="-1" dirty="0" smtClean="0">
                <a:solidFill>
                  <a:srgbClr val="000000"/>
                </a:solidFill>
                <a:latin typeface="Arial"/>
                <a:ea typeface="DejaVu Sans"/>
              </a:rPr>
              <a:t>el.</a:t>
            </a:r>
          </a:p>
          <a:p>
            <a:pPr algn="just">
              <a:lnSpc>
                <a:spcPct val="100000"/>
              </a:lnSpc>
            </a:pPr>
            <a:endParaRPr lang="hu-HU" sz="2200" spc="-1" dirty="0">
              <a:solidFill>
                <a:srgbClr val="000000"/>
              </a:solidFill>
              <a:latin typeface="Arial"/>
              <a:ea typeface="DejaVu Sans"/>
            </a:endParaRPr>
          </a:p>
          <a:p>
            <a:pPr algn="ctr"/>
            <a:r>
              <a:rPr lang="hu-HU" sz="2200" b="1" spc="-1" dirty="0" smtClean="0">
                <a:solidFill>
                  <a:srgbClr val="000000"/>
                </a:solidFill>
                <a:latin typeface="Arial"/>
                <a:ea typeface="DejaVu Sans"/>
              </a:rPr>
              <a:t>Állat </a:t>
            </a:r>
            <a:r>
              <a:rPr lang="hu-HU" sz="2200" b="1" spc="-1" dirty="0">
                <a:solidFill>
                  <a:srgbClr val="000000"/>
                </a:solidFill>
                <a:latin typeface="Arial"/>
                <a:ea typeface="DejaVu Sans"/>
              </a:rPr>
              <a:t>tartásával vagy az állat bántalmazásával kapcsolatos a </a:t>
            </a:r>
            <a:r>
              <a:rPr lang="hu-HU" sz="2200" b="1" spc="-1" dirty="0" smtClean="0">
                <a:solidFill>
                  <a:srgbClr val="000000"/>
                </a:solidFill>
                <a:latin typeface="Arial"/>
                <a:ea typeface="DejaVu Sans"/>
              </a:rPr>
              <a:t>bejelentés</a:t>
            </a:r>
          </a:p>
          <a:p>
            <a:pPr marL="342900" indent="-342900" algn="just">
              <a:buFontTx/>
              <a:buChar char="-"/>
            </a:pPr>
            <a:endParaRPr lang="hu-HU" sz="2200" b="1" spc="-1" dirty="0" smtClean="0">
              <a:solidFill>
                <a:srgbClr val="000000"/>
              </a:solidFill>
              <a:latin typeface="Arial"/>
              <a:ea typeface="DejaVu Sans"/>
            </a:endParaRPr>
          </a:p>
          <a:p>
            <a:pPr marL="342900" indent="-342900" algn="just">
              <a:buFontTx/>
              <a:buChar char="-"/>
            </a:pPr>
            <a:r>
              <a:rPr lang="hu-HU" sz="2200" b="1" spc="-1" dirty="0" smtClean="0">
                <a:solidFill>
                  <a:srgbClr val="000000"/>
                </a:solidFill>
                <a:latin typeface="Arial"/>
                <a:ea typeface="DejaVu Sans"/>
              </a:rPr>
              <a:t>Nem </a:t>
            </a:r>
            <a:r>
              <a:rPr lang="hu-HU" sz="2200" b="1" spc="-1" dirty="0">
                <a:solidFill>
                  <a:srgbClr val="000000"/>
                </a:solidFill>
                <a:latin typeface="Arial"/>
                <a:ea typeface="DejaVu Sans"/>
              </a:rPr>
              <a:t>a „jó gazda gondosságával” tartanak állatot</a:t>
            </a:r>
          </a:p>
          <a:p>
            <a:pPr marL="342900" indent="-342900" algn="just">
              <a:buFontTx/>
              <a:buChar char="-"/>
            </a:pPr>
            <a:r>
              <a:rPr lang="hu-HU" sz="2200" b="1" spc="-1" dirty="0" smtClean="0">
                <a:solidFill>
                  <a:srgbClr val="000000"/>
                </a:solidFill>
                <a:latin typeface="Arial"/>
                <a:ea typeface="DejaVu Sans"/>
              </a:rPr>
              <a:t>Haszonállattartás vagy kedvtelésből tartott </a:t>
            </a:r>
            <a:endParaRPr lang="hu-HU" sz="2200" b="1" spc="-1" dirty="0">
              <a:solidFill>
                <a:srgbClr val="000000"/>
              </a:solidFill>
              <a:latin typeface="Arial"/>
              <a:ea typeface="DejaVu Sans"/>
            </a:endParaRPr>
          </a:p>
          <a:p>
            <a:pPr marL="342900" indent="-342900" algn="just">
              <a:buFontTx/>
              <a:buChar char="-"/>
            </a:pPr>
            <a:r>
              <a:rPr lang="hu-HU" sz="2200" b="1" spc="-1" dirty="0" smtClean="0">
                <a:solidFill>
                  <a:srgbClr val="000000"/>
                </a:solidFill>
                <a:latin typeface="Arial"/>
                <a:ea typeface="DejaVu Sans"/>
              </a:rPr>
              <a:t>Kóborló </a:t>
            </a:r>
            <a:r>
              <a:rPr lang="hu-HU" sz="2200" b="1" spc="-1" dirty="0">
                <a:solidFill>
                  <a:srgbClr val="000000"/>
                </a:solidFill>
                <a:latin typeface="Arial"/>
                <a:ea typeface="DejaVu Sans"/>
              </a:rPr>
              <a:t>kutyák </a:t>
            </a:r>
            <a:r>
              <a:rPr lang="hu-HU" sz="2200" b="1" spc="-1" dirty="0">
                <a:solidFill>
                  <a:srgbClr val="000000"/>
                </a:solidFill>
                <a:latin typeface="Arial"/>
                <a:ea typeface="DejaVu Sans"/>
                <a:sym typeface="Symbol" panose="05050102010706020507" pitchFamily="18" charset="2"/>
              </a:rPr>
              <a:t> </a:t>
            </a:r>
            <a:r>
              <a:rPr lang="hu-HU" sz="2200" b="1" spc="-1" dirty="0" smtClean="0">
                <a:solidFill>
                  <a:srgbClr val="000000"/>
                </a:solidFill>
                <a:sym typeface="Symbol" panose="05050102010706020507" pitchFamily="18" charset="2"/>
              </a:rPr>
              <a:t>harapás  </a:t>
            </a:r>
            <a:r>
              <a:rPr lang="hu-HU" sz="2200" b="1" spc="-1" dirty="0" smtClean="0">
                <a:solidFill>
                  <a:srgbClr val="000000"/>
                </a:solidFill>
                <a:latin typeface="Arial"/>
                <a:ea typeface="DejaVu Sans"/>
                <a:sym typeface="Symbol" panose="05050102010706020507" pitchFamily="18" charset="2"/>
              </a:rPr>
              <a:t> </a:t>
            </a:r>
            <a:r>
              <a:rPr lang="hu-HU" sz="2200" b="1" spc="-1" dirty="0">
                <a:solidFill>
                  <a:srgbClr val="000000"/>
                </a:solidFill>
                <a:latin typeface="Arial"/>
                <a:ea typeface="DejaVu Sans"/>
                <a:sym typeface="Symbol" panose="05050102010706020507" pitchFamily="18" charset="2"/>
              </a:rPr>
              <a:t>járási </a:t>
            </a:r>
            <a:r>
              <a:rPr lang="hu-HU" sz="2200" b="1" spc="-1" dirty="0" smtClean="0">
                <a:solidFill>
                  <a:srgbClr val="000000"/>
                </a:solidFill>
                <a:latin typeface="Arial"/>
                <a:ea typeface="DejaVu Sans"/>
                <a:sym typeface="Symbol" panose="05050102010706020507" pitchFamily="18" charset="2"/>
              </a:rPr>
              <a:t>állategészségügyi hatóság</a:t>
            </a:r>
          </a:p>
          <a:p>
            <a:pPr marL="342900" indent="-342900" algn="just">
              <a:buFontTx/>
              <a:buChar char="-"/>
            </a:pPr>
            <a:r>
              <a:rPr lang="hu-HU" sz="2200" b="1" spc="-1" dirty="0" smtClean="0">
                <a:solidFill>
                  <a:srgbClr val="000000"/>
                </a:solidFill>
                <a:latin typeface="Arial"/>
                <a:ea typeface="DejaVu Sans"/>
                <a:sym typeface="Symbol" panose="05050102010706020507" pitchFamily="18" charset="2"/>
              </a:rPr>
              <a:t>Mikrochip, veszettség oltás hiánya </a:t>
            </a:r>
            <a:r>
              <a:rPr lang="hu-HU" sz="2200" b="1" spc="-1" dirty="0" smtClean="0">
                <a:solidFill>
                  <a:srgbClr val="000000"/>
                </a:solidFill>
                <a:sym typeface="Symbol" panose="05050102010706020507" pitchFamily="18" charset="2"/>
              </a:rPr>
              <a:t> </a:t>
            </a:r>
            <a:r>
              <a:rPr lang="hu-HU" sz="2200" b="1" spc="-1" dirty="0">
                <a:solidFill>
                  <a:srgbClr val="000000"/>
                </a:solidFill>
                <a:sym typeface="Symbol" panose="05050102010706020507" pitchFamily="18" charset="2"/>
              </a:rPr>
              <a:t>járási állategészségügyi hatóság </a:t>
            </a:r>
            <a:endParaRPr lang="hu-HU" sz="2200" b="1" spc="-1" dirty="0" smtClean="0">
              <a:solidFill>
                <a:srgbClr val="000000"/>
              </a:solidFill>
              <a:sym typeface="Symbol" panose="05050102010706020507" pitchFamily="18" charset="2"/>
            </a:endParaRPr>
          </a:p>
          <a:p>
            <a:pPr marL="342900" indent="-342900" algn="just">
              <a:buFontTx/>
              <a:buChar char="-"/>
            </a:pPr>
            <a:r>
              <a:rPr lang="hu-HU" sz="2200" b="1" spc="-1" dirty="0" smtClean="0">
                <a:solidFill>
                  <a:srgbClr val="000000"/>
                </a:solidFill>
                <a:sym typeface="Symbol" panose="05050102010706020507" pitchFamily="18" charset="2"/>
              </a:rPr>
              <a:t>Veszélyes </a:t>
            </a:r>
            <a:r>
              <a:rPr lang="hu-HU" sz="2200" b="1" spc="-1" dirty="0" smtClean="0">
                <a:solidFill>
                  <a:srgbClr val="000000"/>
                </a:solidFill>
                <a:latin typeface="Arial"/>
                <a:ea typeface="DejaVu Sans"/>
                <a:sym typeface="Symbol" panose="05050102010706020507" pitchFamily="18" charset="2"/>
              </a:rPr>
              <a:t>eb </a:t>
            </a:r>
            <a:r>
              <a:rPr lang="hu-HU" sz="2200" b="1" spc="-1" dirty="0" smtClean="0">
                <a:solidFill>
                  <a:srgbClr val="000000"/>
                </a:solidFill>
                <a:sym typeface="Symbol" panose="05050102010706020507" pitchFamily="18" charset="2"/>
              </a:rPr>
              <a:t> </a:t>
            </a:r>
            <a:r>
              <a:rPr lang="hu-HU" sz="2200" b="1" spc="-1" dirty="0">
                <a:solidFill>
                  <a:srgbClr val="000000"/>
                </a:solidFill>
                <a:sym typeface="Symbol" panose="05050102010706020507" pitchFamily="18" charset="2"/>
              </a:rPr>
              <a:t>járási állategészségügyi hatóság</a:t>
            </a:r>
            <a:endParaRPr lang="hu-HU" sz="2200" b="1" spc="-1" dirty="0">
              <a:solidFill>
                <a:srgbClr val="000000"/>
              </a:solidFill>
              <a:latin typeface="Arial"/>
              <a:ea typeface="DejaVu Sans"/>
            </a:endParaRPr>
          </a:p>
          <a:p>
            <a:pPr marL="342900" indent="-342900" algn="just">
              <a:buFontTx/>
              <a:buChar char="-"/>
            </a:pPr>
            <a:r>
              <a:rPr lang="hu-HU" sz="2200" b="1" spc="-1" dirty="0" smtClean="0">
                <a:solidFill>
                  <a:srgbClr val="000000"/>
                </a:solidFill>
                <a:latin typeface="Arial"/>
              </a:rPr>
              <a:t>Állatkínzás </a:t>
            </a:r>
            <a:r>
              <a:rPr lang="hu-HU" sz="2200" b="1" spc="-1" dirty="0" smtClean="0">
                <a:solidFill>
                  <a:srgbClr val="000000"/>
                </a:solidFill>
                <a:latin typeface="Arial"/>
                <a:sym typeface="Symbol" panose="05050102010706020507" pitchFamily="18" charset="2"/>
              </a:rPr>
              <a:t> rendőrség</a:t>
            </a:r>
          </a:p>
          <a:p>
            <a:pPr marL="342900" indent="-342900" algn="just">
              <a:buFontTx/>
              <a:buChar char="-"/>
            </a:pPr>
            <a:endParaRPr lang="hu-HU" sz="2200" b="1" spc="-1" dirty="0" smtClean="0">
              <a:solidFill>
                <a:srgbClr val="000000"/>
              </a:solidFill>
              <a:latin typeface="Arial"/>
              <a:sym typeface="Symbol" panose="05050102010706020507" pitchFamily="18" charset="2"/>
            </a:endParaRPr>
          </a:p>
          <a:p>
            <a:pPr algn="ctr"/>
            <a:r>
              <a:rPr lang="hu-HU" sz="2200" b="1" spc="-1" dirty="0" smtClean="0">
                <a:solidFill>
                  <a:srgbClr val="000000"/>
                </a:solidFill>
                <a:latin typeface="Arial"/>
                <a:ea typeface="DejaVu Sans"/>
              </a:rPr>
              <a:t>Az esetek egy részében párhuzamosan folyhat a két eljárás.</a:t>
            </a:r>
          </a:p>
          <a:p>
            <a:pPr marL="73440" indent="0">
              <a:lnSpc>
                <a:spcPct val="100000"/>
              </a:lnSpc>
              <a:spcBef>
                <a:spcPts val="283"/>
              </a:spcBef>
              <a:spcAft>
                <a:spcPts val="283"/>
              </a:spcAft>
              <a:buNone/>
              <a:tabLst>
                <a:tab pos="0" algn="l"/>
              </a:tabLst>
            </a:pPr>
            <a:endParaRPr lang="hu-HU" sz="2200" spc="-1" dirty="0">
              <a:solidFill>
                <a:srgbClr val="000000"/>
              </a:solidFill>
              <a:latin typeface="Arial"/>
              <a:ea typeface="DejaVu Sans"/>
            </a:endParaRPr>
          </a:p>
          <a:p>
            <a:pPr algn="just"/>
            <a:endParaRPr lang="hu-HU" sz="2400" spc="-1" dirty="0">
              <a:solidFill>
                <a:srgbClr val="000000"/>
              </a:solidFill>
            </a:endParaRPr>
          </a:p>
          <a:p>
            <a:pPr algn="just">
              <a:lnSpc>
                <a:spcPct val="100000"/>
              </a:lnSpc>
            </a:pPr>
            <a:endParaRPr lang="hu-HU" sz="2200" spc="-1" dirty="0" smtClean="0">
              <a:solidFill>
                <a:srgbClr val="000000"/>
              </a:solidFill>
              <a:latin typeface="Arial"/>
              <a:ea typeface="DejaVu Sans"/>
            </a:endParaRPr>
          </a:p>
          <a:p>
            <a:pPr algn="just">
              <a:lnSpc>
                <a:spcPct val="100000"/>
              </a:lnSpc>
            </a:pPr>
            <a:endParaRPr lang="hu-HU" sz="2200" spc="-1" dirty="0">
              <a:solidFill>
                <a:srgbClr val="000000"/>
              </a:solidFill>
              <a:latin typeface="Arial"/>
              <a:ea typeface="DejaVu Sans"/>
            </a:endParaRPr>
          </a:p>
          <a:p>
            <a:pPr marL="108000" algn="just">
              <a:lnSpc>
                <a:spcPct val="100000"/>
              </a:lnSpc>
            </a:pPr>
            <a:endParaRPr lang="hu-HU" sz="2200" spc="-1" dirty="0">
              <a:solidFill>
                <a:srgbClr val="000000"/>
              </a:solidFill>
              <a:latin typeface="Arial"/>
              <a:ea typeface="DejaVu Sans"/>
            </a:endParaRPr>
          </a:p>
        </p:txBody>
      </p:sp>
    </p:spTree>
    <p:extLst>
      <p:ext uri="{BB962C8B-B14F-4D97-AF65-F5344CB8AC3E}">
        <p14:creationId xmlns:p14="http://schemas.microsoft.com/office/powerpoint/2010/main" xmlns="" val="5712617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1742</TotalTime>
  <Words>1616</Words>
  <Application>Microsoft Office PowerPoint</Application>
  <PresentationFormat>Egyéni</PresentationFormat>
  <Paragraphs>218</Paragraphs>
  <Slides>20</Slides>
  <Notes>17</Notes>
  <HiddenSlides>0</HiddenSlides>
  <MMClips>0</MMClips>
  <ScaleCrop>false</ScaleCrop>
  <HeadingPairs>
    <vt:vector size="4" baseType="variant">
      <vt:variant>
        <vt:lpstr>Téma</vt:lpstr>
      </vt:variant>
      <vt:variant>
        <vt:i4>3</vt:i4>
      </vt:variant>
      <vt:variant>
        <vt:lpstr>Diacímek</vt:lpstr>
      </vt:variant>
      <vt:variant>
        <vt:i4>20</vt:i4>
      </vt:variant>
    </vt:vector>
  </HeadingPairs>
  <TitlesOfParts>
    <vt:vector size="23" baseType="lpstr">
      <vt:lpstr>Office Theme</vt:lpstr>
      <vt:lpstr>Office Theme</vt:lpstr>
      <vt:lpstr>Office Theme</vt:lpstr>
      <vt:lpstr>1. dia</vt:lpstr>
      <vt:lpstr>2. dia</vt:lpstr>
      <vt:lpstr>3. dia</vt:lpstr>
      <vt:lpstr>4. dia</vt:lpstr>
      <vt:lpstr>5. dia</vt:lpstr>
      <vt:lpstr>6. dia</vt:lpstr>
      <vt:lpstr>7. dia</vt:lpstr>
      <vt:lpstr>8. dia</vt:lpstr>
      <vt:lpstr>9. dia</vt:lpstr>
      <vt:lpstr>10. dia</vt:lpstr>
      <vt:lpstr>11. dia</vt:lpstr>
      <vt:lpstr>12. dia</vt:lpstr>
      <vt:lpstr>13. dia</vt:lpstr>
      <vt:lpstr>14. dia</vt:lpstr>
      <vt:lpstr>15. dia</vt:lpstr>
      <vt:lpstr>16. dia</vt:lpstr>
      <vt:lpstr>17. dia</vt:lpstr>
      <vt:lpstr>18. dia</vt:lpstr>
      <vt:lpstr>19. dia</vt:lpstr>
      <vt:lpstr>20.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subject/>
  <dc:creator>IRODAI</dc:creator>
  <dc:description/>
  <cp:lastModifiedBy>szauerr</cp:lastModifiedBy>
  <cp:revision>116</cp:revision>
  <cp:lastPrinted>2022-05-04T13:54:16Z</cp:lastPrinted>
  <dcterms:created xsi:type="dcterms:W3CDTF">2022-04-29T19:30:48Z</dcterms:created>
  <dcterms:modified xsi:type="dcterms:W3CDTF">2024-05-07T06:20:09Z</dcterms:modified>
  <dc:language>hu-HU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7</vt:i4>
  </property>
  <property fmtid="{D5CDD505-2E9C-101B-9397-08002B2CF9AE}" pid="3" name="PresentationFormat">
    <vt:lpwstr>Egyéni</vt:lpwstr>
  </property>
  <property fmtid="{D5CDD505-2E9C-101B-9397-08002B2CF9AE}" pid="4" name="Slides">
    <vt:i4>15</vt:i4>
  </property>
</Properties>
</file>