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68DF006-2D3F-49CA-B858-1D067BB084C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448412-8697-4F0D-8FBC-C9B5B030AFC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083DA9A-BD3E-4F66-AFFE-04B4EFC3D5A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42409EC-26A5-4316-893B-B4BA70C49F5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E18E3B7-05C7-4D59-9A9E-9277ADF6BF9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FD8D6FA-496A-4D5D-A34D-7B05A137848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2559848-9EC4-4655-BBED-48426426ECC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9F5C92D-FEDA-4416-A033-6005B4635E9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2CBA3E-B523-427A-A575-EFDC9CBA5E0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3C053D5-5D45-4A95-BC48-9EC8A48CF53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5824358-21C4-427B-A388-896219E253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44D9D1B-B926-4494-ABDB-B30C060B805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6"/>
          <p:cNvGrpSpPr/>
          <p:nvPr/>
        </p:nvGrpSpPr>
        <p:grpSpPr>
          <a:xfrm>
            <a:off x="-8640" y="-8640"/>
            <a:ext cx="9167760" cy="6873120"/>
            <a:chOff x="-8640" y="-8640"/>
            <a:chExt cx="9167760" cy="6873120"/>
          </a:xfrm>
        </p:grpSpPr>
        <p:sp>
          <p:nvSpPr>
            <p:cNvPr id="1" name="Freeform 6"/>
            <p:cNvSpPr/>
            <p:nvPr/>
          </p:nvSpPr>
          <p:spPr>
            <a:xfrm>
              <a:off x="-8640" y="4013280"/>
              <a:ext cx="455040" cy="2851200"/>
            </a:xfrm>
            <a:custGeom>
              <a:avLst/>
              <a:gdLst>
                <a:gd name="textAreaLeft" fmla="*/ 0 w 455040"/>
                <a:gd name="textAreaRight" fmla="*/ 457200 w 455040"/>
                <a:gd name="textAreaTop" fmla="*/ 0 h 2851200"/>
                <a:gd name="textAreaBottom" fmla="*/ 2853360 h 2851200"/>
              </a:gdLst>
              <a:ahLst/>
              <a:rect l="textAreaLeft" t="textAreaTop" r="textAreaRight" b="textAreaBottom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hu-HU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cxnSp>
          <p:nvCxnSpPr>
            <p:cNvPr id="2" name="Straight Connector 7"/>
            <p:cNvCxnSpPr/>
            <p:nvPr/>
          </p:nvCxnSpPr>
          <p:spPr>
            <a:xfrm flipV="1">
              <a:off x="5130720" y="4175280"/>
              <a:ext cx="4024440" cy="2684880"/>
            </a:xfrm>
            <a:prstGeom prst="straightConnector1">
              <a:avLst/>
            </a:prstGeom>
            <a:ln cap="rnd" w="9525">
              <a:solidFill>
                <a:srgbClr val="d9d9d9"/>
              </a:solidFill>
              <a:round/>
            </a:ln>
          </p:spPr>
        </p:cxnSp>
        <p:cxnSp>
          <p:nvCxnSpPr>
            <p:cNvPr id="3" name="Straight Connector 8"/>
            <p:cNvCxnSpPr/>
            <p:nvPr/>
          </p:nvCxnSpPr>
          <p:spPr>
            <a:xfrm>
              <a:off x="7042680" y="0"/>
              <a:ext cx="1221120" cy="6860160"/>
            </a:xfrm>
            <a:prstGeom prst="straightConnector1">
              <a:avLst/>
            </a:prstGeom>
            <a:ln cap="rnd" w="9525">
              <a:solidFill>
                <a:srgbClr val="bfbfbf"/>
              </a:solidFill>
              <a:round/>
            </a:ln>
          </p:spPr>
        </p:cxnSp>
        <p:sp>
          <p:nvSpPr>
            <p:cNvPr id="4" name="Freeform 9"/>
            <p:cNvSpPr/>
            <p:nvPr/>
          </p:nvSpPr>
          <p:spPr>
            <a:xfrm>
              <a:off x="6891840" y="0"/>
              <a:ext cx="2267280" cy="6864480"/>
            </a:xfrm>
            <a:custGeom>
              <a:avLst/>
              <a:gdLst>
                <a:gd name="textAreaLeft" fmla="*/ 0 w 2267280"/>
                <a:gd name="textAreaRight" fmla="*/ 2269440 w 2267280"/>
                <a:gd name="textAreaTop" fmla="*/ 0 h 6864480"/>
                <a:gd name="textAreaBottom" fmla="*/ 6866640 h 6864480"/>
              </a:gdLst>
              <a:ahLst/>
              <a:rect l="textAreaLeft" t="textAreaTop" r="textAreaRight" b="textAreaBottom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hu-HU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5" name="Freeform 10"/>
            <p:cNvSpPr/>
            <p:nvPr/>
          </p:nvSpPr>
          <p:spPr>
            <a:xfrm>
              <a:off x="7205040" y="-8640"/>
              <a:ext cx="1946160" cy="6864480"/>
            </a:xfrm>
            <a:custGeom>
              <a:avLst/>
              <a:gdLst>
                <a:gd name="textAreaLeft" fmla="*/ 0 w 1946160"/>
                <a:gd name="textAreaRight" fmla="*/ 1948320 w 1946160"/>
                <a:gd name="textAreaTop" fmla="*/ 0 h 6864480"/>
                <a:gd name="textAreaBottom" fmla="*/ 6866640 h 6864480"/>
              </a:gdLst>
              <a:ahLst/>
              <a:rect l="textAreaLeft" t="textAreaTop" r="textAreaRight" b="textAreaBottom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hu-HU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" name="Freeform 11"/>
            <p:cNvSpPr/>
            <p:nvPr/>
          </p:nvSpPr>
          <p:spPr>
            <a:xfrm>
              <a:off x="6638040" y="3920040"/>
              <a:ext cx="2511360" cy="2935800"/>
            </a:xfrm>
            <a:custGeom>
              <a:avLst/>
              <a:gdLst>
                <a:gd name="textAreaLeft" fmla="*/ 0 w 2511360"/>
                <a:gd name="textAreaRight" fmla="*/ 2513520 w 2511360"/>
                <a:gd name="textAreaTop" fmla="*/ 0 h 2935800"/>
                <a:gd name="textAreaBottom" fmla="*/ 2937960 h 2935800"/>
              </a:gdLst>
              <a:ahLst/>
              <a:rect l="textAreaLeft" t="textAreaTop" r="textAreaRight" b="textAreaBottom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hu-HU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7" name="Freeform 12"/>
            <p:cNvSpPr/>
            <p:nvPr/>
          </p:nvSpPr>
          <p:spPr>
            <a:xfrm>
              <a:off x="7010280" y="-8640"/>
              <a:ext cx="2140560" cy="6864480"/>
            </a:xfrm>
            <a:custGeom>
              <a:avLst/>
              <a:gdLst>
                <a:gd name="textAreaLeft" fmla="*/ 0 w 2140560"/>
                <a:gd name="textAreaRight" fmla="*/ 2142720 w 2140560"/>
                <a:gd name="textAreaTop" fmla="*/ 0 h 6864480"/>
                <a:gd name="textAreaBottom" fmla="*/ 6866640 h 6864480"/>
              </a:gdLst>
              <a:ahLst/>
              <a:rect l="textAreaLeft" t="textAreaTop" r="textAreaRight" b="textAreaBottom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hu-HU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8" name="Freeform 13"/>
            <p:cNvSpPr/>
            <p:nvPr/>
          </p:nvSpPr>
          <p:spPr>
            <a:xfrm>
              <a:off x="8295840" y="-8640"/>
              <a:ext cx="855360" cy="6864480"/>
            </a:xfrm>
            <a:custGeom>
              <a:avLst/>
              <a:gdLst>
                <a:gd name="textAreaLeft" fmla="*/ 0 w 855360"/>
                <a:gd name="textAreaRight" fmla="*/ 857520 w 855360"/>
                <a:gd name="textAreaTop" fmla="*/ 0 h 6864480"/>
                <a:gd name="textAreaBottom" fmla="*/ 6866640 h 6864480"/>
              </a:gdLst>
              <a:ahLst/>
              <a:rect l="textAreaLeft" t="textAreaTop" r="textAreaRight" b="textAreaBottom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hu-HU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9" name="Freeform 14"/>
            <p:cNvSpPr/>
            <p:nvPr/>
          </p:nvSpPr>
          <p:spPr>
            <a:xfrm>
              <a:off x="8077320" y="-8640"/>
              <a:ext cx="1064520" cy="6864480"/>
            </a:xfrm>
            <a:custGeom>
              <a:avLst/>
              <a:gdLst>
                <a:gd name="textAreaLeft" fmla="*/ 0 w 1064520"/>
                <a:gd name="textAreaRight" fmla="*/ 1066680 w 1064520"/>
                <a:gd name="textAreaTop" fmla="*/ 0 h 6864480"/>
                <a:gd name="textAreaBottom" fmla="*/ 6866640 h 6864480"/>
              </a:gdLst>
              <a:ahLst/>
              <a:rect l="textAreaLeft" t="textAreaTop" r="textAreaRight" b="textAreaBottom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hu-HU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10" name="Freeform 15"/>
            <p:cNvSpPr/>
            <p:nvPr/>
          </p:nvSpPr>
          <p:spPr>
            <a:xfrm>
              <a:off x="8060400" y="4893840"/>
              <a:ext cx="1091880" cy="1962000"/>
            </a:xfrm>
            <a:custGeom>
              <a:avLst/>
              <a:gdLst>
                <a:gd name="textAreaLeft" fmla="*/ 0 w 1091880"/>
                <a:gd name="textAreaRight" fmla="*/ 1094040 w 1091880"/>
                <a:gd name="textAreaTop" fmla="*/ 0 h 1962000"/>
                <a:gd name="textAreaBottom" fmla="*/ 1964160 h 1962000"/>
              </a:gdLst>
              <a:ahLst/>
              <a:rect l="textAreaLeft" t="textAreaTop" r="textAreaRight" b="textAreaBottom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hu-HU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1" name="PlaceHolder 1"/>
          <p:cNvSpPr>
            <a:spLocks noGrp="1"/>
          </p:cNvSpPr>
          <p:nvPr>
            <p:ph type="ftr" idx="1"/>
          </p:nvPr>
        </p:nvSpPr>
        <p:spPr>
          <a:xfrm>
            <a:off x="609480" y="6041520"/>
            <a:ext cx="462096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hu-HU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ldNum" idx="2"/>
          </p:nvPr>
        </p:nvSpPr>
        <p:spPr>
          <a:xfrm>
            <a:off x="6444720" y="6041520"/>
            <a:ext cx="51048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900" spc="-1" strike="noStrike">
                <a:solidFill>
                  <a:schemeClr val="accent1"/>
                </a:solidFill>
                <a:latin typeface="Trebuchet MS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ABA8B3F-196B-4E8F-9061-937E3A38747B}" type="slidenum">
              <a:rPr b="0" lang="en-US" sz="900" spc="-1" strike="noStrike">
                <a:solidFill>
                  <a:schemeClr val="accent1"/>
                </a:solidFill>
                <a:latin typeface="Trebuchet MS"/>
                <a:ea typeface="DejaVu Sans"/>
              </a:rPr>
              <a:t>&lt;szám&gt;</a:t>
            </a:fld>
            <a:endParaRPr b="0" lang="hu-HU" sz="9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3"/>
          </p:nvPr>
        </p:nvSpPr>
        <p:spPr>
          <a:xfrm>
            <a:off x="5405400" y="6041520"/>
            <a:ext cx="681840" cy="362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&lt;dátum/idő&gt;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hu-HU" sz="4400" spc="-1" strike="noStrike">
                <a:solidFill>
                  <a:srgbClr val="000000"/>
                </a:solidFill>
                <a:latin typeface="Arial"/>
              </a:rPr>
              <a:t>Címszöveg formátumának szerkesztése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solidFill>
                  <a:srgbClr val="000000"/>
                </a:solidFill>
                <a:latin typeface="Arial"/>
              </a:rPr>
              <a:t>Vázlatszöveg formátumának szerkesztése</a:t>
            </a: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solidFill>
                  <a:srgbClr val="000000"/>
                </a:solidFill>
                <a:latin typeface="Arial"/>
              </a:rPr>
              <a:t>Második vázlatszint</a:t>
            </a:r>
            <a:endParaRPr b="0" lang="hu-H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solidFill>
                  <a:srgbClr val="000000"/>
                </a:solidFill>
                <a:latin typeface="Arial"/>
              </a:rPr>
              <a:t>Harmadik vázlatszint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Negyedik vázlatszint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Ötödik vázlatszint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Hatodik vázlatszint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Arial"/>
              </a:rPr>
              <a:t>Hetedik vázlatszint</a:t>
            </a: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735840" y="912960"/>
            <a:ext cx="6701400" cy="85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800" spc="-1" strike="noStrike">
                <a:solidFill>
                  <a:srgbClr val="2a5010"/>
                </a:solidFill>
                <a:latin typeface="Trebuchet MS"/>
                <a:ea typeface="DejaVu Sans"/>
              </a:rPr>
              <a:t>Jegyzői értekezlet</a:t>
            </a:r>
            <a:br>
              <a:rPr sz="2800"/>
            </a:br>
            <a:endParaRPr b="0" lang="hu-H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735840" y="1635840"/>
            <a:ext cx="6701400" cy="357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ctr">
              <a:lnSpc>
                <a:spcPct val="150000"/>
              </a:lnSpc>
            </a:pPr>
            <a:r>
              <a:rPr b="1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A Hatósági Főosztály </a:t>
            </a:r>
            <a:br>
              <a:rPr sz="1870"/>
            </a:br>
            <a:r>
              <a:rPr b="1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önkormányzati működéssel kapcsolatos tevékenysége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Készítette: Dr. Czaun Katalin</a:t>
            </a:r>
            <a:br>
              <a:rPr sz="1870"/>
            </a:b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főosztályvezető, kamarai jogtanácsos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Hatósági Főosztály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2024. május 7.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821520" y="503640"/>
            <a:ext cx="6426360" cy="102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400" spc="-1" strike="noStrike">
                <a:solidFill>
                  <a:srgbClr val="2a5010"/>
                </a:solidFill>
                <a:latin typeface="Trebuchet MS"/>
                <a:ea typeface="DejaVu Sans"/>
              </a:rPr>
              <a:t>Kérdések-válaszok</a:t>
            </a:r>
            <a:br>
              <a:rPr sz="2400"/>
            </a:b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1413360" y="7597440"/>
            <a:ext cx="5821560" cy="81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655560" y="1682280"/>
            <a:ext cx="6758640" cy="458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ctr">
              <a:lnSpc>
                <a:spcPct val="100000"/>
              </a:lnSpc>
            </a:pPr>
            <a:endParaRPr b="0" lang="hu-HU" sz="15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347400" y="1258920"/>
            <a:ext cx="6900480" cy="51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chemeClr val="accent2"/>
                </a:solidFill>
                <a:latin typeface="Trebuchet MS"/>
                <a:ea typeface="DejaVu Sans"/>
              </a:rPr>
              <a:t>Szálláshely szolgáltatás 4 évszakos jurtában, építésügyi vonzata ennek?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chemeClr val="accent2"/>
                </a:solidFill>
                <a:latin typeface="Trebuchet MS"/>
                <a:ea typeface="DejaVu Sans"/>
              </a:rPr>
              <a:t>Belterület, falusias övezetbe létesülne, ilyen jellegű épületet hogyan lehet legalizálni? 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Étv. 8. § (4)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 </a:t>
            </a: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A polgármester (főpolgármester) gondoskodik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c) az egyes ingatlanokkal kapcsolatos településrendezési követelményekről adandó tájékoztatásról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Ha az önkormányzat településképi rendeletében bejelentési eljárás lefolytatásához kötötte, településképi bejelentési eljárást folytat le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a) az építésügyi és építésfelügyeleti hatósági eljárásokról és ellenőrzésekről, valamint az építésügyi hatósági szolgáltatásról szóló kormányrendeletben építési engedélyhez vagy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b) az Étv. 33/A. §-a szerinti egyszerű bejelentéshez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nem kötött építési tevékenységek tekintetében.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algn="l" pos="0"/>
              </a:tabLst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algn="l" pos="0"/>
              </a:tabLst>
            </a:pPr>
            <a:r>
              <a:rPr b="0" lang="hu-H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875160" y="1641960"/>
            <a:ext cx="6294240" cy="230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rmAutofit/>
          </a:bodyPr>
          <a:p>
            <a:pPr algn="ctr">
              <a:lnSpc>
                <a:spcPct val="100000"/>
              </a:lnSpc>
            </a:pPr>
            <a:r>
              <a:rPr b="0" lang="hu-HU" sz="2850" spc="-1" strike="noStrike">
                <a:solidFill>
                  <a:srgbClr val="2a5010"/>
                </a:solidFill>
                <a:latin typeface="Trebuchet MS"/>
                <a:ea typeface="DejaVu Sans"/>
              </a:rPr>
              <a:t>KÖSZÖNÖM A FIGYELMET!</a:t>
            </a:r>
            <a:endParaRPr b="0" lang="hu-HU" sz="28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660600" y="2480400"/>
            <a:ext cx="6758640" cy="351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ctr">
              <a:lnSpc>
                <a:spcPct val="100000"/>
              </a:lnSpc>
            </a:pPr>
            <a:br>
              <a:rPr sz="1350"/>
            </a:br>
            <a:br>
              <a:rPr sz="1350"/>
            </a:br>
            <a:br>
              <a:rPr sz="1350"/>
            </a:br>
            <a:br>
              <a:rPr sz="1350"/>
            </a:b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1019160" y="559800"/>
            <a:ext cx="5821560" cy="122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550" spc="-1" strike="noStrike">
                <a:solidFill>
                  <a:srgbClr val="2a5010"/>
                </a:solidFill>
                <a:latin typeface="Trebuchet MS"/>
                <a:ea typeface="DejaVu Sans"/>
              </a:rPr>
              <a:t>Védendő fogyasztókkal kapcsolatos feladatok</a:t>
            </a:r>
            <a:br>
              <a:rPr sz="2550"/>
            </a:b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360000" y="1552680"/>
            <a:ext cx="7020000" cy="513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Védendő fogyasztók (védendő felhasználók)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A villamos energia, gázszolgáltatás, illetve víziközmű-szolgáltatás vonatkozásában kedvezmények igénybevételére, különleges elbánásra jogosultak a védendő fogyasztók. (szociálisan rászorult vagy fogyatékkal élő)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Közműszolgáltatások egyszerűsítésével összefüggő módosítás: kiemelten foglalkozik a védendő fogyasztók helyzetének javításával is. Az eddigi gyakorlattal ellentétben megszűnik az a szabályozás, hogy a védendő fogyasztónak minden év március 31-ig magának kell igazolnia a védendő státusza fennállását. A védendő fogyasztó helyett ezután a közigazgatási szervek kommunikálnak a közműszolgáltatókkal, közvetlenül igazolva a védendő fogyasztó státuszának fennállását vagy változását.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Kormányhivatali feladatok- koordinációs feladat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Víziközmű-szolgáltatás: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a víziközmű-szolgáltató 2024. január 31-ig tájékoztatja a nyilvántartásában szereplő védendő felhasználók adatairól a védendő felhasználó felhasználási helye szerint illetékes fővárosi és vármegyei kormányhivatalt;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7"/>
          <p:cNvSpPr/>
          <p:nvPr/>
        </p:nvSpPr>
        <p:spPr>
          <a:xfrm>
            <a:off x="1019160" y="559800"/>
            <a:ext cx="5821560" cy="122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550" spc="-1" strike="noStrike">
                <a:solidFill>
                  <a:srgbClr val="2a5010"/>
                </a:solidFill>
                <a:latin typeface="Trebuchet MS"/>
                <a:ea typeface="DejaVu Sans"/>
              </a:rPr>
              <a:t>Védendő fogyasztókkal kapcsolatos feladatok</a:t>
            </a:r>
            <a:br>
              <a:rPr sz="2550"/>
            </a:b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360000" y="1440000"/>
            <a:ext cx="6840000" cy="531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A víziközmű-szolgáltató tájékoztatása alapján a fővárosi és vármegyei kormányhivatal 2024. február 29-ig tájékoztatja az illetékességi területén működő, a védendő felhasználói státuszra jogosító ellátást megállapító szervet a védendő felhasználóról, valamint a 61/A. § (6) bekezdés szerinti kötelezettségről;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A nyilvántartásba vételt követően a védendő felhasználói státuszra jogosító ellátást megállapító szerv minden év március 31-ig tájékoztatja a víziközmű-szolgáltatót, hogy a védendő felhasználó védettsége továbbra is fennáll-e.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Határozott időre megállapított védettség esetén a védettségre megállapított határozott időszak alatti években, továbbá a védettség lejáratának évében a védendő felhasználói státuszra jogosító ellátást megállapító szerv mentesül a március 31-ei igazolási kötelezettség alól.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850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Fogyatékkal élő felhasználó esetében, ha szakorvosi vélemény alapján az állapotában jelentős javulás nem várható, az évenkénti tájékoztatási kötelezettség nem áll fenn.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850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A visszatájékoztatási kötelezettség a Jegyző részéről a Szolgáltató felé áll fenn.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Analóg szabályozás a gáz-szolgáltatás, áramszolgáltatás esetén is.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909360" y="402840"/>
            <a:ext cx="6273360" cy="81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550" spc="-1" strike="noStrike">
                <a:solidFill>
                  <a:srgbClr val="2a5010"/>
                </a:solidFill>
                <a:latin typeface="Trebuchet MS"/>
                <a:ea typeface="DejaVu Sans"/>
              </a:rPr>
              <a:t>Fogyasztóvédelmi szakterület</a:t>
            </a: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409680" y="1578240"/>
            <a:ext cx="6773040" cy="458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>
              <a:lnSpc>
                <a:spcPct val="100000"/>
              </a:lnSpc>
              <a:spcAft>
                <a:spcPts val="601"/>
              </a:spcAft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- Az egyes szórakoztatási célú berendezések, létesítmények és ideiglenes szerkezetek, valamint szórakozási célú sporteszközök biztonságosságáról szóló 24/2020. (VII. 3.) ITM rendelet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- A játszótéri eszközök biztonságosságáról szóló 78/2003. (XI. 27.) GKM rendelet 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	</a:t>
            </a: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	</a:t>
            </a: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- időszakos ellenőrzés: háromévenként;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	</a:t>
            </a: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	</a:t>
            </a: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- nyilvántartás vezetése;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	</a:t>
            </a: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	</a:t>
            </a: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- tájékoztató tábla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870" spc="-1" strike="noStrike">
                <a:solidFill>
                  <a:srgbClr val="2a5010"/>
                </a:solidFill>
                <a:latin typeface="Trebuchet MS"/>
                <a:ea typeface="DejaVu Sans"/>
              </a:rPr>
              <a:t>A szankció (kötelező bírság) a termékek piacfelügyeletéről szóló 2012. évi LXXXVIII. törvény alapján 2024. március 1. napjától a Pftv. 16. § (2) bekezdése szerint kerül megállapításra.</a:t>
            </a: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1019160" y="709560"/>
            <a:ext cx="6157440" cy="128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550" spc="-1" strike="noStrike">
                <a:solidFill>
                  <a:srgbClr val="2a5010"/>
                </a:solidFill>
                <a:latin typeface="Trebuchet MS"/>
                <a:ea typeface="DejaVu Sans"/>
              </a:rPr>
              <a:t>Hatósági szakterület</a:t>
            </a: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hu-HU" sz="2550" spc="-1" strike="noStrike">
                <a:solidFill>
                  <a:srgbClr val="2a5010"/>
                </a:solidFill>
                <a:latin typeface="Trebuchet MS"/>
                <a:ea typeface="DejaVu Sans"/>
              </a:rPr>
              <a:t>Jegyzők célellenőrzésének tapasztalatai</a:t>
            </a:r>
            <a:br>
              <a:rPr sz="2550"/>
            </a:b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360000" y="1999440"/>
            <a:ext cx="6816600" cy="396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Anyakönyvi feladatok: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500760"/>
              </a:tabLst>
            </a:pPr>
            <a:r>
              <a:rPr b="0" lang="hu-HU" sz="165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</a:t>
            </a: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körbélyegző nem felelt meg jogszabályi követelményeknek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50076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meghatalmazás nem került teljes bizonyító erejű magánokiratba foglalásra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Eljárás jogszerűségének vizsgálata: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lvl="1" marL="542880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algn="l" pos="50076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Adó- és értékbizonyítvány esetén jogorvoslati tájékoztató hiánya;  saját adatok, kalkuláció használata; öröklésben érdekeltek értesítésének mellőzése, nem derül ki az ügyiratból, tartottak-e helyszíni szemlét;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lvl="1" marL="542880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algn="l" pos="50076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Adóügyekkel összefüggésben nem került nevesítésre az adókötelezettséget elrendelő önkormányzati rendelet, mentességi kérelem esetén szükséges az indoklásban az elutasítás okának kifejtése, döntések egyediesítése.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50076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4"/>
          <p:cNvSpPr/>
          <p:nvPr/>
        </p:nvSpPr>
        <p:spPr>
          <a:xfrm>
            <a:off x="1019160" y="709560"/>
            <a:ext cx="6157440" cy="128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550" spc="-1" strike="noStrike">
                <a:solidFill>
                  <a:srgbClr val="2a5010"/>
                </a:solidFill>
                <a:latin typeface="Trebuchet MS"/>
                <a:ea typeface="DejaVu Sans"/>
              </a:rPr>
              <a:t>Hatósági szakterület</a:t>
            </a: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br>
              <a:rPr sz="2550"/>
            </a:b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CustomShape 5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7" name="CustomShape 6"/>
          <p:cNvSpPr/>
          <p:nvPr/>
        </p:nvSpPr>
        <p:spPr>
          <a:xfrm>
            <a:off x="180000" y="1488240"/>
            <a:ext cx="7020000" cy="452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Hatáskörrel összefüggő jelzések: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Jegyző lakcím fiktíválási hatásköre 2023. március 1. napjától megszűnt;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óvodakötelezettség alóli felmentéssel összefüggő feladatot 2020. január 1. napjától Járási hivatal látja el,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- építésügyi szakterület: jegyző hatósági bizonyítványt épület fennállásához jogszerűen nem adhat ki, az építéshatóság az épületek szabályosságát és jogszerűségét vizsgálja és fennmaradási engedélyt vagy hatósági bizonyítványt ad ki.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Adóvégrehajtással összefüggő jelzés: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lvl="1" marL="542880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algn="l" pos="50076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A végrehajtható okirat eredeti példánya az adóvégrehajtás megindításához szükséges;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lvl="1" marL="542880" indent="-285840" algn="just">
              <a:lnSpc>
                <a:spcPct val="100000"/>
              </a:lnSpc>
              <a:buClr>
                <a:srgbClr val="2a5010"/>
              </a:buClr>
              <a:buSzPct val="45000"/>
              <a:buFont typeface="Wingdings" charset="2"/>
              <a:buChar char=""/>
              <a:tabLst>
                <a:tab algn="l" pos="500760"/>
              </a:tabLst>
            </a:pPr>
            <a:r>
              <a:rPr b="0" lang="hu-HU" sz="1650" spc="-1" strike="noStrike">
                <a:solidFill>
                  <a:srgbClr val="2a5010"/>
                </a:solidFill>
                <a:latin typeface="Trebuchet MS"/>
                <a:ea typeface="DejaVu Sans"/>
              </a:rPr>
              <a:t>Ez vonatkozik a fizetési felszólításra is, ami azonban nem végrehajtási cselekmény. </a:t>
            </a: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50076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endParaRPr b="0" lang="hu-HU" sz="16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stomShape 1"/>
          <p:cNvSpPr/>
          <p:nvPr/>
        </p:nvSpPr>
        <p:spPr>
          <a:xfrm>
            <a:off x="1460160" y="168840"/>
            <a:ext cx="5429520" cy="76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hu-HU" sz="2550" spc="-1" strike="noStrike">
                <a:solidFill>
                  <a:srgbClr val="2a5010"/>
                </a:solidFill>
                <a:latin typeface="Trebuchet MS"/>
                <a:ea typeface="DejaVu Sans"/>
              </a:rPr>
              <a:t>Hatósági szakterület</a:t>
            </a: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hu-H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CustomShape 2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0" name="CustomShape 2"/>
          <p:cNvSpPr/>
          <p:nvPr/>
        </p:nvSpPr>
        <p:spPr>
          <a:xfrm>
            <a:off x="1018800" y="1789560"/>
            <a:ext cx="6311880" cy="41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>
              <a:lnSpc>
                <a:spcPct val="10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Szövegdoboz 2"/>
          <p:cNvSpPr/>
          <p:nvPr/>
        </p:nvSpPr>
        <p:spPr>
          <a:xfrm>
            <a:off x="683280" y="896040"/>
            <a:ext cx="6493320" cy="593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Az általános közigazgatási rendtartásról szóló 2016. évi CL. törvény (Ákr.) az alábbiak szerint </a:t>
            </a:r>
            <a:r>
              <a:rPr b="1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módosul</a:t>
            </a: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: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2024. július 1. napjától: 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116. § (4) bekezdés e) pont – nincs helye fellebbezésnek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e) nemzetgazdasági szempontból kiemelt jelentőségűvé nyilvánított ügyben,</a:t>
            </a:r>
            <a:r>
              <a:rPr b="0" lang="hu-HU" sz="1200" spc="-1" strike="noStrike" u="wavy">
                <a:solidFill>
                  <a:srgbClr val="0000ff"/>
                </a:solidFill>
                <a:uFillTx/>
                <a:latin typeface="Trebuchet MS"/>
                <a:ea typeface="DejaVu Sans"/>
              </a:rPr>
              <a:t> </a:t>
            </a: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kivéve, ha kormányrendelet a fellebbezést nemzetgazdasági szempontból kiemelt jelentőségűvé nyilvánított ügyben is lehetővé teszi, 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2024. október 1. napjától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35. § (3) bekezdés 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(3) Az  Ha törvény vagy kormányrendelet későbbi időpontot nem állapít meg, az ügyfél kérelmével addig az időpontig rendelkezhet, amíg a tárgyában hozott döntés (véglegessé válásáig rendelkezhet) közlése iránt a hatóság nem intézkedik. 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43. § (1) bekezdés b) pont (Teljes eljárásra áttérés) 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601"/>
              </a:spcAft>
            </a:pPr>
            <a:r>
              <a:rPr b="0" lang="hu-HU" sz="1400" spc="-1" strike="noStrike">
                <a:solidFill>
                  <a:srgbClr val="2a5010"/>
                </a:solidFill>
                <a:latin typeface="Trebuchet MS"/>
                <a:ea typeface="DejaVu Sans"/>
              </a:rPr>
              <a:t>b) (a beadvány elintézését függőben tartja, vagy)  az eljárás felfüggesztése vagy szünetelése iránt intézkedik, </a:t>
            </a: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marL="457200" algn="just">
              <a:lnSpc>
                <a:spcPct val="107000"/>
              </a:lnSpc>
              <a:spcAft>
                <a:spcPts val="601"/>
              </a:spcAft>
            </a:pPr>
            <a:endParaRPr b="0" lang="hu-HU" sz="14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07000"/>
              </a:lnSpc>
              <a:spcAft>
                <a:spcPts val="799"/>
              </a:spcAft>
            </a:pPr>
            <a:endParaRPr b="0" lang="hu-H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1130400" y="1097640"/>
            <a:ext cx="5821560" cy="129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rmAutofit/>
          </a:bodyPr>
          <a:p>
            <a:pPr algn="ctr">
              <a:lnSpc>
                <a:spcPct val="100000"/>
              </a:lnSpc>
            </a:pPr>
            <a:br>
              <a:rPr sz="1350"/>
            </a:b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CustomShape 2"/>
          <p:cNvSpPr/>
          <p:nvPr/>
        </p:nvSpPr>
        <p:spPr>
          <a:xfrm>
            <a:off x="608040" y="2018520"/>
            <a:ext cx="5825520" cy="334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>
              <a:lnSpc>
                <a:spcPct val="150000"/>
              </a:lnSpc>
            </a:pP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CustomShape 1_0"/>
          <p:cNvSpPr/>
          <p:nvPr/>
        </p:nvSpPr>
        <p:spPr>
          <a:xfrm>
            <a:off x="528120" y="141840"/>
            <a:ext cx="6648480" cy="149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550" spc="-1" strike="noStrike">
                <a:solidFill>
                  <a:srgbClr val="2a5010"/>
                </a:solidFill>
                <a:latin typeface="Trebuchet MS"/>
                <a:ea typeface="DejaVu Sans"/>
              </a:rPr>
              <a:t>Kúria önkormányzati tanácsa- változtatási tilalom</a:t>
            </a:r>
            <a:br>
              <a:rPr sz="2550"/>
            </a:br>
            <a:endParaRPr b="0" lang="hu-HU" sz="25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CustomShape 2_1"/>
          <p:cNvSpPr/>
          <p:nvPr/>
        </p:nvSpPr>
        <p:spPr>
          <a:xfrm>
            <a:off x="683280" y="20970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6" name="CustomShape 2_2"/>
          <p:cNvSpPr/>
          <p:nvPr/>
        </p:nvSpPr>
        <p:spPr>
          <a:xfrm>
            <a:off x="327960" y="2080800"/>
            <a:ext cx="6493320" cy="32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7" name="Szövegdoboz 89"/>
          <p:cNvSpPr/>
          <p:nvPr/>
        </p:nvSpPr>
        <p:spPr>
          <a:xfrm>
            <a:off x="360000" y="1440000"/>
            <a:ext cx="6816600" cy="502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Az ügy száma: Köf.5029/2023/3.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Az 1997. évi LXXVIII. törvény alapján változtatási tilalom a szükséges időtartamra rendelhető el, mely legfeljebb az elrendeléstől számított 3 évig állhat fenn az érintett ingatlanokon még abban az esetben is, amennyiben a helyi építési szabályzat felülvizsgálata ezen időtartamon belül nem fejeződött be.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A változtatási tilalom három év elteltével külön rendelkezés nélkül, ex lege megszűnik. A változtatási tilalom önkormányzati rendelettel történő ismételt elrendelésére ugyanazon terület vonatkozásában akár különböző, akár a korábbival megegyező célból nincs törvényes lehetőség.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Az ügy száma: Köf.5003/2024/5.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Változtatási tilalom a rendezési terv készítéséhez, vagy annak módosításához kapcsolható járulékos jogintézmény, ezért telektömbnél kisebb területi egységre nem rendelhető el.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hu-HU" sz="1600" spc="-1" strike="noStrike">
                <a:solidFill>
                  <a:srgbClr val="2a5010"/>
                </a:solidFill>
                <a:latin typeface="Trebuchet MS"/>
                <a:ea typeface="DejaVu Sans"/>
              </a:rPr>
              <a:t>Ha az önkormányzati rendelet utóbb megalkotott és hatályba lépő más, magasabb szintű jogszabállyal ellentétessé válik, az önkormányzatnak módosítania kell a rendeletét.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36180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821880" y="355320"/>
            <a:ext cx="6426360" cy="102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b">
            <a:noAutofit/>
          </a:bodyPr>
          <a:p>
            <a:pPr algn="ctr">
              <a:lnSpc>
                <a:spcPct val="100000"/>
              </a:lnSpc>
            </a:pPr>
            <a:r>
              <a:rPr b="0" lang="hu-HU" sz="2400" spc="-1" strike="noStrike">
                <a:solidFill>
                  <a:srgbClr val="2a5010"/>
                </a:solidFill>
                <a:latin typeface="Trebuchet MS"/>
                <a:ea typeface="DejaVu Sans"/>
              </a:rPr>
              <a:t>Kérdések-válaszok</a:t>
            </a:r>
            <a:br>
              <a:rPr sz="2400"/>
            </a:b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1413360" y="7597440"/>
            <a:ext cx="5821560" cy="81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655560" y="1682280"/>
            <a:ext cx="6758640" cy="458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algn="ctr">
              <a:lnSpc>
                <a:spcPct val="100000"/>
              </a:lnSpc>
            </a:pPr>
            <a:endParaRPr b="0" lang="hu-HU" sz="15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513720" y="1192320"/>
            <a:ext cx="6900480" cy="51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67680" rIns="67680" tIns="33840" bIns="33840" anchor="t">
            <a:noAutofit/>
          </a:bodyPr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chemeClr val="accent2"/>
                </a:solidFill>
                <a:latin typeface="Trebuchet MS"/>
                <a:ea typeface="DejaVu Sans"/>
              </a:rPr>
              <a:t>A szálláshely nyilvántartásban nem szereplő és</a:t>
            </a:r>
            <a:r>
              <a:rPr b="0" lang="hu-HU" sz="1600" spc="-1" strike="noStrike">
                <a:solidFill>
                  <a:schemeClr val="accent2"/>
                </a:solidFill>
                <a:latin typeface="Trebuchet MS"/>
                <a:ea typeface="DejaVu Sans"/>
              </a:rPr>
              <a:t> NTAK-ban nem regisztrált szálláshely üzemeltetését azonnali hatállyal megtiltja együttes feltétel teljesülése esetén lehet csak a megszüntetést kezdeményezni?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Arial"/>
                <a:ea typeface="DejaVu Sans"/>
              </a:rPr>
              <a:t>14. § (1) A szálláshelyre vonatkozó jogszabályi és hatósági előírások megsértése esetén a jegyző az alábbi jogkövetkezményeket állapítja meg: 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Arial"/>
                <a:ea typeface="DejaVu Sans"/>
              </a:rPr>
              <a:t>d) azonnali hatállyal megtiltja a szálláshely-nyilvántartásban nem szereplő és a Nemzeti Turisztikai Adatszolgáltató Központba nem regisztrált szálláshely üzemeltetését, és pénzbírságot szab ki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Arial"/>
                <a:ea typeface="DejaVu Sans"/>
              </a:rPr>
              <a:t>Kúria Kfv. 37.518/2017/6. Kereskedelmi szálláshely üzemeltetését a szálláshely-nyilvántartásba történő regisztráció hiányában meg kell tiltani kötelező bírságkiszabás mellett. A bírság összegét a jogszabály állapítja meg, nincs mód mérlegelésre.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r>
              <a:rPr b="0" lang="hu-HU" sz="1600" spc="-1" strike="noStrike">
                <a:solidFill>
                  <a:srgbClr val="000000"/>
                </a:solidFill>
                <a:latin typeface="Arial"/>
                <a:ea typeface="DejaVu Sans"/>
              </a:rPr>
              <a:t> </a:t>
            </a: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6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 algn="just">
              <a:lnSpc>
                <a:spcPct val="107000"/>
              </a:lnSpc>
              <a:spcAft>
                <a:spcPts val="799"/>
              </a:spcAft>
              <a:tabLst>
                <a:tab algn="l" pos="0"/>
              </a:tabLst>
            </a:pPr>
            <a:r>
              <a:rPr b="0" lang="hu-HU" sz="1800" spc="-1" strike="noStrike">
                <a:solidFill>
                  <a:srgbClr val="000000"/>
                </a:solidFill>
                <a:latin typeface="Times New Roman"/>
                <a:ea typeface="Calibri"/>
              </a:rPr>
              <a:t> 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  <a:p>
            <a:pPr marL="457200" indent="-228600">
              <a:lnSpc>
                <a:spcPct val="100000"/>
              </a:lnSpc>
              <a:tabLst>
                <a:tab algn="l" pos="0"/>
              </a:tabLst>
            </a:pPr>
            <a:endParaRPr b="0" lang="hu-HU" sz="13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imenzió">
  <a:themeElements>
    <a:clrScheme name="Dimenzió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TM02900688[[fn=Dimenzió]]</Template>
  <TotalTime>2473</TotalTime>
  <Application>LibreOffice/7.4.7.2.n1$Windows_X86_64 LibreOffice_project/39675d993f129f6fa162e9b3ace56c94fec9cac8</Application>
  <AppVersion>15.0000</AppVersion>
  <Words>1941</Words>
  <Paragraphs>172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2018-02-28T16:25:37Z</dcterms:created>
  <dc:creator>fujitsu esprimo</dc:creator>
  <dc:description/>
  <dc:language>hu-HU</dc:language>
  <cp:lastModifiedBy>László Márk Sándor</cp:lastModifiedBy>
  <dcterms:modified xsi:type="dcterms:W3CDTF">2024-05-07T07:58:25Z</dcterms:modified>
  <cp:revision>205</cp:revision>
  <dc:subject/>
  <dc:title>PowerPoint-bemutató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Diavetítés a képernyőre (4:3 oldalarány)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16</vt:i4>
  </property>
</Properties>
</file>