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559675" cy="10691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8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1AD19C9-C4FB-4D89-8815-D55E3339E40B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EFD33B7-50B7-4269-BC01-087ABA421DF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162C291-C288-44AB-9228-868DBADB8B7F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5FD1ED5-4E9A-4246-BFB1-9DA0AE3BA6A9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A6FC0C9-2568-42D9-A20A-FE49F7926BD3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BA74FEB-5E3B-465B-B159-D422395B990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F3556DF-58EA-4B22-85D5-F29B575D62A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A76D553-0D71-478C-9EE5-18728C53859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BF943F2-AE8E-4A2B-BB63-028E45438CB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F9ACA3B-8725-4218-92FF-36D97D89F14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F6D3AB9-3579-40CF-846B-4ACEDA9C0DE6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6A8536C-6B35-460A-BA3B-F9E5DC158F2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6"/>
          <p:cNvGrpSpPr/>
          <p:nvPr/>
        </p:nvGrpSpPr>
        <p:grpSpPr>
          <a:xfrm>
            <a:off x="-8640" y="-8640"/>
            <a:ext cx="9167760" cy="6873120"/>
            <a:chOff x="-8640" y="-8640"/>
            <a:chExt cx="9167760" cy="6873120"/>
          </a:xfrm>
        </p:grpSpPr>
        <p:sp>
          <p:nvSpPr>
            <p:cNvPr id="17" name="Freeform 6"/>
            <p:cNvSpPr/>
            <p:nvPr/>
          </p:nvSpPr>
          <p:spPr>
            <a:xfrm>
              <a:off x="-8640" y="4013280"/>
              <a:ext cx="455040" cy="2851200"/>
            </a:xfrm>
            <a:custGeom>
              <a:avLst/>
              <a:gdLst>
                <a:gd name="textAreaLeft" fmla="*/ 0 w 455040"/>
                <a:gd name="textAreaRight" fmla="*/ 457200 w 455040"/>
                <a:gd name="textAreaTop" fmla="*/ 0 h 2851200"/>
                <a:gd name="textAreaBottom" fmla="*/ 2853360 h 2851200"/>
              </a:gdLst>
              <a:ahLst/>
              <a:cxnLst/>
              <a:rect l="textAreaLeft" t="textAreaTop" r="textAreaRight" b="textAreaBottom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hu-H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cxnSp>
          <p:nvCxnSpPr>
            <p:cNvPr id="2" name="Straight Connector 7"/>
            <p:cNvCxnSpPr/>
            <p:nvPr/>
          </p:nvCxnSpPr>
          <p:spPr>
            <a:xfrm flipV="1">
              <a:off x="5130720" y="4175280"/>
              <a:ext cx="4024440" cy="268488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cxnSp>
          <p:nvCxnSpPr>
            <p:cNvPr id="3" name="Straight Connector 8"/>
            <p:cNvCxnSpPr/>
            <p:nvPr/>
          </p:nvCxnSpPr>
          <p:spPr>
            <a:xfrm>
              <a:off x="7042680" y="0"/>
              <a:ext cx="1221120" cy="686016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sp>
          <p:nvSpPr>
            <p:cNvPr id="4" name="Freeform 9"/>
            <p:cNvSpPr/>
            <p:nvPr/>
          </p:nvSpPr>
          <p:spPr>
            <a:xfrm>
              <a:off x="6891840" y="0"/>
              <a:ext cx="2267280" cy="6864480"/>
            </a:xfrm>
            <a:custGeom>
              <a:avLst/>
              <a:gdLst>
                <a:gd name="textAreaLeft" fmla="*/ 0 w 2267280"/>
                <a:gd name="textAreaRight" fmla="*/ 2269440 w 2267280"/>
                <a:gd name="textAreaTop" fmla="*/ 0 h 6864480"/>
                <a:gd name="textAreaBottom" fmla="*/ 6866640 h 6864480"/>
              </a:gdLst>
              <a:ahLst/>
              <a:cxnLst/>
              <a:rect l="textAreaLeft" t="textAreaTop" r="textAreaRight" b="textAreaBottom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hu-H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5" name="Freeform 10"/>
            <p:cNvSpPr/>
            <p:nvPr/>
          </p:nvSpPr>
          <p:spPr>
            <a:xfrm>
              <a:off x="7205040" y="-8640"/>
              <a:ext cx="1946160" cy="6864480"/>
            </a:xfrm>
            <a:custGeom>
              <a:avLst/>
              <a:gdLst>
                <a:gd name="textAreaLeft" fmla="*/ 0 w 1946160"/>
                <a:gd name="textAreaRight" fmla="*/ 1948320 w 1946160"/>
                <a:gd name="textAreaTop" fmla="*/ 0 h 6864480"/>
                <a:gd name="textAreaBottom" fmla="*/ 6866640 h 6864480"/>
              </a:gdLst>
              <a:ahLst/>
              <a:cxnLst/>
              <a:rect l="textAreaLeft" t="textAreaTop" r="textAreaRight" b="textAreaBottom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hu-H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6" name="Freeform 11"/>
            <p:cNvSpPr/>
            <p:nvPr/>
          </p:nvSpPr>
          <p:spPr>
            <a:xfrm>
              <a:off x="6638040" y="3920040"/>
              <a:ext cx="2511360" cy="2935800"/>
            </a:xfrm>
            <a:custGeom>
              <a:avLst/>
              <a:gdLst>
                <a:gd name="textAreaLeft" fmla="*/ 0 w 2511360"/>
                <a:gd name="textAreaRight" fmla="*/ 2513520 w 2511360"/>
                <a:gd name="textAreaTop" fmla="*/ 0 h 2935800"/>
                <a:gd name="textAreaBottom" fmla="*/ 2937960 h 2935800"/>
              </a:gdLst>
              <a:ahLst/>
              <a:cxnLst/>
              <a:rect l="textAreaLeft" t="textAreaTop" r="textAreaRight" b="textAreaBottom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hu-H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7" name="Freeform 12"/>
            <p:cNvSpPr/>
            <p:nvPr/>
          </p:nvSpPr>
          <p:spPr>
            <a:xfrm>
              <a:off x="7010280" y="-8640"/>
              <a:ext cx="2140560" cy="6864480"/>
            </a:xfrm>
            <a:custGeom>
              <a:avLst/>
              <a:gdLst>
                <a:gd name="textAreaLeft" fmla="*/ 0 w 2140560"/>
                <a:gd name="textAreaRight" fmla="*/ 2142720 w 2140560"/>
                <a:gd name="textAreaTop" fmla="*/ 0 h 6864480"/>
                <a:gd name="textAreaBottom" fmla="*/ 6866640 h 6864480"/>
              </a:gdLst>
              <a:ahLst/>
              <a:cxnLst/>
              <a:rect l="textAreaLeft" t="textAreaTop" r="textAreaRight" b="textAreaBottom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hu-H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8" name="Freeform 13"/>
            <p:cNvSpPr/>
            <p:nvPr/>
          </p:nvSpPr>
          <p:spPr>
            <a:xfrm>
              <a:off x="8295840" y="-8640"/>
              <a:ext cx="855360" cy="6864480"/>
            </a:xfrm>
            <a:custGeom>
              <a:avLst/>
              <a:gdLst>
                <a:gd name="textAreaLeft" fmla="*/ 0 w 855360"/>
                <a:gd name="textAreaRight" fmla="*/ 857520 w 855360"/>
                <a:gd name="textAreaTop" fmla="*/ 0 h 6864480"/>
                <a:gd name="textAreaBottom" fmla="*/ 6866640 h 6864480"/>
              </a:gdLst>
              <a:ahLst/>
              <a:cxnLst/>
              <a:rect l="textAreaLeft" t="textAreaTop" r="textAreaRight" b="textAreaBottom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hu-H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9" name="Freeform 14"/>
            <p:cNvSpPr/>
            <p:nvPr/>
          </p:nvSpPr>
          <p:spPr>
            <a:xfrm>
              <a:off x="8077320" y="-8640"/>
              <a:ext cx="1064520" cy="6864480"/>
            </a:xfrm>
            <a:custGeom>
              <a:avLst/>
              <a:gdLst>
                <a:gd name="textAreaLeft" fmla="*/ 0 w 1064520"/>
                <a:gd name="textAreaRight" fmla="*/ 1066680 w 1064520"/>
                <a:gd name="textAreaTop" fmla="*/ 0 h 6864480"/>
                <a:gd name="textAreaBottom" fmla="*/ 6866640 h 6864480"/>
              </a:gdLst>
              <a:ahLst/>
              <a:cxnLst/>
              <a:rect l="textAreaLeft" t="textAreaTop" r="textAreaRight" b="textAreaBottom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hu-H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10" name="Freeform 15"/>
            <p:cNvSpPr/>
            <p:nvPr/>
          </p:nvSpPr>
          <p:spPr>
            <a:xfrm>
              <a:off x="8060400" y="4893840"/>
              <a:ext cx="1091880" cy="1962000"/>
            </a:xfrm>
            <a:custGeom>
              <a:avLst/>
              <a:gdLst>
                <a:gd name="textAreaLeft" fmla="*/ 0 w 1091880"/>
                <a:gd name="textAreaRight" fmla="*/ 1094040 w 1091880"/>
                <a:gd name="textAreaTop" fmla="*/ 0 h 1962000"/>
                <a:gd name="textAreaBottom" fmla="*/ 1964160 h 1962000"/>
              </a:gdLst>
              <a:ahLst/>
              <a:cxnLst/>
              <a:rect l="textAreaLeft" t="textAreaTop" r="textAreaRight" b="textAreaBottom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hu-H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sp>
        <p:nvSpPr>
          <p:cNvPr id="11" name="PlaceHolder 1"/>
          <p:cNvSpPr>
            <a:spLocks noGrp="1"/>
          </p:cNvSpPr>
          <p:nvPr>
            <p:ph type="ftr" idx="1"/>
          </p:nvPr>
        </p:nvSpPr>
        <p:spPr>
          <a:xfrm>
            <a:off x="609480" y="6041520"/>
            <a:ext cx="462096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hu-H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hu-H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&lt;élőláb&gt;</a:t>
            </a:r>
            <a:endParaRPr lang="hu-H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ldNum" idx="2"/>
          </p:nvPr>
        </p:nvSpPr>
        <p:spPr>
          <a:xfrm>
            <a:off x="6444720" y="6041520"/>
            <a:ext cx="51048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US" sz="900" b="0" strike="noStrike" spc="-1">
                <a:solidFill>
                  <a:schemeClr val="accent1"/>
                </a:solidFill>
                <a:latin typeface="Trebuchet MS"/>
                <a:ea typeface="DejaVu San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8DB824AB-D58D-44EB-9DFF-F34ECD7C737D}" type="slidenum">
              <a:rPr lang="en-US" sz="900" b="0" strike="noStrike" spc="-1">
                <a:solidFill>
                  <a:schemeClr val="accent1"/>
                </a:solidFill>
                <a:latin typeface="Trebuchet MS"/>
                <a:ea typeface="DejaVu Sans"/>
              </a:rPr>
              <a:t>‹#›</a:t>
            </a:fld>
            <a:endParaRPr lang="hu-HU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dt" idx="3"/>
          </p:nvPr>
        </p:nvSpPr>
        <p:spPr>
          <a:xfrm>
            <a:off x="5405400" y="6041520"/>
            <a:ext cx="68184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hu-H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hu-HU" sz="1400" b="0" strike="noStrike" spc="-1">
                <a:solidFill>
                  <a:srgbClr val="000000"/>
                </a:solidFill>
                <a:latin typeface="Times New Roman"/>
              </a:rPr>
              <a:t>&lt;dátum/idő&gt;</a:t>
            </a:r>
          </a:p>
        </p:txBody>
      </p:sp>
      <p:sp>
        <p:nvSpPr>
          <p:cNvPr id="1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hu-HU" sz="4400" b="0" strike="noStrike" spc="-1">
                <a:solidFill>
                  <a:srgbClr val="000000"/>
                </a:solidFill>
                <a:latin typeface="Arial"/>
              </a:rPr>
              <a:t>Címszöveg formátumának szerkesztése</a:t>
            </a:r>
          </a:p>
        </p:txBody>
      </p:sp>
      <p:sp>
        <p:nvSpPr>
          <p:cNvPr id="1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000000"/>
                </a:solidFill>
                <a:latin typeface="Arial"/>
              </a:rPr>
              <a:t>Vázlatszöveg formátumának szerkesztése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800" b="0" strike="noStrike" spc="-1">
                <a:solidFill>
                  <a:srgbClr val="000000"/>
                </a:solidFill>
                <a:latin typeface="Arial"/>
              </a:rPr>
              <a:t>Második vázlatszint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400" b="0" strike="noStrike" spc="-1">
                <a:solidFill>
                  <a:srgbClr val="000000"/>
                </a:solidFill>
                <a:latin typeface="Arial"/>
              </a:rPr>
              <a:t>Harmadik vázlatszint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000" b="0" strike="noStrike" spc="-1">
                <a:solidFill>
                  <a:srgbClr val="000000"/>
                </a:solidFill>
                <a:latin typeface="Arial"/>
              </a:rPr>
              <a:t>Negyedik vázlatszint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latin typeface="Arial"/>
              </a:rPr>
              <a:t>Ötödik vázlatszint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latin typeface="Arial"/>
              </a:rPr>
              <a:t>Hatodik vázlatszint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latin typeface="Arial"/>
              </a:rPr>
              <a:t>Hetedik vázlatszint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ap.gov.hu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735840" y="912960"/>
            <a:ext cx="6701400" cy="85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80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Jegyzői értekezlet</a:t>
            </a:r>
            <a:br>
              <a:rPr sz="2800"/>
            </a:br>
            <a:endParaRPr lang="hu-H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CustomShape 2"/>
          <p:cNvSpPr/>
          <p:nvPr/>
        </p:nvSpPr>
        <p:spPr>
          <a:xfrm>
            <a:off x="735840" y="1635840"/>
            <a:ext cx="6701400" cy="357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algn="ctr">
              <a:lnSpc>
                <a:spcPct val="150000"/>
              </a:lnSpc>
            </a:pPr>
            <a:r>
              <a:rPr lang="hu-HU" sz="1870" b="1" strike="noStrike" spc="-1">
                <a:solidFill>
                  <a:srgbClr val="2A5010"/>
                </a:solidFill>
                <a:latin typeface="Trebuchet MS"/>
                <a:ea typeface="DejaVu Sans"/>
              </a:rPr>
              <a:t>A Hatósági Főosztály </a:t>
            </a:r>
            <a:br>
              <a:rPr sz="1870"/>
            </a:br>
            <a:r>
              <a:rPr lang="hu-HU" sz="1870" b="1" strike="noStrike" spc="-1">
                <a:solidFill>
                  <a:srgbClr val="2A5010"/>
                </a:solidFill>
                <a:latin typeface="Trebuchet MS"/>
                <a:ea typeface="DejaVu Sans"/>
              </a:rPr>
              <a:t>önkormányzati működéssel kapcsolatos tevékenysége</a:t>
            </a:r>
            <a:endParaRPr lang="hu-HU" sz="187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50000"/>
              </a:lnSpc>
            </a:pPr>
            <a:endParaRPr lang="hu-HU" sz="187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50000"/>
              </a:lnSpc>
            </a:pPr>
            <a:endParaRPr lang="hu-HU" sz="187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87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Készítette: Dr. Czaun Katalin</a:t>
            </a:r>
            <a:br>
              <a:rPr sz="1870"/>
            </a:br>
            <a:r>
              <a:rPr lang="hu-HU" sz="187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főosztályvezető, kamarai jogtanácsos</a:t>
            </a:r>
            <a:endParaRPr lang="hu-HU" sz="187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87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Hatósági Főosztály</a:t>
            </a:r>
            <a:endParaRPr lang="hu-HU" sz="187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50000"/>
              </a:lnSpc>
            </a:pPr>
            <a:endParaRPr lang="hu-HU" sz="187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50000"/>
              </a:lnSpc>
            </a:pPr>
            <a:endParaRPr lang="hu-HU" sz="187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87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2024. szeptember 23.</a:t>
            </a:r>
            <a:endParaRPr lang="hu-HU" sz="187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8"/>
          <p:cNvSpPr/>
          <p:nvPr/>
        </p:nvSpPr>
        <p:spPr>
          <a:xfrm>
            <a:off x="821520" y="503640"/>
            <a:ext cx="6426360" cy="102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40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DÁP-profil </a:t>
            </a:r>
            <a:br>
              <a:rPr sz="2400"/>
            </a:br>
            <a:endParaRPr lang="hu-H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CustomShape 19"/>
          <p:cNvSpPr/>
          <p:nvPr/>
        </p:nvSpPr>
        <p:spPr>
          <a:xfrm>
            <a:off x="1413360" y="7597440"/>
            <a:ext cx="5821560" cy="81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hu-HU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0"/>
          <p:cNvSpPr/>
          <p:nvPr/>
        </p:nvSpPr>
        <p:spPr>
          <a:xfrm>
            <a:off x="655560" y="1682280"/>
            <a:ext cx="6758640" cy="4583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endParaRPr lang="hu-HU" sz="15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6" name="CustomShape 21"/>
          <p:cNvSpPr/>
          <p:nvPr/>
        </p:nvSpPr>
        <p:spPr>
          <a:xfrm>
            <a:off x="540000" y="1118520"/>
            <a:ext cx="6900480" cy="5181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hu-HU" sz="2000" b="1" u="sng" strike="noStrike" spc="-1">
                <a:solidFill>
                  <a:srgbClr val="2A5010"/>
                </a:solidFill>
                <a:uFillTx/>
                <a:latin typeface="Arial"/>
                <a:ea typeface="Times New Roman"/>
              </a:rPr>
              <a:t>A Rendelkezési Nyilvántartás (RNY) egyes funkcióit az alábbiak szerint érinti: </a:t>
            </a:r>
            <a:endParaRPr lang="hu-HU" sz="2000" b="1" strike="noStrike" spc="-1">
              <a:solidFill>
                <a:srgbClr val="000000"/>
              </a:solidFill>
              <a:latin typeface="Arial"/>
              <a:ea typeface="Times New Roman"/>
            </a:endParaRPr>
          </a:p>
          <a:p>
            <a:pPr algn="just">
              <a:lnSpc>
                <a:spcPct val="100000"/>
              </a:lnSpc>
            </a:pPr>
            <a:endParaRPr lang="hu-HU" sz="2000" b="1" strike="noStrike" spc="-1">
              <a:solidFill>
                <a:srgbClr val="000000"/>
              </a:solidFill>
              <a:latin typeface="Arial"/>
              <a:ea typeface="Times New Roman"/>
            </a:endParaRPr>
          </a:p>
          <a:p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</a:rPr>
              <a:t>A digitális állampolgárság felhasználói profil (DÁP-profil) ügyfél általi aktiválása egyben az elektronikus kapcsolattartás választását és az elektronikus tárhely hivatalos elérhetőségként való használatát is jelenti.  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</a:rPr>
              <a:t>Emiatt a DÁP-profil aktiválásával és inaktiválásával is létrejön automatikusan az RNY-ben egy új kapcsolattartási rendelkezés a korábbi helyett. 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</a:rPr>
              <a:t>Ennek lekérdezése és figyelembevétele kötelező az eljáró szerveknek. 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pPr algn="just"/>
            <a:endParaRPr lang="hu-HU" sz="2000" b="0" strike="noStrike" spc="-1">
              <a:solidFill>
                <a:srgbClr val="000000"/>
              </a:solidFill>
              <a:latin typeface="Arial"/>
              <a:ea typeface="Times New Roman"/>
            </a:endParaRPr>
          </a:p>
          <a:p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7000"/>
              </a:lnSpc>
              <a:spcAft>
                <a:spcPts val="799"/>
              </a:spcAft>
              <a:tabLst>
                <a:tab pos="0" algn="l"/>
              </a:tabLst>
            </a:pPr>
            <a:r>
              <a:rPr lang="hu-HU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 </a:t>
            </a:r>
            <a:endParaRPr lang="hu-HU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35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3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22"/>
          <p:cNvSpPr/>
          <p:nvPr/>
        </p:nvSpPr>
        <p:spPr>
          <a:xfrm>
            <a:off x="821520" y="503640"/>
            <a:ext cx="6426360" cy="102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40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DÁP-további tervezett szolgáltatások</a:t>
            </a:r>
            <a:br>
              <a:rPr sz="2400"/>
            </a:br>
            <a:endParaRPr lang="hu-H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CustomShape 23"/>
          <p:cNvSpPr/>
          <p:nvPr/>
        </p:nvSpPr>
        <p:spPr>
          <a:xfrm>
            <a:off x="1413360" y="7597440"/>
            <a:ext cx="5821560" cy="81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hu-HU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9" name="CustomShape 24"/>
          <p:cNvSpPr/>
          <p:nvPr/>
        </p:nvSpPr>
        <p:spPr>
          <a:xfrm>
            <a:off x="655560" y="1682280"/>
            <a:ext cx="6758640" cy="4583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endParaRPr lang="hu-HU" sz="15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0" name="CustomShape 25"/>
          <p:cNvSpPr/>
          <p:nvPr/>
        </p:nvSpPr>
        <p:spPr>
          <a:xfrm>
            <a:off x="540000" y="1118520"/>
            <a:ext cx="6900480" cy="5181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6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2000" b="1" u="sng" strike="noStrike" spc="-1">
                <a:solidFill>
                  <a:srgbClr val="000000"/>
                </a:solidFill>
                <a:uFillTx/>
                <a:latin typeface="Arial"/>
                <a:ea typeface="Times New Roman"/>
              </a:rPr>
              <a:t>2025. III. negyedév: - </a:t>
            </a:r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</a:rPr>
              <a:t>QR-kódos bejelentkezés piaci szolgáltatóknál (bankok, közmű- és egyéb szolgáltatók)        -Elektronikus aláírás piaci szolgáltatóknál (bankok, közmű- és egyéb szolgáltatók dokumentumainak aláírása a DÁP mobilalkalmazással).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2000" b="1" u="sng" strike="noStrike" spc="-1">
                <a:solidFill>
                  <a:srgbClr val="000000"/>
                </a:solidFill>
                <a:uFillTx/>
                <a:latin typeface="Arial"/>
                <a:ea typeface="Times New Roman"/>
              </a:rPr>
              <a:t>2025. IV. negyedév: 	</a:t>
            </a:r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</a:rPr>
              <a:t>Gépjármű adás-vétel (a gépjármű eladás vagy vásárlás teljes folyamata elintézhető a DÁP mobilalkalmazással). 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</a:rPr>
              <a:t>Fizikai okmányok kiváltása – pilot (a DÁP mobilalkalmazásban lévő tárcában minden okmány digitális változata elérhető lesz).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</a:rPr>
              <a:t>Jogosultság igazolása piaci szolgáltatóknál (az életkort és a kedvezményre való jogosultság)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2000" b="1" u="sng" strike="noStrike" spc="-1">
                <a:solidFill>
                  <a:srgbClr val="000000"/>
                </a:solidFill>
                <a:uFillTx/>
                <a:latin typeface="Arial"/>
                <a:ea typeface="Times New Roman"/>
              </a:rPr>
              <a:t>2026. év: </a:t>
            </a:r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</a:rPr>
              <a:t>ePosta, eFizetés, Közigazgatást érintő legfontosabb ügyek digitalizálása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pPr algn="just"/>
            <a:endParaRPr lang="hu-HU" sz="2000" b="0" strike="noStrike" spc="-1">
              <a:solidFill>
                <a:srgbClr val="000000"/>
              </a:solidFill>
              <a:latin typeface="Arial"/>
              <a:ea typeface="Times New Roman"/>
            </a:endParaRPr>
          </a:p>
          <a:p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7000"/>
              </a:lnSpc>
              <a:spcAft>
                <a:spcPts val="799"/>
              </a:spcAft>
              <a:tabLst>
                <a:tab pos="0" algn="l"/>
              </a:tabLst>
            </a:pPr>
            <a:r>
              <a:rPr lang="hu-HU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 </a:t>
            </a:r>
            <a:endParaRPr lang="hu-HU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35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3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875160" y="1641960"/>
            <a:ext cx="6294240" cy="23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hu-HU" sz="285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KÖSZÖNÖM A FIGYELMET!</a:t>
            </a:r>
            <a:endParaRPr lang="hu-HU" sz="28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660600" y="2480400"/>
            <a:ext cx="6758640" cy="3516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algn="ctr">
              <a:lnSpc>
                <a:spcPct val="10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br>
              <a:rPr sz="1350"/>
            </a:br>
            <a:endParaRPr lang="hu-HU" sz="13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4"/>
          <p:cNvSpPr/>
          <p:nvPr/>
        </p:nvSpPr>
        <p:spPr>
          <a:xfrm>
            <a:off x="1019160" y="709560"/>
            <a:ext cx="6157440" cy="1287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55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Hatósági szakterület</a:t>
            </a:r>
            <a:endParaRPr lang="hu-HU" sz="255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br>
              <a:rPr sz="2550"/>
            </a:br>
            <a:endParaRPr lang="hu-HU" sz="25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CustomShape 5"/>
          <p:cNvSpPr/>
          <p:nvPr/>
        </p:nvSpPr>
        <p:spPr>
          <a:xfrm>
            <a:off x="683280" y="2097000"/>
            <a:ext cx="6493320" cy="3206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hu-HU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6" name="CustomShape 6"/>
          <p:cNvSpPr/>
          <p:nvPr/>
        </p:nvSpPr>
        <p:spPr>
          <a:xfrm>
            <a:off x="608040" y="1440000"/>
            <a:ext cx="7490520" cy="4525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Gyámhatósági szakterület -visszajelzés</a:t>
            </a: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lvl="1" algn="just"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- a gyámhatóságokról, valamint a gyermekvédelmi és gyámügyi eljárásról szóló 149/1997. (IX.10.) Korm. rendelet (a továbbiakban </a:t>
            </a:r>
            <a:r>
              <a:rPr lang="hu-HU" sz="1650" b="0" strike="noStrike" spc="-1" dirty="0" err="1">
                <a:solidFill>
                  <a:srgbClr val="2A5010"/>
                </a:solidFill>
                <a:latin typeface="Trebuchet MS"/>
                <a:ea typeface="DejaVu Sans"/>
              </a:rPr>
              <a:t>Gyer</a:t>
            </a:r>
            <a:r>
              <a:rPr lang="hu-HU" sz="16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.) 146.§ (3) bekezdésében foglaltak szerint a gyermek vagy gondnokolt vagyonáról leltárt kell készíteni az illetékes jegyzőnek a gyámhivatal felkérésére.</a:t>
            </a: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lvl="1" algn="just"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 leltárt a hagyatéki eljárásról szóló 2010. évi XXXVIII. törvény rendelkezései szerint kell elkészíteni.</a:t>
            </a: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lvl="1" algn="just"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- A </a:t>
            </a:r>
            <a:r>
              <a:rPr lang="hu-HU" sz="1650" b="0" strike="noStrike" spc="-1" dirty="0" err="1">
                <a:solidFill>
                  <a:srgbClr val="2A5010"/>
                </a:solidFill>
                <a:latin typeface="Trebuchet MS"/>
                <a:ea typeface="DejaVu Sans"/>
              </a:rPr>
              <a:t>Gyer</a:t>
            </a:r>
            <a:r>
              <a:rPr lang="hu-HU" sz="16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. 9. § (1) bekezdése szerinti környezettanulmány készítésére felkért jegyző a megkeresés teljesítését nem adhatja át az önkormányzat működtetésében lévő család- és gyermekjóléti szolgálatnak.</a:t>
            </a: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Fogyasztóvédelmi szakterület – a játszóterek, szabadidős eszközök ellenőrzésével kapcsolatos teendők</a:t>
            </a: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 </a:t>
            </a: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500760" algn="l"/>
              </a:tabLst>
            </a:pP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7"/>
          <p:cNvSpPr/>
          <p:nvPr/>
        </p:nvSpPr>
        <p:spPr>
          <a:xfrm>
            <a:off x="1019160" y="366660"/>
            <a:ext cx="6157440" cy="1287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Autofit/>
          </a:bodyPr>
          <a:lstStyle/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hu-HU" sz="25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Építésügyi szakterület- </a:t>
            </a:r>
            <a:r>
              <a:rPr lang="hu-HU" sz="1650" b="0" strike="noStrike" spc="-1" dirty="0" err="1">
                <a:solidFill>
                  <a:srgbClr val="2A5010"/>
                </a:solidFill>
                <a:latin typeface="Trebuchet MS"/>
                <a:ea typeface="DejaVu Sans"/>
              </a:rPr>
              <a:t>Mép</a:t>
            </a:r>
            <a:r>
              <a:rPr lang="hu-HU" sz="16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 tv. 2024. október 1. </a:t>
            </a: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br>
              <a:rPr sz="2550" dirty="0"/>
            </a:br>
            <a:endParaRPr lang="hu-HU" sz="255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CustomShape 8"/>
          <p:cNvSpPr/>
          <p:nvPr/>
        </p:nvSpPr>
        <p:spPr>
          <a:xfrm>
            <a:off x="683280" y="2097000"/>
            <a:ext cx="6493320" cy="3206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hu-HU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9" name="CustomShape 9"/>
          <p:cNvSpPr/>
          <p:nvPr/>
        </p:nvSpPr>
        <p:spPr>
          <a:xfrm>
            <a:off x="579465" y="1010519"/>
            <a:ext cx="7231035" cy="524740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1. Építésügyi hatóság + építésfelügyeleti hatóság = ÉPÍTÉSÜGYI HATÓSÁG</a:t>
            </a: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Az összevonás legfőbb okai: a szakmai végzettsége azonos, tevékenységük és intézkedéseik összekapcsolódnak, átjárható a feladatellátásuk, szervezetileg egy főosztályba tartoznak.</a:t>
            </a: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2. Hatósági eljárások egyszerűsítése </a:t>
            </a: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Az egyszerű bejelentés tudomásulvételi eljárássá alakul.</a:t>
            </a: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marL="180975"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• A terv jogszabályi követelményeknek való megfelelését a hatóság 20 napon belül, az építkezés megkezdése előtt ellenőrzi.</a:t>
            </a: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marL="180975"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• Ha a tervezett tevékenység a jogszabályoknak nem felel meg, az építési tevékenységet megtiltja. Ha a tervezett tevékenység megfelel a vonatkozó jogszabályoknak, a hatóság azt tudomásul veszi és megkezdhető a Beruházás.</a:t>
            </a: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marL="180975"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• A tudomásulvételi eljárássá alakítással az önkormányzatok által elfogadott helyi építési szabályzatok jobban érvényesíthetők lesznek. Az így felépült épületek használatbavétele is tudomásulvételi eljárással valósulhat meg.</a:t>
            </a: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marL="180975"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• A benyújtandó dokumentumok köre bővül, részletesebb tervet kell készíteni.</a:t>
            </a: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500760" algn="l"/>
              </a:tabLst>
            </a:pP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endParaRPr lang="hu-HU" sz="165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1019160" y="709560"/>
            <a:ext cx="6157440" cy="1287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55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Hatósági szakterület</a:t>
            </a:r>
            <a:endParaRPr lang="hu-HU" sz="255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br>
              <a:rPr sz="2550"/>
            </a:br>
            <a:endParaRPr lang="hu-HU" sz="25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683280" y="2097000"/>
            <a:ext cx="6493320" cy="3206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hu-HU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2" name="CustomShape 2"/>
          <p:cNvSpPr/>
          <p:nvPr/>
        </p:nvSpPr>
        <p:spPr>
          <a:xfrm>
            <a:off x="540000" y="1614240"/>
            <a:ext cx="6784920" cy="396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-Építésügyi szakterület visszajelzés </a:t>
            </a:r>
            <a:endParaRPr lang="hu-HU" sz="165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NJT feltöltések - HÉSZ mellékletei, szabályozási tervlapok</a:t>
            </a:r>
            <a:endParaRPr lang="hu-HU" sz="165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endParaRPr lang="hu-HU" sz="165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Eljárás jogszerűségének vizsgálata:</a:t>
            </a:r>
            <a:endParaRPr lang="hu-HU" sz="1650" b="0" strike="noStrike" spc="-1">
              <a:solidFill>
                <a:srgbClr val="000000"/>
              </a:solidFill>
              <a:latin typeface="Arial"/>
            </a:endParaRPr>
          </a:p>
          <a:p>
            <a:pPr marL="542880" lvl="1" indent="-285840" algn="just">
              <a:lnSpc>
                <a:spcPct val="100000"/>
              </a:lnSpc>
              <a:buClr>
                <a:srgbClr val="2A5010"/>
              </a:buClr>
              <a:buSzPct val="45000"/>
              <a:buFont typeface="Wingdings" charset="2"/>
              <a:buChar char=""/>
              <a:tabLst>
                <a:tab pos="500760" algn="l"/>
              </a:tabLst>
            </a:pPr>
            <a:r>
              <a:rPr lang="hu-HU" sz="165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Adó- és értékbizonyítvány esetén jogorvoslati tájékoztató hiánya;  </a:t>
            </a:r>
            <a:endParaRPr lang="hu-HU" sz="1650" b="0" strike="noStrike" spc="-1">
              <a:solidFill>
                <a:srgbClr val="000000"/>
              </a:solidFill>
              <a:latin typeface="Arial"/>
            </a:endParaRPr>
          </a:p>
          <a:p>
            <a:pPr marL="542880" lvl="1" indent="-285840" algn="just">
              <a:lnSpc>
                <a:spcPct val="100000"/>
              </a:lnSpc>
              <a:buClr>
                <a:srgbClr val="2A5010"/>
              </a:buClr>
              <a:buSzPct val="45000"/>
              <a:buFont typeface="Wingdings" charset="2"/>
              <a:buChar char=""/>
              <a:tabLst>
                <a:tab pos="500760" algn="l"/>
              </a:tabLst>
            </a:pPr>
            <a:r>
              <a:rPr lang="hu-HU" sz="165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öröklésben érdekeltek értesítésének mellőzése.</a:t>
            </a:r>
            <a:endParaRPr lang="hu-HU" sz="1650" b="0" strike="noStrike" spc="-1">
              <a:solidFill>
                <a:srgbClr val="000000"/>
              </a:solidFill>
              <a:latin typeface="Arial"/>
            </a:endParaRPr>
          </a:p>
          <a:p>
            <a:pPr marL="542880" lvl="1" indent="-285840" algn="just">
              <a:lnSpc>
                <a:spcPct val="100000"/>
              </a:lnSpc>
              <a:buClr>
                <a:srgbClr val="2A5010"/>
              </a:buClr>
              <a:buSzPct val="45000"/>
              <a:buFont typeface="Wingdings" charset="2"/>
              <a:buChar char=""/>
              <a:tabLst>
                <a:tab pos="500760" algn="l"/>
              </a:tabLst>
            </a:pPr>
            <a:endParaRPr lang="hu-HU" sz="1650" b="0" strike="noStrike" spc="-1">
              <a:solidFill>
                <a:srgbClr val="000000"/>
              </a:solidFill>
              <a:latin typeface="Arial"/>
            </a:endParaRPr>
          </a:p>
          <a:p>
            <a:pPr marL="542880" lvl="1" indent="-285840" algn="just">
              <a:lnSpc>
                <a:spcPct val="100000"/>
              </a:lnSpc>
              <a:buClr>
                <a:srgbClr val="2A5010"/>
              </a:buClr>
              <a:buSzPct val="45000"/>
              <a:buFont typeface="Wingdings" charset="2"/>
              <a:buChar char=""/>
              <a:tabLst>
                <a:tab pos="500760" algn="l"/>
              </a:tabLst>
            </a:pPr>
            <a:r>
              <a:rPr lang="hu-HU" sz="165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Pécsi Törvényszék K.700.534/2022/12.; K.700.534/2021/8.</a:t>
            </a:r>
            <a:endParaRPr lang="hu-HU" sz="1650" b="0" strike="noStrike" spc="-1">
              <a:solidFill>
                <a:srgbClr val="000000"/>
              </a:solidFill>
              <a:latin typeface="Arial"/>
            </a:endParaRPr>
          </a:p>
          <a:p>
            <a:pPr marL="542880" lvl="1" indent="-285840" algn="just">
              <a:lnSpc>
                <a:spcPct val="100000"/>
              </a:lnSpc>
              <a:buClr>
                <a:srgbClr val="2A5010"/>
              </a:buClr>
              <a:buSzPct val="45000"/>
              <a:buFont typeface="Wingdings" charset="2"/>
              <a:buChar char=""/>
              <a:tabLst>
                <a:tab pos="500760" algn="l"/>
              </a:tabLst>
            </a:pPr>
            <a:endParaRPr lang="hu-HU" sz="1650" b="0" strike="noStrike" spc="-1">
              <a:solidFill>
                <a:srgbClr val="000000"/>
              </a:solidFill>
              <a:latin typeface="Arial"/>
            </a:endParaRPr>
          </a:p>
          <a:p>
            <a:pPr marL="542880" lvl="1" indent="-285840" algn="just">
              <a:lnSpc>
                <a:spcPct val="100000"/>
              </a:lnSpc>
              <a:buClr>
                <a:srgbClr val="2A5010"/>
              </a:buClr>
              <a:buSzPct val="45000"/>
              <a:buFont typeface="Wingdings" charset="2"/>
              <a:buChar char=""/>
              <a:tabLst>
                <a:tab pos="500760" algn="l"/>
              </a:tabLst>
            </a:pPr>
            <a:endParaRPr lang="hu-HU" sz="165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hu-HU" sz="165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- Általában: Egyeztetés kérés. pl. adatszolgáltatás</a:t>
            </a:r>
            <a:endParaRPr lang="hu-HU" sz="1650" b="0" strike="noStrike" spc="-1">
              <a:solidFill>
                <a:srgbClr val="000000"/>
              </a:solidFill>
              <a:latin typeface="Arial"/>
            </a:endParaRPr>
          </a:p>
          <a:p>
            <a:pPr marL="542880" lvl="1" indent="-285840" algn="just">
              <a:lnSpc>
                <a:spcPct val="100000"/>
              </a:lnSpc>
              <a:buClr>
                <a:srgbClr val="2A5010"/>
              </a:buClr>
              <a:buSzPct val="45000"/>
              <a:buFont typeface="Wingdings" charset="2"/>
              <a:buChar char=""/>
              <a:tabLst>
                <a:tab pos="500760" algn="l"/>
              </a:tabLst>
            </a:pPr>
            <a:endParaRPr lang="hu-HU" sz="165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pos="0" algn="l"/>
              </a:tabLst>
            </a:pPr>
            <a:endParaRPr lang="hu-HU" sz="16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1460160" y="168840"/>
            <a:ext cx="5429520" cy="762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Autofit/>
          </a:bodyPr>
          <a:lstStyle/>
          <a:p>
            <a:pPr algn="ctr">
              <a:lnSpc>
                <a:spcPct val="100000"/>
              </a:lnSpc>
            </a:pPr>
            <a:endParaRPr lang="hu-HU" sz="255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255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255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255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255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255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255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255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255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255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hu-HU" sz="255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Hatósági szakterület</a:t>
            </a:r>
            <a:endParaRPr lang="hu-HU" sz="255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CustomShape 2"/>
          <p:cNvSpPr/>
          <p:nvPr/>
        </p:nvSpPr>
        <p:spPr>
          <a:xfrm>
            <a:off x="683280" y="2097000"/>
            <a:ext cx="6493320" cy="3206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endParaRPr lang="hu-HU" sz="1400" b="0" strike="noStrike" spc="-1">
              <a:solidFill>
                <a:srgbClr val="2A5010"/>
              </a:solidFill>
              <a:latin typeface="Trebuchet MS"/>
              <a:ea typeface="DejaVu Sans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1018800" y="1789560"/>
            <a:ext cx="6311880" cy="41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>
              <a:lnSpc>
                <a:spcPct val="100000"/>
              </a:lnSpc>
            </a:pPr>
            <a:endParaRPr lang="hu-HU" sz="187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87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87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Szövegdoboz 2"/>
          <p:cNvSpPr/>
          <p:nvPr/>
        </p:nvSpPr>
        <p:spPr>
          <a:xfrm>
            <a:off x="683280" y="896040"/>
            <a:ext cx="6493320" cy="5548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601"/>
              </a:spcAft>
            </a:pPr>
            <a:r>
              <a:rPr lang="hu-HU" sz="14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Az általános közigazgatási rendtartásról szóló 2016. évi CL. törvény (</a:t>
            </a:r>
            <a:r>
              <a:rPr lang="hu-HU" sz="1400" b="0" strike="noStrike" spc="-1" dirty="0" err="1">
                <a:solidFill>
                  <a:srgbClr val="2A5010"/>
                </a:solidFill>
                <a:latin typeface="Trebuchet MS"/>
                <a:ea typeface="DejaVu Sans"/>
              </a:rPr>
              <a:t>Ákr</a:t>
            </a:r>
            <a:r>
              <a:rPr lang="hu-HU" sz="14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.) az alábbiak szerint </a:t>
            </a:r>
            <a:r>
              <a:rPr lang="hu-HU" sz="1400" b="1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módosult, illetve módosul</a:t>
            </a:r>
            <a:r>
              <a:rPr lang="hu-HU" sz="14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:</a:t>
            </a:r>
            <a:endParaRPr lang="hu-HU" sz="14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191"/>
              </a:spcBef>
            </a:pPr>
            <a:r>
              <a:rPr lang="hu-HU" sz="1400" b="1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2024. szeptember 1. napjától: </a:t>
            </a:r>
            <a:r>
              <a:rPr lang="hu-HU" sz="14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„az elektronikus ügyintézés és a bizalmi szolgáltatások általános szabályairól szóló törvényben (a továbbiakban: </a:t>
            </a:r>
            <a:r>
              <a:rPr lang="hu-HU" sz="1400" b="0" strike="noStrike" spc="-1" dirty="0" err="1">
                <a:solidFill>
                  <a:srgbClr val="2A5010"/>
                </a:solidFill>
                <a:latin typeface="Trebuchet MS"/>
                <a:ea typeface="DejaVu Sans"/>
              </a:rPr>
              <a:t>Eüsztv</a:t>
            </a:r>
            <a:r>
              <a:rPr lang="hu-HU" sz="14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.)” szövegrész helyébe az „a digitális államról és a digitális szolgáltatások nyújtásának egyes szabályairól szóló 2023. évi CIII. törvényben (a továbbiakban: </a:t>
            </a:r>
            <a:r>
              <a:rPr lang="hu-HU" sz="1400" b="0" strike="noStrike" spc="-1" dirty="0" err="1">
                <a:solidFill>
                  <a:srgbClr val="2A5010"/>
                </a:solidFill>
                <a:latin typeface="Trebuchet MS"/>
                <a:ea typeface="DejaVu Sans"/>
              </a:rPr>
              <a:t>Dáptv</a:t>
            </a:r>
            <a:r>
              <a:rPr lang="hu-HU" sz="14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.)” szöveg lépett</a:t>
            </a:r>
            <a:endParaRPr lang="hu-HU" sz="14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191"/>
              </a:spcBef>
            </a:pPr>
            <a:r>
              <a:rPr lang="hu-HU" sz="1400" b="1" strike="noStrike" spc="-1" dirty="0" err="1">
                <a:solidFill>
                  <a:srgbClr val="2A5010"/>
                </a:solidFill>
                <a:latin typeface="Trebuchet MS"/>
                <a:ea typeface="DejaVu Sans"/>
              </a:rPr>
              <a:t>Eüsztv</a:t>
            </a:r>
            <a:r>
              <a:rPr lang="hu-HU" sz="1400" b="1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., </a:t>
            </a:r>
            <a:r>
              <a:rPr lang="hu-HU" sz="1400" b="1" strike="noStrike" spc="-1" dirty="0" err="1">
                <a:solidFill>
                  <a:srgbClr val="2A5010"/>
                </a:solidFill>
                <a:latin typeface="Trebuchet MS"/>
                <a:ea typeface="DejaVu Sans"/>
              </a:rPr>
              <a:t>Eüszvhr</a:t>
            </a:r>
            <a:r>
              <a:rPr lang="hu-HU" sz="1400" b="1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. 2024. szeptember 1. napjától hatálytalan</a:t>
            </a:r>
            <a:endParaRPr lang="hu-HU" sz="1400" b="1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191"/>
              </a:spcBef>
            </a:pPr>
            <a:r>
              <a:rPr lang="hu-HU" sz="1400" b="1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2025. január 15. napjától</a:t>
            </a:r>
            <a:endParaRPr lang="hu-HU" sz="1400" b="1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601"/>
              </a:spcAft>
            </a:pPr>
            <a:r>
              <a:rPr lang="hu-HU" sz="14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35. § (3) bekezdés </a:t>
            </a:r>
            <a:endParaRPr lang="hu-HU" sz="14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601"/>
              </a:spcAft>
            </a:pPr>
            <a:r>
              <a:rPr lang="hu-HU" sz="14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(3) Az  Ha törvény vagy kormányrendelet későbbi időpontot nem állapít meg, az ügyfél kérelmével addig az időpontig rendelkezhet, amíg a tárgyában hozott döntés (véglegessé válásáig rendelkezhet) közlése iránt a hatóság nem intézkedik. </a:t>
            </a:r>
            <a:endParaRPr lang="hu-HU" sz="14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601"/>
              </a:spcAft>
            </a:pPr>
            <a:endParaRPr lang="hu-HU" sz="14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601"/>
              </a:spcAft>
            </a:pPr>
            <a:r>
              <a:rPr lang="hu-HU" sz="14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43. § (1) bekezdés b) pont (Teljes eljárásra áttérés) </a:t>
            </a:r>
            <a:endParaRPr lang="hu-HU" sz="14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601"/>
              </a:spcAft>
            </a:pPr>
            <a:r>
              <a:rPr lang="hu-HU" sz="14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b) (a beadvány elintézését függőben tartja, vagy)  az eljárás felfüggesztése vagy szünetelése iránt intézkedik, </a:t>
            </a:r>
            <a:endParaRPr lang="hu-HU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algn="just">
              <a:lnSpc>
                <a:spcPct val="107000"/>
              </a:lnSpc>
              <a:spcAft>
                <a:spcPts val="601"/>
              </a:spcAft>
            </a:pPr>
            <a:endParaRPr lang="hu-HU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07000"/>
              </a:lnSpc>
              <a:spcAft>
                <a:spcPts val="799"/>
              </a:spcAf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ustomShape 1"/>
          <p:cNvSpPr/>
          <p:nvPr/>
        </p:nvSpPr>
        <p:spPr>
          <a:xfrm>
            <a:off x="821880" y="355320"/>
            <a:ext cx="6426360" cy="102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40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Kérdések-válaszok</a:t>
            </a:r>
            <a:br>
              <a:rPr sz="2400"/>
            </a:br>
            <a:endParaRPr lang="hu-H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CustomShape 2"/>
          <p:cNvSpPr/>
          <p:nvPr/>
        </p:nvSpPr>
        <p:spPr>
          <a:xfrm>
            <a:off x="1413360" y="7597440"/>
            <a:ext cx="5821560" cy="81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hu-HU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9" name="CustomShape 3"/>
          <p:cNvSpPr/>
          <p:nvPr/>
        </p:nvSpPr>
        <p:spPr>
          <a:xfrm>
            <a:off x="655560" y="1682280"/>
            <a:ext cx="6758640" cy="4583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algn="ctr">
              <a:lnSpc>
                <a:spcPct val="100000"/>
              </a:lnSpc>
            </a:pPr>
            <a:endParaRPr lang="hu-HU" sz="15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0" name="CustomShape 2"/>
          <p:cNvSpPr/>
          <p:nvPr/>
        </p:nvSpPr>
        <p:spPr>
          <a:xfrm>
            <a:off x="513720" y="1192320"/>
            <a:ext cx="6900480" cy="5181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r>
              <a:rPr lang="hu-HU" sz="1600" b="0" strike="noStrike" spc="-1" dirty="0">
                <a:solidFill>
                  <a:schemeClr val="accent2"/>
                </a:solidFill>
                <a:latin typeface="Trebuchet MS"/>
                <a:ea typeface="DejaVu Sans"/>
              </a:rPr>
              <a:t>Az </a:t>
            </a:r>
            <a:r>
              <a:rPr lang="hu-HU" sz="1600" b="0" strike="noStrike" spc="-1" dirty="0" err="1">
                <a:solidFill>
                  <a:schemeClr val="accent2"/>
                </a:solidFill>
                <a:latin typeface="Trebuchet MS"/>
                <a:ea typeface="DejaVu Sans"/>
              </a:rPr>
              <a:t>Ákr</a:t>
            </a:r>
            <a:r>
              <a:rPr lang="hu-HU" sz="1600" b="0" strike="noStrike" spc="-1" dirty="0">
                <a:solidFill>
                  <a:schemeClr val="accent2"/>
                </a:solidFill>
                <a:latin typeface="Trebuchet MS"/>
                <a:ea typeface="DejaVu Sans"/>
              </a:rPr>
              <a:t>. 133. § (2) </a:t>
            </a:r>
            <a:r>
              <a:rPr lang="hu-HU" sz="1600" b="0" strike="noStrike" spc="-1" dirty="0" err="1">
                <a:solidFill>
                  <a:schemeClr val="accent2"/>
                </a:solidFill>
                <a:latin typeface="Trebuchet MS"/>
                <a:ea typeface="DejaVu Sans"/>
              </a:rPr>
              <a:t>bek</a:t>
            </a:r>
            <a:r>
              <a:rPr lang="hu-HU" sz="1600" b="0" strike="noStrike" spc="-1" dirty="0">
                <a:solidFill>
                  <a:schemeClr val="accent2"/>
                </a:solidFill>
                <a:latin typeface="Trebuchet MS"/>
                <a:ea typeface="DejaVu Sans"/>
              </a:rPr>
              <a:t>. szerint: a hatóság a végrehajtást hivatalból vagy a jogosult kérelmére rendeli el. A hatóság a döntés végrehajthatóságától, illetve a végrehajtás elrendelésére irányuló kérelem beérkezésétől számított öt napon belül elrendeli a végrehajtást, és a döntést közli a végrehajtást foganatosító szervvel is.</a:t>
            </a: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r>
              <a:rPr lang="hu-HU" sz="1600" b="0" strike="noStrike" spc="-1" dirty="0">
                <a:solidFill>
                  <a:schemeClr val="accent2"/>
                </a:solidFill>
                <a:latin typeface="Trebuchet MS"/>
                <a:ea typeface="DejaVu Sans"/>
              </a:rPr>
              <a:t> </a:t>
            </a: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r>
              <a:rPr lang="hu-HU" sz="1600" b="0" strike="noStrike" spc="-1" dirty="0">
                <a:solidFill>
                  <a:schemeClr val="accent2"/>
                </a:solidFill>
                <a:latin typeface="Trebuchet MS"/>
                <a:ea typeface="DejaVu Sans"/>
              </a:rPr>
              <a:t>Ez az öt napos határidő jogvesztő? Nem életszerű, hogy a döntés végrehajthatóságától öt napon belül lehessen csak elrendelni a végrehajtást (pl. településkép-védelmi bírság meg nem fizetése esetén).</a:t>
            </a: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r>
              <a:rPr lang="hu-HU" sz="1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 </a:t>
            </a: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7000"/>
              </a:lnSpc>
              <a:spcAft>
                <a:spcPts val="799"/>
              </a:spcAft>
              <a:tabLst>
                <a:tab pos="0" algn="l"/>
              </a:tabLst>
            </a:pPr>
            <a:r>
              <a:rPr lang="hu-HU" sz="18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 </a:t>
            </a:r>
            <a:endParaRPr lang="hu-HU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35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35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821520" y="503640"/>
            <a:ext cx="6426360" cy="102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40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Kérdések-válaszok</a:t>
            </a:r>
            <a:br>
              <a:rPr sz="2400"/>
            </a:br>
            <a:endParaRPr lang="hu-H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CustomShape 2"/>
          <p:cNvSpPr/>
          <p:nvPr/>
        </p:nvSpPr>
        <p:spPr>
          <a:xfrm>
            <a:off x="1413360" y="7597440"/>
            <a:ext cx="5821560" cy="81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hu-HU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3" name="CustomShape 3"/>
          <p:cNvSpPr/>
          <p:nvPr/>
        </p:nvSpPr>
        <p:spPr>
          <a:xfrm>
            <a:off x="655560" y="1682280"/>
            <a:ext cx="6758640" cy="4583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algn="ctr">
              <a:lnSpc>
                <a:spcPct val="100000"/>
              </a:lnSpc>
            </a:pPr>
            <a:endParaRPr lang="hu-HU" sz="15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4" name="CustomShape 2"/>
          <p:cNvSpPr/>
          <p:nvPr/>
        </p:nvSpPr>
        <p:spPr>
          <a:xfrm>
            <a:off x="347400" y="1258920"/>
            <a:ext cx="6900480" cy="5181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6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tabLst>
                <a:tab pos="0" algn="l"/>
              </a:tabLst>
            </a:pPr>
            <a:r>
              <a:rPr lang="hu-HU" sz="160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Az Ákr. értelmében végrehajtható a döntés, ha a kötelezett a hatóság végleges döntésében foglalt kötelezésnek nem tett eleget. </a:t>
            </a:r>
            <a:endParaRPr lang="hu-HU" sz="16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tabLst>
                <a:tab pos="0" algn="l"/>
              </a:tabLst>
            </a:pPr>
            <a:r>
              <a:rPr lang="hu-HU" sz="160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A végrehajtás csak akkor rendelhető el, ha a hatóság megbizonyosodott a teljesítés elmulasztásáról, melyet hatósági ellenőrzés keretei között tud megtenni. Az Ákr. VI. fejezete a hatóság feladatává teszi, hogy hatáskörének keretei között ellenőrizze a végrehajtható döntésben foglaltak teljesítését.</a:t>
            </a:r>
            <a:endParaRPr lang="hu-HU" sz="16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tabLst>
                <a:tab pos="0" algn="l"/>
              </a:tabLst>
            </a:pPr>
            <a:r>
              <a:rPr lang="hu-HU" sz="160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A végrehajtás elrendelése a döntést hozó hatóság feladata, melyről a döntést hozó hatóság, másodfokú döntés esetén pedig az elsőfokú hatóság végzéssel dönt, hivatalból, vagy a jogosult kérelmére, a kérelem beérkezésétől számított öt napon belül.</a:t>
            </a:r>
            <a:endParaRPr lang="hu-HU" sz="16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tabLst>
                <a:tab pos="0" algn="l"/>
              </a:tabLst>
            </a:pPr>
            <a:endParaRPr lang="hu-HU" sz="16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tabLst>
                <a:tab pos="0" algn="l"/>
              </a:tabLst>
            </a:pPr>
            <a:r>
              <a:rPr lang="hu-HU" sz="160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A VÉGREHAJTÁSHOZ VALÓ JOG ELÉVÜLÉSE</a:t>
            </a:r>
            <a:endParaRPr lang="hu-HU" sz="16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tabLst>
                <a:tab pos="0" algn="l"/>
              </a:tabLst>
            </a:pPr>
            <a:r>
              <a:rPr lang="hu-HU" sz="160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Az Ákr. szerint a végrehajtási jog a teljesítési határidő utolsó napjától számított három év elteltével évül el, ami azt jelenti, hogy ezen idő alatt elő kell terjeszteni a végrehajtás iránti kérelmet, illetőleg, ha a végrehajtást hivatalból kell elrendelni, ezen idő alatt aziránt intézkedni kell. Az Ákr. a végrehajtás elévülésének objektív időtartamát hat évben határozta meg. </a:t>
            </a:r>
            <a:endParaRPr lang="hu-HU" sz="16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tabLst>
                <a:tab pos="0" algn="l"/>
              </a:tabLst>
            </a:pPr>
            <a:endParaRPr lang="hu-HU" sz="16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7000"/>
              </a:lnSpc>
              <a:spcAft>
                <a:spcPts val="799"/>
              </a:spcAft>
              <a:tabLst>
                <a:tab pos="0" algn="l"/>
              </a:tabLst>
            </a:pPr>
            <a:endParaRPr lang="hu-HU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7000"/>
              </a:lnSpc>
              <a:spcAft>
                <a:spcPts val="799"/>
              </a:spcAft>
              <a:tabLst>
                <a:tab pos="0" algn="l"/>
              </a:tabLst>
            </a:pPr>
            <a:r>
              <a:rPr lang="hu-HU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 </a:t>
            </a:r>
            <a:endParaRPr lang="hu-HU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35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3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0"/>
          <p:cNvSpPr/>
          <p:nvPr/>
        </p:nvSpPr>
        <p:spPr>
          <a:xfrm>
            <a:off x="821520" y="503640"/>
            <a:ext cx="6426360" cy="102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40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Digitális állampolgárság </a:t>
            </a:r>
            <a:br>
              <a:rPr sz="2400"/>
            </a:br>
            <a:endParaRPr lang="hu-H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CustomShape 11"/>
          <p:cNvSpPr/>
          <p:nvPr/>
        </p:nvSpPr>
        <p:spPr>
          <a:xfrm>
            <a:off x="1413360" y="7597440"/>
            <a:ext cx="5821560" cy="81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hu-HU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7" name="CustomShape 12"/>
          <p:cNvSpPr/>
          <p:nvPr/>
        </p:nvSpPr>
        <p:spPr>
          <a:xfrm>
            <a:off x="655560" y="1682280"/>
            <a:ext cx="6758640" cy="4583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endParaRPr lang="hu-HU" sz="15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8" name="CustomShape 13"/>
          <p:cNvSpPr/>
          <p:nvPr/>
        </p:nvSpPr>
        <p:spPr>
          <a:xfrm>
            <a:off x="479520" y="1258920"/>
            <a:ext cx="6900480" cy="5181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6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160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A program alapvetései, célkitűzései:</a:t>
            </a:r>
            <a:endParaRPr lang="hu-HU" sz="1600" b="1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160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- 2026-ra az állampolgárok szinte minden közigazgatást érintő ügyet intézhessenek elektronikusan</a:t>
            </a:r>
            <a:endParaRPr lang="hu-HU" sz="16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160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- Állami adatvagyon magasabb szintű felhasználása</a:t>
            </a:r>
            <a:endParaRPr lang="hu-HU" sz="16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160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- Életesemény alapú ügyintézés</a:t>
            </a:r>
            <a:endParaRPr lang="hu-HU" sz="16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2000" b="1" strike="noStrike" spc="-1">
                <a:solidFill>
                  <a:srgbClr val="2A5010"/>
                </a:solidFill>
                <a:latin typeface="Arial;Arial"/>
                <a:ea typeface="Arial;Arial"/>
              </a:rPr>
              <a:t>Új mobil keretalkalmazás készült: 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</a:rPr>
              <a:t>Digitális állampolgárság ezen keresztül aktiválható. 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</a:rPr>
              <a:t>(KAB, eSzig)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</a:rPr>
              <a:t>Digitális szolgáltatások elsődlegesen ezen keresztül érhetőek el. 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20000"/>
              </a:lnSpc>
            </a:pPr>
            <a:r>
              <a:rPr lang="hu-HU" sz="2000" b="0" strike="noStrike" spc="-1">
                <a:solidFill>
                  <a:srgbClr val="2A5010"/>
                </a:solidFill>
                <a:latin typeface="Arial"/>
                <a:ea typeface="Times New Roman"/>
              </a:rPr>
              <a:t> </a:t>
            </a:r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  <a:hlinkClick r:id="rId2"/>
              </a:rPr>
              <a:t>https://dap.gov.hu</a:t>
            </a:r>
            <a:r>
              <a:rPr lang="hu-HU" sz="2000" b="0" strike="noStrike" spc="-1">
                <a:solidFill>
                  <a:srgbClr val="2A5010"/>
                </a:solidFill>
                <a:latin typeface="Arial"/>
                <a:ea typeface="Times New Roman"/>
              </a:rPr>
              <a:t> 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tabLst>
                <a:tab pos="0" algn="l"/>
              </a:tabLst>
            </a:pPr>
            <a:endParaRPr lang="hu-HU" sz="16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7000"/>
              </a:lnSpc>
              <a:spcAft>
                <a:spcPts val="799"/>
              </a:spcAft>
              <a:tabLst>
                <a:tab pos="0" algn="l"/>
              </a:tabLst>
            </a:pPr>
            <a:endParaRPr lang="hu-HU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7000"/>
              </a:lnSpc>
              <a:spcAft>
                <a:spcPts val="799"/>
              </a:spcAft>
              <a:tabLst>
                <a:tab pos="0" algn="l"/>
              </a:tabLst>
            </a:pPr>
            <a:r>
              <a:rPr lang="hu-HU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 </a:t>
            </a:r>
            <a:endParaRPr lang="hu-HU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35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3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4"/>
          <p:cNvSpPr/>
          <p:nvPr/>
        </p:nvSpPr>
        <p:spPr>
          <a:xfrm>
            <a:off x="821520" y="503640"/>
            <a:ext cx="6426360" cy="102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400" b="0" strike="noStrike" spc="-1">
                <a:solidFill>
                  <a:srgbClr val="2A5010"/>
                </a:solidFill>
                <a:latin typeface="Trebuchet MS"/>
                <a:ea typeface="DejaVu Sans"/>
              </a:rPr>
              <a:t>Digitális állampolgárság </a:t>
            </a:r>
            <a:br>
              <a:rPr sz="2400"/>
            </a:br>
            <a:endParaRPr lang="hu-H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CustomShape 15"/>
          <p:cNvSpPr/>
          <p:nvPr/>
        </p:nvSpPr>
        <p:spPr>
          <a:xfrm>
            <a:off x="1413360" y="7597440"/>
            <a:ext cx="5821560" cy="81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hu-HU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1" name="CustomShape 16"/>
          <p:cNvSpPr/>
          <p:nvPr/>
        </p:nvSpPr>
        <p:spPr>
          <a:xfrm>
            <a:off x="655560" y="1682280"/>
            <a:ext cx="6758640" cy="4583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endParaRPr lang="hu-HU" sz="15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2" name="CustomShape 17"/>
          <p:cNvSpPr/>
          <p:nvPr/>
        </p:nvSpPr>
        <p:spPr>
          <a:xfrm>
            <a:off x="347400" y="1258920"/>
            <a:ext cx="6900480" cy="5181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  <a:spcAft>
                <a:spcPts val="601"/>
              </a:spcAft>
            </a:pPr>
            <a:r>
              <a:rPr lang="hu-HU" sz="2000" b="1" strike="noStrike" spc="-1">
                <a:solidFill>
                  <a:srgbClr val="2A5010"/>
                </a:solidFill>
                <a:latin typeface="Arial;Arial"/>
                <a:ea typeface="Arial;Arial"/>
              </a:rPr>
              <a:t>Milyen eszközön használható a DÁP mobilalkalmazás?</a:t>
            </a:r>
            <a:endParaRPr lang="hu-HU" sz="2000" b="1" u="sng" strike="noStrike" spc="-1">
              <a:solidFill>
                <a:srgbClr val="000000"/>
              </a:solidFill>
              <a:uFillTx/>
              <a:latin typeface="Arial"/>
              <a:ea typeface="Times New Roman"/>
            </a:endParaRPr>
          </a:p>
          <a:p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</a:rPr>
              <a:t>A DÁP mobilalkalmazás iOS vagy Android eszközön is használható. Követelmények: operációs rendszer: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</a:rPr>
              <a:t>- iOS 16, iPadOS 16 vagy újabb,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</a:rPr>
              <a:t>- Android 10 vagy újabb.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</a:rPr>
              <a:t>Feltört, azaz jailbreakelt vagy rootolt eszközön az alkalmazás nem használható.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2000" b="1" strike="noStrike" spc="-1">
                <a:solidFill>
                  <a:srgbClr val="2A5010"/>
                </a:solidFill>
                <a:latin typeface="Arial;Arial"/>
                <a:ea typeface="Arial;Arial"/>
              </a:rPr>
              <a:t>Digitális állampolgár azonosító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</a:rPr>
              <a:t>Új, egységes azonosító a felhasználó azonosítására. eAzonosítás, mellette Ügyfélkapu+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hu-HU" sz="2000" b="0" strike="noStrike" spc="-1">
                <a:solidFill>
                  <a:srgbClr val="2A5010"/>
                </a:solidFill>
                <a:latin typeface="Arial;Arial"/>
                <a:ea typeface="Arial;Arial"/>
              </a:rPr>
              <a:t>Ügyfélkapu 2025. január 15. napjáig érhető el. </a:t>
            </a:r>
            <a:endParaRPr lang="hu-HU" sz="20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7000"/>
              </a:lnSpc>
              <a:spcAft>
                <a:spcPts val="799"/>
              </a:spcAft>
              <a:tabLst>
                <a:tab pos="0" algn="l"/>
              </a:tabLst>
            </a:pPr>
            <a:r>
              <a:rPr lang="hu-HU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 </a:t>
            </a:r>
            <a:endParaRPr lang="hu-HU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35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pos="0" algn="l"/>
              </a:tabLst>
            </a:pPr>
            <a:endParaRPr lang="hu-HU" sz="13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menzió">
  <a:themeElements>
    <a:clrScheme name="Dimenzió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TM02900688[[fn=Dimenzió]]</Template>
  <TotalTime>2808</TotalTime>
  <Words>1121</Words>
  <Application>Microsoft Office PowerPoint</Application>
  <PresentationFormat>Diavetítés a képernyőre (4:3 oldalarány)</PresentationFormat>
  <Paragraphs>139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21" baseType="lpstr">
      <vt:lpstr>Arial</vt:lpstr>
      <vt:lpstr>Arial;Arial</vt:lpstr>
      <vt:lpstr>Calibri</vt:lpstr>
      <vt:lpstr>DejaVu Sans</vt:lpstr>
      <vt:lpstr>Symbol</vt:lpstr>
      <vt:lpstr>Times New Roman</vt:lpstr>
      <vt:lpstr>Trebuchet MS</vt:lpstr>
      <vt:lpstr>Wingdings</vt:lpstr>
      <vt:lpstr>Dimenzió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subject/>
  <dc:creator>fujitsu esprimo</dc:creator>
  <dc:description/>
  <cp:lastModifiedBy>Czigler Györgyi</cp:lastModifiedBy>
  <cp:revision>219</cp:revision>
  <dcterms:created xsi:type="dcterms:W3CDTF">2018-02-28T16:25:37Z</dcterms:created>
  <dcterms:modified xsi:type="dcterms:W3CDTF">2024-09-23T05:59:44Z</dcterms:modified>
  <dc:language>hu-HU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Diavetítés a képernyőre (4:3 oldalarány)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16</vt:i4>
  </property>
</Properties>
</file>