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72" r:id="rId4"/>
    <p:sldId id="271" r:id="rId5"/>
    <p:sldId id="268" r:id="rId6"/>
    <p:sldId id="273" r:id="rId7"/>
    <p:sldId id="258" r:id="rId8"/>
    <p:sldId id="259" r:id="rId9"/>
    <p:sldId id="276" r:id="rId10"/>
    <p:sldId id="277" r:id="rId11"/>
    <p:sldId id="283" r:id="rId12"/>
    <p:sldId id="278" r:id="rId13"/>
    <p:sldId id="279" r:id="rId14"/>
    <p:sldId id="280" r:id="rId15"/>
    <p:sldId id="281" r:id="rId16"/>
    <p:sldId id="282" r:id="rId17"/>
    <p:sldId id="266" r:id="rId18"/>
  </p:sldIdLst>
  <p:sldSz cx="10080625" cy="5670550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4400" b="0" strike="noStrike" spc="-1">
                <a:solidFill>
                  <a:srgbClr val="000000"/>
                </a:solidFill>
                <a:latin typeface="Arial"/>
              </a:rPr>
              <a:t>A dia áthelyezéséhez kattintson 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A jegyzetformátum szerkesztéséhez kattintson ide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&lt;élőfej&gt;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&lt;dátum/idő&gt;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&lt;élőláb&gt;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67615DE-70EB-464D-B434-7FCC887B3556}" type="slidenum"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hu-H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10325" cy="3606800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640" cy="420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4"/>
          </p:nvPr>
        </p:nvSpPr>
        <p:spPr>
          <a:xfrm>
            <a:off x="4281480" y="10155240"/>
            <a:ext cx="3276000" cy="53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hu-H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25E82E-713F-41C2-9F32-51B7F197D57D}" type="slidenum">
              <a:rPr lang="hu-H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hu-H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hu-HU" sz="4400" b="0" strike="noStrike" spc="-1">
                <a:solidFill>
                  <a:srgbClr val="000000"/>
                </a:solidFill>
                <a:latin typeface="Arial"/>
              </a:rPr>
              <a:t>Címszöveg formátumának szerkesztése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000000"/>
                </a:solidFill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solidFill>
                  <a:srgbClr val="000000"/>
                </a:solidFill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solidFill>
                  <a:srgbClr val="000000"/>
                </a:solidFill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5" Type="http://schemas.openxmlformats.org/officeDocument/2006/relationships/hyperlink" Target="https://takis.nevma.gr/2019/07/%CF%84%CE%BF-%CE%BB%CE%B5%CF%85%CE%BA%CF%8C-%CE%B5%CE%AF%CE%BD%CE%B1%CE%B9-%CE%B5%CF%80%CE%B9%CE%BB%CE%BF%CE%B3%CE%AE/" TargetMode="Externa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jvilagtudat.blogspot.com/2020/04/egy-olyan-mutans-enzimet-hoztak-letre.html" TargetMode="Externa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/>
          <p:nvPr/>
        </p:nvSpPr>
        <p:spPr>
          <a:xfrm>
            <a:off x="926280" y="107640"/>
            <a:ext cx="8214840" cy="234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br>
              <a:rPr sz="1800" dirty="0"/>
            </a:br>
            <a:r>
              <a:rPr lang="hu-HU" sz="4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 törvényességi felügyelet működésének tapasztalatai, </a:t>
            </a:r>
            <a:endParaRPr lang="hu-HU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4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2024. évi ellenőrzések</a:t>
            </a:r>
            <a:r>
              <a:rPr lang="hu-HU" sz="4800" b="0" strike="noStrike" spc="-94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>
              <a:rPr sz="4800" dirty="0"/>
            </a:br>
            <a:endParaRPr lang="hu-H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églalap 76"/>
          <p:cNvSpPr/>
          <p:nvPr/>
        </p:nvSpPr>
        <p:spPr>
          <a:xfrm>
            <a:off x="6300000" y="2627640"/>
            <a:ext cx="3047400" cy="308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hu-H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dr. Árpásy Tamás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Veszprém Vármegyei Kormányhivatal Hatósági Főosztály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Törvényességi Felügyeleti Osztály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2024.05.07.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Picture 2" descr="Képtalálat a következőre: „megyeháza veszprém”"/>
          <p:cNvPicPr/>
          <p:nvPr/>
        </p:nvPicPr>
        <p:blipFill>
          <a:blip r:embed="rId2"/>
          <a:srcRect b="10344"/>
          <a:stretch/>
        </p:blipFill>
        <p:spPr>
          <a:xfrm>
            <a:off x="943920" y="2179800"/>
            <a:ext cx="5343840" cy="342396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pic>
        <p:nvPicPr>
          <p:cNvPr id="47" name="Picture 1" descr="Képtalálat a következőre: „megyeháza veszprém”"/>
          <p:cNvPicPr/>
          <p:nvPr/>
        </p:nvPicPr>
        <p:blipFill>
          <a:blip r:embed="rId3"/>
          <a:srcRect b="10345"/>
          <a:stretch/>
        </p:blipFill>
        <p:spPr>
          <a:xfrm>
            <a:off x="943920" y="2180160"/>
            <a:ext cx="5344920" cy="342504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65320" y="98280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  <a:endParaRPr lang="hu-HU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c) Időközi választások</a:t>
            </a: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Ez is reális lehetőség. </a:t>
            </a: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Jogszabályok: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6. § (1)-(2); 8. § (1) a) és b) pont;  8. § (2) b) pont; 11. § (1); 302. §</a:t>
            </a:r>
          </a:p>
          <a:p>
            <a:pPr algn="just"/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Hvtv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20. § (1) és (4), 21. § (4); </a:t>
            </a:r>
            <a:r>
              <a:rPr lang="hu-HU" sz="20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Mötv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146/J. §</a:t>
            </a:r>
          </a:p>
          <a:p>
            <a:pPr algn="just"/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ülönösen érinti: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Mötv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.-</a:t>
            </a:r>
            <a:r>
              <a:rPr lang="hu-HU" sz="2000" dirty="0" err="1">
                <a:latin typeface="Times New Roman" panose="02020603050405020304" pitchFamily="18" charset="0"/>
                <a:ea typeface="Arial" panose="020B0604020202020204" pitchFamily="34" charset="0"/>
              </a:rPr>
              <a:t>nek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 a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megbízatás keletkezésére és megszűnésére (28. §-31/A. §, 69. §, 76. §), az összeférhetetlenségre (36. és 37. §), a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méltatlanságra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(38. §), a vagyonnyilatkozat-tételi eljárásra (39. §), az alakuló ülésre (43. §), az önfeloszlatására (55. §), a társult képviselő testületre (56. §), a polgármester eskütételére (63. §), a közös önkormányzati hivatal létrehozására (85. §), a területszervezési eljárásra (96. §) és egyes átmeneti szabályok alkalmazására (146/I. §) vonatkozó szabályait.</a:t>
            </a:r>
          </a:p>
          <a:p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1F40719A-18B3-B001-D3AC-F0F4D66291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21973" y="539067"/>
            <a:ext cx="2830106" cy="188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08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65320" y="98280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c) Időközi választások</a:t>
            </a: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2024. október 01: a képviselői jogállás megszűnés/keletkezés fordulónapja, DE: az időközi választást a HVB ezt megelőzően is kitűzheti célszerűen: 2024. október 06-ára. </a:t>
            </a:r>
          </a:p>
          <a:p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7384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344833" y="138037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  <a:endParaRPr lang="hu-HU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d) Hivatalok létrehozása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Jogszabályok: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Mötv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 85. §; 146/J. §;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Hvtv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3-5. §;  7. §.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2024. október 01–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jétől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számított 60 nap: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„kegyelmi időszak”, lehetőség a hivatalok újjáalakítására.</a:t>
            </a:r>
          </a:p>
          <a:p>
            <a:pPr algn="just"/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Lakosságszám: 2023. szeptember 01-jei állapot (testületek, közgyűlések létszáma, hivatalokat alkotó önkormányzatok minimális, 2000 fős összlakosságszámának meghatározása)</a:t>
            </a:r>
          </a:p>
          <a:p>
            <a:pPr algn="just"/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Legrosszabb megállapodás is jobb, mint a kényszerkijelölés!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2046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42592" y="98281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</a:p>
          <a:p>
            <a:pPr algn="ctr">
              <a:lnSpc>
                <a:spcPct val="100000"/>
              </a:lnSpc>
            </a:pPr>
            <a:endParaRPr lang="hu-HU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e) Választásokhoz kapcsolódó egyéb feladatok</a:t>
            </a: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Alakuló ülés előkészítése,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Hivatali struktúra felülvizsgálata,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SZMSZ felülvizsgálata,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Alpolgármester(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választása,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Bizottságok megalakítása,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Összeférhetetlenség vizsgálata,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Vagyonnyilatkozat megtétele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hangingPunct="0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6000" hangingPunct="0"/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5B92175-F28D-5087-AA56-7532A97FB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8393" y="1304270"/>
            <a:ext cx="2021988" cy="202198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580D5615-8921-CFB2-D905-2F8718C466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0785" y="2901360"/>
            <a:ext cx="3032034" cy="210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65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42592" y="98281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</a:p>
          <a:p>
            <a:pPr algn="just"/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e) Választásokhoz kapcsolódó egyéb feladatok</a:t>
            </a: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algn="just" hangingPunct="0"/>
            <a:r>
              <a:rPr lang="hu-H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Alakuló ülés: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Október 1-jét követő 15 napon belül kell összehívni,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polgármester hívja össze és vezeti (a megyei közgyűlés alakuló ülését a korelnök hívja  össze és vezeti a közgyűlés elnökének megválasztásáig),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Kötelező eleme az önkormányzati képviselők és a polgármester eskütétele (az esküokmányt is alá kell írni),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alakuló ülés nyilvánosságára, határozatképességére a rendes ülésre vonatkozó szabályok az irányadók.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algn="just" hangingPunct="0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algn="just" hangingPunct="0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6000" hangingPunct="0"/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9336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42592" y="98281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</a:p>
          <a:p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e) Választásokhoz kapcsolódó egyéb feladatok</a:t>
            </a: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algn="just" hangingPunct="0"/>
            <a:r>
              <a:rPr lang="hu-H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képviselő-testület az alakuló, vagy az azt követő ülésen: </a:t>
            </a:r>
          </a:p>
          <a:p>
            <a:pPr marL="36000" algn="just" hangingPunct="0"/>
            <a:endParaRPr lang="hu-HU" sz="9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Megalkotja, vagy felülvizsgálja az SZMSZ-t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polgármester előterjesztése alapján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 hangingPunct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- megválasztja a bizottság(ok) tagjait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 hangingPunct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- megválasztja az alpolgármester(eke)t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 hangingPunct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- dönt az alpolgármester(</a:t>
            </a:r>
            <a:r>
              <a:rPr lang="hu-H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illetményéről, tiszteletdíjáról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lvl="0" indent="-342900" algn="just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alakuló ülésen lehet dönteni – a törvényi feltételek fennállása esetén – átalakult nemzetiségi önkormányzatként való működésről.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6000" hangingPunct="0"/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6000" hangingPunct="0"/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193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42592" y="98281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5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Szankciók, felmerült problémák, figyelemfelhívás</a:t>
            </a:r>
            <a:endParaRPr lang="hu-HU" sz="2400" b="1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Jegyzőkönyvek késedelme,</a:t>
            </a:r>
          </a:p>
          <a:p>
            <a:pPr marL="457200" indent="-457200" algn="just">
              <a:buAutoNum type="alphaLcParenR"/>
            </a:pPr>
            <a:endParaRPr lang="hu-HU" sz="2000" u="sng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sz="2000" u="sng" dirty="0">
                <a:latin typeface="Times New Roman" panose="02020603050405020304" pitchFamily="18" charset="0"/>
                <a:ea typeface="Arial" panose="020B0604020202020204" pitchFamily="34" charset="0"/>
              </a:rPr>
              <a:t>J</a:t>
            </a: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ogszabálysértő eljárással hozott határozat, rendelet közjogi érvénytelensége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(vegyes ügyek, napirendhez nem tartozó anyagi vonzatú döntések, hanyag hivatkozások)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L="457200" indent="-457200" algn="just">
              <a:buAutoNum type="alphaLcParenR"/>
            </a:pPr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Írásbeli kapcsolattartás elsődlegessége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L="457200" indent="-457200" algn="just">
              <a:buAutoNum type="alphaLcParenR"/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sz="2000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Zárt ülés elrendelése üzleti érdekre hivatkozással,</a:t>
            </a:r>
          </a:p>
          <a:p>
            <a:pPr marL="457200" indent="-457200" algn="just">
              <a:buAutoNum type="alphaLcParenR"/>
            </a:pPr>
            <a:endParaRPr lang="hu-HU" sz="2000" u="sng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Rendeletek NJT-ÖR-be történő feltöltése hatásfokának javulása </a:t>
            </a:r>
          </a:p>
          <a:p>
            <a:pPr marL="36000" hangingPunct="0"/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9044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églalap 89"/>
          <p:cNvSpPr/>
          <p:nvPr/>
        </p:nvSpPr>
        <p:spPr>
          <a:xfrm>
            <a:off x="359640" y="179640"/>
            <a:ext cx="9348120" cy="502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églalap 90"/>
          <p:cNvSpPr/>
          <p:nvPr/>
        </p:nvSpPr>
        <p:spPr>
          <a:xfrm>
            <a:off x="1149840" y="2477880"/>
            <a:ext cx="7828920" cy="689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hu-HU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KÖSZÖNÖM A FIGYELMET!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84313" y="795129"/>
            <a:ext cx="9191687" cy="445273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NJT-ÖR</a:t>
            </a: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Cél:                   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NJT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ÖR-en rendeletek közzététele jogszerűségének ellenőrzése</a:t>
            </a:r>
          </a:p>
          <a:p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2023. július 01-december 31.)</a:t>
            </a: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Kiemelt:           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HÉSZ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 módosításai, mellékletei.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Loc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-Lex funkcióbővítés a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HÉSZ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-ek</a:t>
            </a:r>
          </a:p>
          <a:p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     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jelzett publikálási nehézségeinek nagy részét megszüntette.</a:t>
            </a: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Tendencia:         Javuló.</a:t>
            </a:r>
          </a:p>
          <a:p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Eszközrendszer: C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szakmai segítségnyújtás.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Courier New" panose="02070309020205020404" pitchFamily="49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2.1.a)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KTM munkatervi ellenőrzése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326F3FB-63B8-0D55-AE58-846768E6E9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7915" y="795129"/>
            <a:ext cx="2066151" cy="133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1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2.1.b)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KTM munkatervi ellenőrzése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84313" y="702365"/>
            <a:ext cx="9191687" cy="4742105"/>
          </a:xfrm>
        </p:spPr>
        <p:txBody>
          <a:bodyPr anchor="ctr"/>
          <a:lstStyle/>
          <a:p>
            <a:pPr marL="0" indent="0" algn="ctr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0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Helyi jelentőségű védett természeti területek </a:t>
            </a:r>
          </a:p>
          <a:p>
            <a:pPr marL="0" indent="0" algn="ctr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helyi jelentőségű védett természeti területek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önálló, vagy más tárgyú rendeletekben történő szabályozása jogszerűségének ellenőrzése (2024.)</a:t>
            </a:r>
          </a:p>
          <a:p>
            <a:pPr algn="just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Adatkérés (körlevélben).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 önkormányzat 32 önkormányzati rendeletében van szabályozás.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Tipikus hibák:</a:t>
            </a: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1. A természeti emlék fogalom helyett: természeti érték.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Courier New" panose="02070309020205020404" pitchFamily="49" charset="0"/>
            </a:endParaRP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2. A rendeletek nem tartalmazzák a kezelési/fejlesztési terveket.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3.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 önálló rendeletben rendelkeznek a védett természeti értékekről, hanem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Tkr</a:t>
            </a: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hu-H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ben</a:t>
            </a: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HÉSZ-ben.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104195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2.2.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Fakultatív feladatellátás ellenőrzése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84313" y="795129"/>
            <a:ext cx="9191687" cy="4452731"/>
          </a:xfrm>
        </p:spPr>
        <p:txBody>
          <a:bodyPr anchor="ctr"/>
          <a:lstStyle/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Kezdeményező: KTM (2023) </a:t>
            </a: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Cél: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Önként vállalt önkormányzati feladatellátás felmérése, elemzése (feladatok besorolása, száma, források).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Alapja: Önkormányzati adatszolgáltatás. </a:t>
            </a:r>
          </a:p>
          <a:p>
            <a:pPr algn="just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Elemzés: KH.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Megállapítások (legfőbbek): </a:t>
            </a: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1626  fakultatív feladat, közel 15 milliárd Ft ráfordítás (80%-a saját forrás, </a:t>
            </a: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    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20 %-a központi költségvetés) </a:t>
            </a: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Nagyobb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lélekszámúak: szélesebb spektrum, bővebb források.</a:t>
            </a: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</a:rPr>
              <a:t>      3. Önkormányzati törekvés: elsősorban saját szervezeten belüli feladatellátás.</a:t>
            </a:r>
          </a:p>
          <a:p>
            <a:pPr marL="0" indent="0">
              <a:buNone/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hu-HU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13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églalap 80"/>
          <p:cNvSpPr/>
          <p:nvPr/>
        </p:nvSpPr>
        <p:spPr>
          <a:xfrm>
            <a:off x="306492" y="0"/>
            <a:ext cx="9467640" cy="7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2400" b="1" strike="noStrike" spc="180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2.3. </a:t>
            </a:r>
            <a:r>
              <a:rPr lang="hu-HU" sz="2400" b="1" u="sng" strike="noStrike" spc="180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Közszolgálati ellenőrzés</a:t>
            </a:r>
          </a:p>
          <a:p>
            <a:pPr algn="ctr">
              <a:lnSpc>
                <a:spcPct val="100000"/>
              </a:lnSpc>
            </a:pPr>
            <a:endParaRPr lang="hu-HU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00720" algn="ctr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hivatal  érintett. Ellenőrzési jelentések, utóellenőrzések (2023. november végéig)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00720" algn="ctr"/>
              </a:tabLst>
            </a:pPr>
            <a:endParaRPr lang="hu-HU" sz="14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Megállapítások, tanulságok: 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1.  Szabadságok megállapítása: többségében jó.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2.  Szabadság kiadása: 38  polgármesternél a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225/C. § (4) bekezdése,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157 köztisztviselőnél a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104. § (1) és (2) bekezdése sérült. 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Indok: Munkateher.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3.  Szabadság-nyilvántartások vezetése: 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- KIRA rendszerben,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- papír alapú kartonokon,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-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-táblákban,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- egyéb programok</a:t>
            </a:r>
          </a:p>
          <a:p>
            <a:pPr algn="just"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4.  Szabadságmegváltások: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 hivatalnál a szabadság nyilvántartás hitelessége sérült.</a:t>
            </a:r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5.  Nyelvvizsga-pótlékok: 1 kivétellel jól lettek megállapítva.</a:t>
            </a:r>
          </a:p>
          <a:p>
            <a:pPr marL="539640" indent="-712800" algn="just">
              <a:lnSpc>
                <a:spcPct val="100000"/>
              </a:lnSpc>
              <a:tabLst>
                <a:tab pos="0" algn="l"/>
              </a:tabLst>
            </a:pPr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8067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églalap 80"/>
          <p:cNvSpPr/>
          <p:nvPr/>
        </p:nvSpPr>
        <p:spPr>
          <a:xfrm>
            <a:off x="306492" y="0"/>
            <a:ext cx="9467640" cy="7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2400" b="1" strike="noStrike" spc="180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2.3. </a:t>
            </a:r>
            <a:r>
              <a:rPr lang="hu-HU" sz="2400" b="1" u="sng" strike="noStrike" spc="180" dirty="0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Közszolgálati ellenőrzés</a:t>
            </a:r>
            <a:endParaRPr lang="hu-HU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Utóellenőrzés: 3 db.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Cél: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Orvosolhatóság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életszerűség (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polgármester díjazásának, költségtérítésének újbóli megállapítása és a szabadság nyilvántartás (karton) adatainak korrekciója)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8291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églalap 79"/>
          <p:cNvSpPr/>
          <p:nvPr/>
        </p:nvSpPr>
        <p:spPr>
          <a:xfrm>
            <a:off x="198783" y="66960"/>
            <a:ext cx="9700591" cy="8097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hangingPunct="0">
              <a:lnSpc>
                <a:spcPct val="115000"/>
              </a:lnSpc>
              <a:spcAft>
                <a:spcPts val="700"/>
              </a:spcAft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</a:t>
            </a:r>
            <a:r>
              <a:rPr lang="hu-HU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Jogszabályváltozások, ebből levezethető határidős feladatok:</a:t>
            </a:r>
            <a:endParaRPr lang="hu-HU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00000"/>
              </a:lnSpc>
            </a:pPr>
            <a:endParaRPr lang="hu-HU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hu-HU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hu-HU" b="0" u="sng" strike="noStrike" spc="-1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Hulladékgazdálkodás</a:t>
            </a: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:  Továbbra is probléma! </a:t>
            </a:r>
          </a:p>
          <a:p>
            <a:pPr algn="just">
              <a:lnSpc>
                <a:spcPct val="100000"/>
              </a:lnSpc>
            </a:pPr>
            <a:endParaRPr lang="hu-HU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2023. júliustól a rendeletekben csak </a:t>
            </a:r>
            <a:endParaRPr lang="hu-H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- az elhagyott hulladék felszámolásához szükséges helyi intézkedések körét,</a:t>
            </a:r>
            <a:endParaRPr lang="hu-H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- a közterület tisztán tartására vonatkozó részletes szabályokat és</a:t>
            </a:r>
            <a:endParaRPr lang="hu-H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- a hulladékgazdálkodási közszolgáltatási díj átvállalásával érintett személyi kört, az átvállalására vonatkozó feltételeket</a:t>
            </a:r>
            <a:r>
              <a:rPr lang="hu-H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u="sng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b="0" u="sng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ell és lehet </a:t>
            </a:r>
            <a:r>
              <a:rPr lang="hu-HU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szabályozni. </a:t>
            </a:r>
            <a:endParaRPr lang="hu-H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1793801-DE05-536D-4E99-482781B4FC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049078" y="3364941"/>
            <a:ext cx="4044649" cy="21211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65320" y="98280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  <a:endParaRPr lang="hu-HU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a) Működésképtelen önkormányzatok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Ve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8. § (2) bekezdés b) pont: időközi választás korlátozása. 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Hvtv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24. § (4)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iegészítő:  ha a polgármesteri tisztség a választás napján betöltetlen -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megválasztott polgármester megbízatásának kezdete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választási eredmény jogerőre emelkedése.</a:t>
            </a:r>
          </a:p>
          <a:p>
            <a:pPr algn="just"/>
            <a:endParaRPr lang="hu-H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Nemesvita, Szentbékkálla: korlátozott működésképesség. </a:t>
            </a:r>
          </a:p>
          <a:p>
            <a:pPr algn="just"/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Költségvetési rendelet hiánya: Aktuspótlás kell, ehhez a Kúria felhatalmazása. Törvényességi felügyelet eszköztára: komplikált, hosszadalmas. </a:t>
            </a: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Jelenleg: köztes helyzet, a Kúria előtt: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 jogalkotási kötelezettség elmulasztásának megállapítása.</a:t>
            </a: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Nyíl: jobbra mutató 1">
            <a:extLst>
              <a:ext uri="{FF2B5EF4-FFF2-40B4-BE49-F238E27FC236}">
                <a16:creationId xmlns:a16="http://schemas.microsoft.com/office/drawing/2014/main" id="{935E2DAB-391E-B6A3-B23C-A37F059F24F3}"/>
              </a:ext>
            </a:extLst>
          </p:cNvPr>
          <p:cNvSpPr/>
          <p:nvPr/>
        </p:nvSpPr>
        <p:spPr>
          <a:xfrm>
            <a:off x="9621443" y="2478704"/>
            <a:ext cx="219154" cy="906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67019456-6BA7-C4B0-64EB-93A80D283B06}"/>
              </a:ext>
            </a:extLst>
          </p:cNvPr>
          <p:cNvSpPr/>
          <p:nvPr/>
        </p:nvSpPr>
        <p:spPr>
          <a:xfrm rot="2427828">
            <a:off x="3022810" y="3847739"/>
            <a:ext cx="75570" cy="3173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65320" y="98280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  <a:t>4.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Önkormányzati és EU parlamenti választások, időközi választások tartásának tilalma</a:t>
            </a:r>
            <a:endParaRPr lang="hu-HU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Jegyzőből polgármester: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Reális lehetőség.</a:t>
            </a:r>
          </a:p>
          <a:p>
            <a:pPr algn="just"/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Jogszabályok: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Jegyzői oldal: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Kttv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85. § (1);  86. § (1)- (2) és (4); 226. § (1) és (3)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f) pont; 231. § (3) </a:t>
            </a: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Polgármesteri oldal: </a:t>
            </a:r>
            <a:r>
              <a:rPr lang="hu-HU" sz="20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Mötv</a:t>
            </a:r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36. § (1) bekezdés e) pont, 37. § (1); 72. § (1) és (4) </a:t>
            </a:r>
          </a:p>
          <a:p>
            <a:pPr marL="342900" indent="-342900" algn="just">
              <a:buFontTx/>
              <a:buChar char="-"/>
            </a:pPr>
            <a:endParaRPr lang="hu-H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Összeférhetetlenség, 30 nap a megszüntetésére.</a:t>
            </a:r>
          </a:p>
          <a:p>
            <a:pPr algn="just"/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Javasolt: a jegyzői tisztséget szeptember 30-ával megszüntetni. </a:t>
            </a:r>
          </a:p>
          <a:p>
            <a:pPr algn="just"/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107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3307</TotalTime>
  <Words>1330</Words>
  <Application>Microsoft Office PowerPoint</Application>
  <PresentationFormat>Egyéni</PresentationFormat>
  <Paragraphs>366</Paragraphs>
  <Slides>17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Symbol</vt:lpstr>
      <vt:lpstr>Times New Roman</vt:lpstr>
      <vt:lpstr>Wingdings</vt:lpstr>
      <vt:lpstr>Office Theme</vt:lpstr>
      <vt:lpstr>PowerPoint-bemutató</vt:lpstr>
      <vt:lpstr>2.1.a) KTM munkatervi ellenőrzése</vt:lpstr>
      <vt:lpstr>2.1.b) KTM munkatervi ellenőrzése</vt:lpstr>
      <vt:lpstr>2.2. Fakultatív feladatellátás ellenőrzése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Pap Zsolt</dc:creator>
  <dc:description/>
  <cp:lastModifiedBy>dr. Árpásy Tamás</cp:lastModifiedBy>
  <cp:revision>282</cp:revision>
  <dcterms:created xsi:type="dcterms:W3CDTF">2022-04-25T09:45:12Z</dcterms:created>
  <dcterms:modified xsi:type="dcterms:W3CDTF">2024-05-07T13:44:14Z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Egyéni</vt:lpwstr>
  </property>
  <property fmtid="{D5CDD505-2E9C-101B-9397-08002B2CF9AE}" pid="4" name="Slides">
    <vt:i4>10</vt:i4>
  </property>
</Properties>
</file>