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69" r:id="rId3"/>
    <p:sldId id="286" r:id="rId4"/>
    <p:sldId id="272" r:id="rId5"/>
    <p:sldId id="287" r:id="rId6"/>
    <p:sldId id="288" r:id="rId7"/>
    <p:sldId id="289" r:id="rId8"/>
    <p:sldId id="291" r:id="rId9"/>
    <p:sldId id="292" r:id="rId10"/>
    <p:sldId id="266" r:id="rId11"/>
  </p:sldIdLst>
  <p:sldSz cx="10080625" cy="5670550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hu-HU" sz="4400" b="0" strike="noStrike" spc="-1">
                <a:solidFill>
                  <a:srgbClr val="000000"/>
                </a:solidFill>
                <a:latin typeface="Arial"/>
              </a:rPr>
              <a:t>A dia áthelyezéséhez kattintson 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A jegyzetformátum szerkesztéséhez kattintson ide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hu-HU" sz="1400" b="0" strike="noStrike" spc="-1">
                <a:solidFill>
                  <a:srgbClr val="000000"/>
                </a:solidFill>
                <a:latin typeface="Times New Roman"/>
              </a:rPr>
              <a:t>&lt;élőfej&gt;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hu-H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hu-HU" sz="1400" b="0" strike="noStrike" spc="-1">
                <a:solidFill>
                  <a:srgbClr val="000000"/>
                </a:solidFill>
                <a:latin typeface="Times New Roman"/>
              </a:rPr>
              <a:t>&lt;dátum/idő&gt;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hu-H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hu-HU" sz="1400" b="0" strike="noStrike" spc="-1">
                <a:solidFill>
                  <a:srgbClr val="000000"/>
                </a:solidFill>
                <a:latin typeface="Times New Roman"/>
              </a:rPr>
              <a:t>&lt;élőláb&gt;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hu-H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A67615DE-70EB-464D-B434-7FCC887B3556}" type="slidenum">
              <a:rPr lang="hu-H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hu-H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hu-HU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hu-HU" sz="4400" b="0" strike="noStrike" spc="-1">
                <a:solidFill>
                  <a:srgbClr val="000000"/>
                </a:solidFill>
                <a:latin typeface="Arial"/>
              </a:rPr>
              <a:t>Címszöveg formátumának szerkesztése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000000"/>
                </a:solidFill>
                <a:latin typeface="Arial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800" b="0" strike="noStrike" spc="-1">
                <a:solidFill>
                  <a:srgbClr val="000000"/>
                </a:solidFill>
                <a:latin typeface="Arial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400" b="0" strike="noStrike" spc="-1">
                <a:solidFill>
                  <a:srgbClr val="000000"/>
                </a:solidFill>
                <a:latin typeface="Arial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latin typeface="Arial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/>
          <p:nvPr/>
        </p:nvSpPr>
        <p:spPr>
          <a:xfrm>
            <a:off x="926280" y="107641"/>
            <a:ext cx="8214840" cy="2070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br>
              <a:rPr sz="1800" dirty="0"/>
            </a:br>
            <a:endParaRPr lang="hu-HU" sz="1800" dirty="0"/>
          </a:p>
          <a:p>
            <a:pPr algn="ctr">
              <a:lnSpc>
                <a:spcPct val="100000"/>
              </a:lnSpc>
            </a:pPr>
            <a:endParaRPr lang="hu-HU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hu-HU" sz="40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hu-HU" sz="4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 törvényességi felügyelet működésének tapasztalatai </a:t>
            </a:r>
            <a:endParaRPr lang="hu-HU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br>
              <a:rPr sz="4800" dirty="0"/>
            </a:br>
            <a:endParaRPr lang="hu-HU" sz="4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Téglalap 76"/>
          <p:cNvSpPr/>
          <p:nvPr/>
        </p:nvSpPr>
        <p:spPr>
          <a:xfrm>
            <a:off x="6300000" y="2627640"/>
            <a:ext cx="3047400" cy="308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hu-H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dr. Árpásy Tamás</a:t>
            </a: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hu-HU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pos="0" algn="l"/>
              </a:tabLst>
            </a:pPr>
            <a:r>
              <a:rPr lang="hu-HU" sz="1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Veszprém Vármegyei Kormányhivatal Hatósági Főosztály</a:t>
            </a: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pos="0" algn="l"/>
              </a:tabLst>
            </a:pPr>
            <a:r>
              <a:rPr lang="hu-HU" sz="1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Törvényességi Felügyeleti Osztály</a:t>
            </a: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spcAft>
                <a:spcPts val="601"/>
              </a:spcAft>
              <a:tabLst>
                <a:tab pos="0" algn="l"/>
              </a:tabLst>
            </a:pPr>
            <a:r>
              <a:rPr lang="hu-HU" sz="1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2024.09.23.</a:t>
            </a: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hu-H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" name="Picture 2" descr="Képtalálat a következőre: „megyeháza veszprém”"/>
          <p:cNvPicPr/>
          <p:nvPr/>
        </p:nvPicPr>
        <p:blipFill>
          <a:blip r:embed="rId2"/>
          <a:srcRect b="10344"/>
          <a:stretch/>
        </p:blipFill>
        <p:spPr>
          <a:xfrm>
            <a:off x="943920" y="2179800"/>
            <a:ext cx="5343840" cy="342396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  <p:pic>
        <p:nvPicPr>
          <p:cNvPr id="47" name="Picture 1" descr="Képtalálat a következőre: „megyeháza veszprém”"/>
          <p:cNvPicPr/>
          <p:nvPr/>
        </p:nvPicPr>
        <p:blipFill>
          <a:blip r:embed="rId3"/>
          <a:srcRect b="10345"/>
          <a:stretch/>
        </p:blipFill>
        <p:spPr>
          <a:xfrm>
            <a:off x="943920" y="2180160"/>
            <a:ext cx="5344920" cy="3425040"/>
          </a:xfrm>
          <a:prstGeom prst="rect">
            <a:avLst/>
          </a:prstGeom>
          <a:ln w="0">
            <a:noFill/>
          </a:ln>
          <a:effectLst>
            <a:softEdge rad="31752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églalap 89"/>
          <p:cNvSpPr/>
          <p:nvPr/>
        </p:nvSpPr>
        <p:spPr>
          <a:xfrm>
            <a:off x="359640" y="179640"/>
            <a:ext cx="9348120" cy="5028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hu-H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Téglalap 90"/>
          <p:cNvSpPr/>
          <p:nvPr/>
        </p:nvSpPr>
        <p:spPr>
          <a:xfrm>
            <a:off x="1149840" y="2477880"/>
            <a:ext cx="7828920" cy="689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hu-HU" sz="4400" b="0" strike="noStrike" spc="-1">
                <a:solidFill>
                  <a:srgbClr val="000000"/>
                </a:solidFill>
                <a:latin typeface="Arial"/>
                <a:ea typeface="DejaVu Sans"/>
              </a:rPr>
              <a:t>KÖSZÖNÖM A FIGYELMET!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84313" y="795129"/>
            <a:ext cx="9191687" cy="4452731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Ezidáig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jogszabályi környezet kedvező változása – Szentbékkálla, 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emesvita megalkotta költségvetését, zárszámadását.</a:t>
            </a:r>
          </a:p>
          <a:p>
            <a:pPr lvl="0" algn="just" hangingPunct="1">
              <a:lnSpc>
                <a:spcPct val="115000"/>
              </a:lnSpc>
              <a:spcAft>
                <a:spcPts val="1000"/>
              </a:spcAft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További feladatok: </a:t>
            </a:r>
          </a:p>
          <a:p>
            <a:pPr lvl="0" algn="just" hangingPunct="1">
              <a:lnSpc>
                <a:spcPct val="115000"/>
              </a:lnSpc>
              <a:spcAft>
                <a:spcPts val="1000"/>
              </a:spcAft>
            </a:pPr>
            <a:r>
              <a:rPr lang="hu-H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Alakuló ülés előkészítése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(október 1-jét követő 15 napon belül)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Hivatali struktúra felülvizsgálata, új hivatalok megalakításának előkészítése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hu-HU" sz="20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október 1-jét követő 60 napon belül (november 30) 2025. január 01: új megállapodások hatályba lépése. Határidő-túllépés esetén: főispáni kényszerkijelölés – kerülendő!</a:t>
            </a:r>
          </a:p>
          <a:p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Jegyző jogviszonya: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Kttv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249. § (1) és 63. § (1) bekezdés c) pont: nem menthető fel csak az önkormányzatok változása miatt, szükséges a munkakör megszűnése is.</a:t>
            </a:r>
          </a:p>
          <a:p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2.a)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Választás után, újjáalakulás előtt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01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84313" y="795129"/>
            <a:ext cx="9191687" cy="4452731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hu-HU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 hangingPunct="1">
              <a:lnSpc>
                <a:spcPct val="100000"/>
              </a:lnSpc>
              <a:spcAft>
                <a:spcPts val="1000"/>
              </a:spcAft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További feladatok: </a:t>
            </a:r>
          </a:p>
          <a:p>
            <a:pPr>
              <a:lnSpc>
                <a:spcPct val="100000"/>
              </a:lnSpc>
            </a:pPr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Képviselői képzések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November 04-től az 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NKE felületen keresztül, 10 képzési program, kormányhivatali kapcsolattartó. Ösztönözzük az érintetteket.</a:t>
            </a:r>
          </a:p>
          <a:p>
            <a:pPr>
              <a:lnSpc>
                <a:spcPct val="100000"/>
              </a:lnSpc>
            </a:pPr>
            <a:endParaRPr lang="hu-H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hu-HU" sz="2000" u="sng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Egyéb feladatok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hangingPunct="1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SZMSZ felülvizsgálata,</a:t>
            </a:r>
          </a:p>
          <a:p>
            <a:pPr marL="342900" lvl="0" indent="-342900" hangingPunct="1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Alpolgármester(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ek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választása,</a:t>
            </a:r>
          </a:p>
          <a:p>
            <a:pPr marL="342900" lvl="0" indent="-342900" hangingPunct="1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Bizottságok megalakítása,</a:t>
            </a:r>
          </a:p>
          <a:p>
            <a:pPr marL="342900" lvl="0" indent="-342900" hangingPunct="1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Összeférhetetlenség vizsgálata,</a:t>
            </a:r>
          </a:p>
          <a:p>
            <a:pPr marL="342900" lvl="0" indent="-342900" algn="just" hangingPunct="1">
              <a:lnSpc>
                <a:spcPct val="100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Vagyonnyilatkozat megtétele</a:t>
            </a:r>
          </a:p>
          <a:p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2.b)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Választás után, újjáalakulás előtt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773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</a:t>
            </a: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KTM munkatervi ellenőrzése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741491"/>
            <a:ext cx="9072000" cy="4411081"/>
          </a:xfrm>
        </p:spPr>
        <p:txBody>
          <a:bodyPr anchor="ctr"/>
          <a:lstStyle/>
          <a:p>
            <a:pPr marL="0" indent="0" algn="ctr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0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Helyi jelentőségű védett természeti területek </a:t>
            </a:r>
          </a:p>
          <a:p>
            <a:pPr marL="0" indent="0" algn="ctr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/>
            <a:r>
              <a:rPr lang="hu-H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helyi jelentőségű védett természeti területek 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önálló, vagy más tárgyú rendeletekben történő szabályozása jogszerűségének ellenőrzése (2024.)</a:t>
            </a:r>
          </a:p>
          <a:p>
            <a:pPr algn="just"/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 önkormányzat 37 rendelete. </a:t>
            </a:r>
          </a:p>
          <a:p>
            <a:pPr algn="just"/>
            <a:r>
              <a:rPr lang="hu-H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Érdekesség: 8 rendeletnél nem csak  a </a:t>
            </a:r>
            <a:r>
              <a:rPr lang="hu-H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Tvt</a:t>
            </a:r>
            <a:r>
              <a:rPr lang="hu-H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hanem a 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2007. évi LXXXII. törvény (a Átmeneti tv.) 6. § (6) bekezdése ad érvényes felhatalmazást.</a:t>
            </a:r>
          </a:p>
          <a:p>
            <a:pPr algn="just"/>
            <a:endParaRPr lang="hu-H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Kormányhivatal a feltárt jogszabálysértésekre (jellemzően: felhatalmazó, szabálysértési rendelkezések, természetvédelmi rendeleti szabályozások településképi rendeletekben történt megjelenítése, „természeti érték” kifejezés használata) történő figyelemfelhívás és azok megszüntetése végett 2024. november 30-ai határidő megjelölésével összesen 21 szakmai segítségnyújtást bocsátott ki .</a:t>
            </a:r>
          </a:p>
          <a:p>
            <a:pPr marL="0" indent="0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104195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4.</a:t>
            </a: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Szabályozási vonalak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741491"/>
            <a:ext cx="9072000" cy="4411081"/>
          </a:xfrm>
        </p:spPr>
        <p:txBody>
          <a:bodyPr anchor="ctr"/>
          <a:lstStyle/>
          <a:p>
            <a:pPr marL="0" indent="0" algn="just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Kiindulás: HÉSZ-ek szabályozási vonalai felülvizsgálatának elmaradása. Jogalkotói reakció: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Étv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60. §-a  – 2024. május 18-ai hatályba lépéssel - kiegészült a (16) és (17) bekezdéssel: lehetőség van a felülvizsgálati kötelezettség teljesítésére (normatív határozat a közérdekűség folyamatos fennállásáról, a HÉSZ emiatti  módosításának szükségtelenségéről).</a:t>
            </a:r>
          </a:p>
          <a:p>
            <a:pPr marL="0" indent="0" algn="just">
              <a:buNone/>
            </a:pP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Kérjük ez év végéig megoldani.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245395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5.</a:t>
            </a: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Hulladékrendeletek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741491"/>
            <a:ext cx="9072000" cy="4411081"/>
          </a:xfrm>
        </p:spPr>
        <p:txBody>
          <a:bodyPr anchor="ctr"/>
          <a:lstStyle/>
          <a:p>
            <a:pPr marL="0" indent="0" algn="just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 hangingPunct="0">
              <a:lnSpc>
                <a:spcPct val="115000"/>
              </a:lnSpc>
            </a:pPr>
            <a:r>
              <a:rPr lang="hu-H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2023. július 01-jétől a vonatkozó önkormányzati rendeletekben kizárólag: 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80340" algn="just" hangingPunct="0">
              <a:lnSpc>
                <a:spcPct val="115000"/>
              </a:lnSpc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az elhagyott hulladék felszámolásához szükséges helyi intézkedések körét,.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lnSpc>
                <a:spcPct val="115000"/>
              </a:lnSpc>
              <a:buFont typeface="+mj-lt"/>
              <a:buAutoNum type="alphaLcParenR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a közterület tisztán tartására vonatkozó részletes szabályokat és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a hulladékgazdálkodási közszolgáltatási díj átvállalásával érintett személyi kört, az átvállalására vonatkozó feltételeket</a:t>
            </a:r>
          </a:p>
          <a:p>
            <a:pPr lvl="0" algn="just" hangingPunct="0">
              <a:lnSpc>
                <a:spcPct val="115000"/>
              </a:lnSpc>
              <a:spcAft>
                <a:spcPts val="1000"/>
              </a:spcAft>
            </a:pP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lehet és kell szabályozni. 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Kérjük ez év végéig megoldani.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824685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180444"/>
            <a:ext cx="9072000" cy="675068"/>
          </a:xfrm>
        </p:spPr>
        <p:txBody>
          <a:bodyPr/>
          <a:lstStyle/>
          <a:p>
            <a:pPr algn="ctr"/>
            <a:br>
              <a:rPr lang="hu-HU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hu-HU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6.</a:t>
            </a: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hu-HU" sz="2400" b="1" u="sng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Reklámhordozók ingyenes elhelyezése lakóépületeken</a:t>
            </a:r>
            <a:br>
              <a:rPr lang="hu-HU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Courier New" panose="02070309020205020404" pitchFamily="49" charset="0"/>
              </a:rPr>
            </a:b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741491"/>
            <a:ext cx="9072000" cy="4411081"/>
          </a:xfrm>
        </p:spPr>
        <p:txBody>
          <a:bodyPr anchor="ctr"/>
          <a:lstStyle/>
          <a:p>
            <a:pPr algn="just" hangingPunct="0">
              <a:lnSpc>
                <a:spcPct val="115000"/>
              </a:lnSpc>
            </a:pPr>
            <a:endParaRPr lang="hu-H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algn="just" hangingPunct="0">
              <a:lnSpc>
                <a:spcPct val="115000"/>
              </a:lnSpc>
            </a:pPr>
            <a:endParaRPr lang="hu-HU" sz="1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Courier New" panose="02070309020205020404" pitchFamily="49" charset="0"/>
            </a:endParaRPr>
          </a:p>
          <a:p>
            <a:pPr algn="just" hangingPunct="0">
              <a:lnSpc>
                <a:spcPct val="115000"/>
              </a:lnSpc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2024. május 10.-től a szomszédjogok és a tulajdonjog </a:t>
            </a:r>
            <a:r>
              <a:rPr lang="hu-HU" sz="20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korlátainak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különös szabályairól szóló 2013. évi CLXXIV. törvény:</a:t>
            </a:r>
          </a:p>
          <a:p>
            <a:pPr algn="just" hangingPunct="0">
              <a:lnSpc>
                <a:spcPct val="115000"/>
              </a:lnSpc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Szomszédjogok közé beemeli a lakóépület erre alkalmas felületének reklámelhelyezés céljából történő hasznosítását, egyben meghatározza  az ingyenesen igénybe vehető rész nagyságát, az elhelyezés minimumfeltételeit.</a:t>
            </a:r>
          </a:p>
          <a:p>
            <a:pPr algn="just" hangingPunct="0">
              <a:lnSpc>
                <a:spcPct val="115000"/>
              </a:lnSpc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Következmény: Az érintett közterület-használati rendeletekben a változás átvezetése, díjkötelezettség/díjmentesség </a:t>
            </a:r>
          </a:p>
          <a:p>
            <a:pPr algn="just" hangingPunct="0">
              <a:lnSpc>
                <a:spcPct val="115000"/>
              </a:lnSpc>
            </a:pPr>
            <a:endParaRPr lang="hu-HU" sz="20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Kérjük ez november végéig megoldani (</a:t>
            </a:r>
            <a:r>
              <a:rPr lang="hu-HU" sz="20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lsd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.: májusi körlevél)</a:t>
            </a:r>
          </a:p>
          <a:p>
            <a:pPr algn="just" hangingPunct="0">
              <a:lnSpc>
                <a:spcPct val="115000"/>
              </a:lnSpc>
            </a:pPr>
            <a:endParaRPr lang="hu-H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Courier New" panose="02070309020205020404" pitchFamily="49" charset="0"/>
            </a:endParaRPr>
          </a:p>
          <a:p>
            <a:pPr marL="0" indent="0" algn="just">
              <a:buNone/>
            </a:pPr>
            <a:endParaRPr lang="hu-HU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10756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7.</a:t>
            </a: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Közterület-használat-igénybevételi díj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741491"/>
            <a:ext cx="9072000" cy="4411081"/>
          </a:xfrm>
        </p:spPr>
        <p:txBody>
          <a:bodyPr anchor="ctr"/>
          <a:lstStyle/>
          <a:p>
            <a:pPr marL="0" indent="0" algn="just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 hangingPunct="0">
              <a:lnSpc>
                <a:spcPct val="115000"/>
              </a:lnSpc>
            </a:pPr>
            <a:r>
              <a:rPr lang="hu-H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endParaRPr lang="hu-HU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</a:p>
          <a:p>
            <a:pPr marL="0" indent="0" algn="just">
              <a:buNone/>
            </a:pPr>
            <a:endParaRPr lang="hu-HU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Étv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hu-HU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54. § (5) </a:t>
            </a:r>
            <a:r>
              <a:rPr lang="hu-HU" sz="20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</a:t>
            </a:r>
            <a:r>
              <a:rPr lang="hu-HU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.; </a:t>
            </a:r>
            <a:r>
              <a:rPr lang="hu-HU" sz="20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Ktv. 37. § (1) </a:t>
            </a:r>
            <a:r>
              <a:rPr lang="hu-HU" sz="2000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</a:t>
            </a:r>
            <a:r>
              <a:rPr lang="hu-HU" sz="20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hu-HU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26/2021.(VI.28.) ITM rendelet 7. § (1), (2)</a:t>
            </a:r>
            <a:r>
              <a:rPr lang="hu-HU" sz="20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(4) </a:t>
            </a:r>
            <a:r>
              <a:rPr lang="hu-HU" sz="2000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</a:t>
            </a:r>
            <a:r>
              <a:rPr lang="hu-HU" sz="20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.:</a:t>
            </a:r>
          </a:p>
          <a:p>
            <a:pPr marL="0" indent="0" algn="just">
              <a:buNone/>
            </a:pPr>
            <a:endParaRPr lang="hu-HU" sz="20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20000"/>
              </a:lnSpc>
              <a:spcAft>
                <a:spcPts val="700"/>
              </a:spcAft>
              <a:tabLst>
                <a:tab pos="4500880" algn="ctr"/>
              </a:tabLst>
            </a:pP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önkormányzat igénybevételi díjat és pótdíjat állapíthat meg rendeletében az úttestre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(gépjármű közlekedésre alkalmas felület burkolatára) 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és amennyiben a járda igénybevétele annak megbontásával és helyreállításával jár, akkor a járdára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(annak burkolatára)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(útpadkára, zöldterületre, gyalogútra: nem).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20000"/>
              </a:lnSpc>
              <a:spcAft>
                <a:spcPts val="700"/>
              </a:spcAft>
              <a:tabLst>
                <a:tab pos="4500880" algn="ctr"/>
              </a:tabLst>
            </a:pPr>
            <a:r>
              <a:rPr lang="hu-HU" sz="2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Közterület-használati díjat a járda nem közlekedési célú igénybevétele esetén : ha a járda igénybevétele nem jár annak megbontásával és helyreállításával, vagy a járda nem rendeltetésszerű igénybevétele esetén. Közterület-használati díjat: minden egyéb közterület – útpadka, zöld terület, gyalogút, tér, stb. – használata során.</a:t>
            </a: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58605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AAC8E3-F863-7A4D-09D8-2149054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675068"/>
          </a:xfrm>
        </p:spPr>
        <p:txBody>
          <a:bodyPr/>
          <a:lstStyle/>
          <a:p>
            <a:pPr algn="ctr"/>
            <a:r>
              <a:rPr lang="hu-HU" sz="24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8.</a:t>
            </a:r>
            <a:r>
              <a:rPr lang="hu-HU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 </a:t>
            </a:r>
            <a:r>
              <a:rPr lang="hu-HU" sz="2400" b="1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Településrendezési eszközök</a:t>
            </a:r>
            <a:endParaRPr lang="hu-H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EA4402A-8E39-8D75-E605-7E881DE78D6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4000" y="901149"/>
            <a:ext cx="9072000" cy="4251424"/>
          </a:xfrm>
        </p:spPr>
        <p:txBody>
          <a:bodyPr anchor="ctr"/>
          <a:lstStyle/>
          <a:p>
            <a:pPr marL="0" indent="0" algn="just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algn="just" hangingPunct="0">
              <a:lnSpc>
                <a:spcPct val="115000"/>
              </a:lnSpc>
            </a:pP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15000"/>
              </a:lnSpc>
            </a:pPr>
            <a:endParaRPr lang="hu-HU" sz="20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15000"/>
              </a:lnSpc>
            </a:pP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15000"/>
              </a:lnSpc>
            </a:pP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Településrendezési eszköz (különösen HÉSZ) elfogadáskor/módosításakor kérjük a TFÍK felületére feltölteni az összes kapcsolódó dokumentumot.</a:t>
            </a:r>
          </a:p>
          <a:p>
            <a:pPr algn="just" hangingPunct="0">
              <a:lnSpc>
                <a:spcPct val="115000"/>
              </a:lnSpc>
            </a:pP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15000"/>
              </a:lnSpc>
            </a:pPr>
            <a:r>
              <a:rPr lang="hu-HU" sz="20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Főépítészi feljegyzés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419/2021. (VII. 15.) Korm. rendelet 7. § (7)-(8)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bek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A testületnek jóvá kell hagynia.</a:t>
            </a:r>
          </a:p>
          <a:p>
            <a:pPr algn="just" hangingPunct="0">
              <a:lnSpc>
                <a:spcPct val="115000"/>
              </a:lnSpc>
            </a:pPr>
            <a:r>
              <a:rPr lang="hu-HU" sz="2000" u="sng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Telepítési tanulmányterv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hu-HU" sz="20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Étv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30/A. § (2) </a:t>
            </a:r>
            <a:r>
              <a:rPr lang="hu-HU" sz="20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bek</a:t>
            </a: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419/2021. (VII. 15.) Korm. rendelet 19. § (1)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bek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településrendezési szerződés esetén, megkötése előtt kell róla dönteni.</a:t>
            </a:r>
          </a:p>
          <a:p>
            <a:pPr algn="just" hangingPunct="0">
              <a:lnSpc>
                <a:spcPct val="115000"/>
              </a:lnSpc>
            </a:pPr>
            <a:r>
              <a:rPr lang="hu-HU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Partnerségi egyeztetés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419/2021. (VII. 15.) Korm. rendelet  59. § (1) </a:t>
            </a:r>
            <a:r>
              <a:rPr lang="hu-HU" sz="20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bek</a:t>
            </a:r>
            <a:r>
              <a:rPr lang="hu-HU" sz="2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hu-H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Minden egyes beérkezett véleményről, kérelemről döntést kell hozni. Ennek híján: településrendezési eszköz elfogadásának/módosításának érvénytelensége lehet.</a:t>
            </a:r>
          </a:p>
          <a:p>
            <a:pPr algn="just" hangingPunct="0">
              <a:lnSpc>
                <a:spcPct val="115000"/>
              </a:lnSpc>
            </a:pPr>
            <a:endParaRPr lang="hu-HU" sz="20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15000"/>
              </a:lnSpc>
            </a:pPr>
            <a:endParaRPr lang="hu-HU" sz="20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20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62312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3453</TotalTime>
  <Words>801</Words>
  <Application>Microsoft Office PowerPoint</Application>
  <PresentationFormat>Egyéni</PresentationFormat>
  <Paragraphs>108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Symbol</vt:lpstr>
      <vt:lpstr>Times New Roman</vt:lpstr>
      <vt:lpstr>Wingdings</vt:lpstr>
      <vt:lpstr>Office Theme</vt:lpstr>
      <vt:lpstr>PowerPoint-bemutató</vt:lpstr>
      <vt:lpstr>2.a) Választás után, újjáalakulás előtt</vt:lpstr>
      <vt:lpstr>2.b) Választás után, újjáalakulás előtt</vt:lpstr>
      <vt:lpstr>3.) KTM munkatervi ellenőrzése</vt:lpstr>
      <vt:lpstr>4.) Szabályozási vonalak</vt:lpstr>
      <vt:lpstr>5.) Hulladékrendeletek</vt:lpstr>
      <vt:lpstr> 6.) Reklámhordozók ingyenes elhelyezése lakóépületeken </vt:lpstr>
      <vt:lpstr>7.) Közterület-használat-igénybevételi díj</vt:lpstr>
      <vt:lpstr>8.) Településrendezési eszközök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subject/>
  <dc:creator>Pap Zsolt</dc:creator>
  <dc:description/>
  <cp:lastModifiedBy>dr. Árpásy Tamás</cp:lastModifiedBy>
  <cp:revision>302</cp:revision>
  <dcterms:created xsi:type="dcterms:W3CDTF">2022-04-25T09:45:12Z</dcterms:created>
  <dcterms:modified xsi:type="dcterms:W3CDTF">2024-09-20T12:10:24Z</dcterms:modified>
  <dc:language>hu-HU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Egyéni</vt:lpwstr>
  </property>
  <property fmtid="{D5CDD505-2E9C-101B-9397-08002B2CF9AE}" pid="4" name="Slides">
    <vt:i4>10</vt:i4>
  </property>
</Properties>
</file>