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107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81BEA-E462-4888-A474-A11AD8A0E3A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7521-77A1-46EB-81E1-976CF85D634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t.jogtar.hu/jr/gen/getdoc2.cgi?dbnum=1&amp;docid=A0800045.TV&amp;cel=P(17-20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a meghirdetett cím, de pontosabban fedi az előadás témáját</a:t>
            </a:r>
            <a:r>
              <a:rPr lang="hu-HU" baseline="0" dirty="0" smtClean="0"/>
              <a:t> a nem vadászterületen megjelenő vad okozta problémák (pl. zártkerti üdülőövezetek). </a:t>
            </a:r>
            <a:r>
              <a:rPr lang="hu-H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üdülő területeken a közigazgatási belterület, a volt zártkert és a külterület, sok helyen sajnos szemmel láthatóan nem válik el egyértelműen egymástól, bár vadászati tevékenység és vad által okozott kár szempontjából eltérően kezelendők.</a:t>
            </a:r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7521-77A1-46EB-81E1-976CF85D634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védett állatfaj, pl. hód nem minősül vadnak és semmilyen módon nincs hozzá köze a vadászatra jogosultnak.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7521-77A1-46EB-81E1-976CF85D634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zártkerti üdülőingatlanok az e) pont alapján nem minősülnek vadászterületnek de a bekerítetlen zárt kerti ingatlanok a vadászterület részei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7521-77A1-46EB-81E1-976CF85D634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Ptk.6:563. § [A vadászható állat által okozott kárért való felelősség]</a:t>
            </a:r>
          </a:p>
          <a:p>
            <a:r>
              <a:rPr lang="hu-HU" dirty="0" smtClean="0"/>
              <a:t>(1) A vadászható állat által okozott kár megtérítéséért az a vadászatra jogosult tartozik felelősséggel, akinek a vadászterületén a károkozás történt. Ha a károkozás nem vadászterületen történt, a kárért az a vadászatra jogosult tartozik felelősséggel, akinek a vadászterületéről a vad kiváltott.</a:t>
            </a:r>
          </a:p>
          <a:p>
            <a:r>
              <a:rPr lang="hu-HU" dirty="0" smtClean="0"/>
              <a:t>(2) A vadászatra jogosult mentesül a felelősség alól, ha bizonyítja, hogy a kárt ellenőrzési körén kívül eső elháríthatatlan ok idézte elő.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Vtv.75/A.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 (1) A vadászatra jogosult a vadászható állat által okozott kárért való felelősség Polgári Törvénykönyvben foglalt szabályai alapján köteles a mezőgazdálkodáson és erdőgazdálkodáson kívül másnak okozott kárt megtéríteni azzal, hogy 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vadászatra jogosult ellenőrzési körén kívül eső oknak a vadászati jog gyakorlásán és a vadgazdálkodási tevékenység folytatásán kívül eső okot kell tekinteni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második esetre nem értelmezhető a jegyző vadkár ügyekben előírt eljárási kötelezettsége, mivel nem az azt szabályozó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Vtv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szerinti vadkárról van szó.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Itt vagy közvetlen megegyezés történik a felek közt, vagy a károsult fordulhat közjegyzőhöz előzetes bizonyítási eljárás keretében igazságügyi szakértő kirendeléséért. (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2008. évi XLV. törvény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az egyes közjegyzői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nemperes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eljárásokról)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Jellemzően a belterületi károk összegszerűen nem nagyok, inkább az illetéktelen behatolás okozta frusztráció terheli az embereket, ezért nem is a kártérítés fizetését tekintik elsődlegesnek, inkább az ismétlődés kizárását.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7521-77A1-46EB-81E1-976CF85D634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felsorolás</a:t>
            </a:r>
            <a:r>
              <a:rPr lang="hu-HU" baseline="0" dirty="0" smtClean="0"/>
              <a:t> az önkormányzat/tulajdonosok szempontjából csökkenő annak tekintetében, hogy mennyire élhetnek vele. A vadászatra jogosult szempontjából éppen fordított a sorrend.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7521-77A1-46EB-81E1-976CF85D634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befogók lehetnek önkioldó, vagy távirányítással működtethető rendszerűek. Általában kamerával megfigyeltek. Róka csapda esetén figyelni kell arra, hogy kellően nagyméretű legyen annak érdekében, hogy a felnőtt egyedeket is megfogja.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7521-77A1-46EB-81E1-976CF85D634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8000">
              <a:srgbClr val="9CB86E">
                <a:alpha val="41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5160-2B5B-4C79-A7E0-B24FC1EC628C}" type="datetimeFigureOut">
              <a:rPr lang="hu-HU" smtClean="0"/>
              <a:pPr/>
              <a:t>2024. 05. 06.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E2AD-E478-4E15-8368-1EACE864E2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640960" cy="182763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10721"/>
                </a:solidFill>
              </a:rPr>
              <a:t>Belterületi </a:t>
            </a:r>
            <a:r>
              <a:rPr lang="hu-HU" b="1" dirty="0" smtClean="0">
                <a:solidFill>
                  <a:srgbClr val="A10721"/>
                </a:solidFill>
              </a:rPr>
              <a:t>vadbefogás tapasztalatai, </a:t>
            </a:r>
            <a:br>
              <a:rPr lang="hu-HU" b="1" dirty="0" smtClean="0">
                <a:solidFill>
                  <a:srgbClr val="A10721"/>
                </a:solidFill>
              </a:rPr>
            </a:br>
            <a:r>
              <a:rPr lang="hu-HU" b="1" dirty="0" smtClean="0">
                <a:solidFill>
                  <a:srgbClr val="A10721"/>
                </a:solidFill>
              </a:rPr>
              <a:t>vadkárokkal kapcsolatos eljárásrend</a:t>
            </a:r>
            <a:endParaRPr lang="hu-HU" b="1" dirty="0">
              <a:solidFill>
                <a:srgbClr val="A1072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3252798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rgbClr val="A10721"/>
                </a:solidFill>
              </a:rPr>
              <a:t>Papp László </a:t>
            </a:r>
            <a:br>
              <a:rPr lang="hu-HU" b="1" dirty="0" smtClean="0">
                <a:solidFill>
                  <a:srgbClr val="A10721"/>
                </a:solidFill>
              </a:rPr>
            </a:br>
            <a:r>
              <a:rPr lang="hu-HU" b="1" dirty="0" smtClean="0">
                <a:solidFill>
                  <a:srgbClr val="A10721"/>
                </a:solidFill>
              </a:rPr>
              <a:t>szakügyintéző</a:t>
            </a:r>
          </a:p>
          <a:p>
            <a:r>
              <a:rPr lang="hu-HU" b="1" dirty="0" smtClean="0">
                <a:solidFill>
                  <a:srgbClr val="A10721"/>
                </a:solidFill>
              </a:rPr>
              <a:t>Veszprém Vármegyei Kormányhivatal</a:t>
            </a:r>
          </a:p>
          <a:p>
            <a:r>
              <a:rPr lang="hu-HU" b="1" dirty="0" smtClean="0">
                <a:solidFill>
                  <a:srgbClr val="A10721"/>
                </a:solidFill>
              </a:rPr>
              <a:t>Agrárügyi Főosztály</a:t>
            </a:r>
          </a:p>
          <a:p>
            <a:r>
              <a:rPr lang="hu-HU" b="1" dirty="0" smtClean="0">
                <a:solidFill>
                  <a:srgbClr val="A10721"/>
                </a:solidFill>
              </a:rPr>
              <a:t>2024. Május 7.</a:t>
            </a:r>
            <a:endParaRPr lang="hu-HU" b="1" dirty="0">
              <a:solidFill>
                <a:srgbClr val="A10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/>
            <a:r>
              <a:rPr lang="hu-HU" sz="2500" dirty="0" smtClean="0"/>
              <a:t>A szakértő a kárfelmérés befejeztével átadja a jegyzőkönyvet a jegyzőnek, aki megpróbálja az egyezséget ez alapján összehozni a felek közt. Ennek összege bármennyi lehet.</a:t>
            </a:r>
          </a:p>
          <a:p>
            <a:pPr algn="just"/>
            <a:r>
              <a:rPr lang="hu-HU" sz="2500" dirty="0" smtClean="0"/>
              <a:t>Ha nincs egyezség bármelyik fél kérheti a költségek megelőlegezése mellett </a:t>
            </a:r>
            <a:r>
              <a:rPr lang="hu-HU" sz="2500" u="sng" dirty="0" smtClean="0"/>
              <a:t>3 napon belül</a:t>
            </a:r>
            <a:r>
              <a:rPr lang="hu-HU" sz="2500" dirty="0" smtClean="0"/>
              <a:t> új szakértő kirendelését, vagy a károsult 30 napos jogvesztő határidőn belül bírósághoz fordulhat. Új szakértő esetén az aratással meg kell várni az új kárfelvételt.</a:t>
            </a:r>
          </a:p>
          <a:p>
            <a:pPr algn="just"/>
            <a:r>
              <a:rPr lang="hu-HU" sz="2500" dirty="0" smtClean="0"/>
              <a:t>Mivel a szakértői költség ad abszurdum meghaladhatja a kárösszeget, ezért mindenki nagyon gondolja át, hogy belevág-e, vagy inkább megegyezik. 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 az eljárásrendben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dirty="0" smtClean="0"/>
              <a:t>Az előzetes bizonyítási eljárás átkerült közjegyzői hatáskörből jegyzői hatáskörbe, a bírói hatáskör változatlanul megmaradt.</a:t>
            </a:r>
          </a:p>
          <a:p>
            <a:pPr algn="just"/>
            <a:r>
              <a:rPr lang="hu-HU" dirty="0" smtClean="0"/>
              <a:t>Eltérések a „normál” jegyzői eljárástól:</a:t>
            </a:r>
          </a:p>
          <a:p>
            <a:pPr algn="just"/>
            <a:r>
              <a:rPr lang="hu-HU" dirty="0" err="1" smtClean="0"/>
              <a:t>-kizárólag</a:t>
            </a:r>
            <a:r>
              <a:rPr lang="hu-HU" dirty="0" smtClean="0"/>
              <a:t> igazságügyi szakértőt lehet kirendelni, de nem csak a vármegyei listából</a:t>
            </a:r>
          </a:p>
          <a:p>
            <a:pPr algn="just"/>
            <a:r>
              <a:rPr lang="hu-HU" dirty="0" err="1" smtClean="0"/>
              <a:t>-a</a:t>
            </a:r>
            <a:r>
              <a:rPr lang="hu-HU" dirty="0" smtClean="0"/>
              <a:t> szakértőnek kell kiértesíteni a kárfelvétel idejéről, helyéről a vadászatra jogosultat.</a:t>
            </a:r>
          </a:p>
          <a:p>
            <a:pPr algn="just"/>
            <a:r>
              <a:rPr lang="hu-HU" dirty="0" err="1" smtClean="0"/>
              <a:t>-a</a:t>
            </a:r>
            <a:r>
              <a:rPr lang="hu-HU" dirty="0" smtClean="0"/>
              <a:t> kárfelvétel után a jegyzőnek nem kell egyezséggel vagy annak hiányában megszüntető végzéssel lezárni az eljárást.</a:t>
            </a:r>
          </a:p>
          <a:p>
            <a:pPr algn="just"/>
            <a:r>
              <a:rPr lang="hu-HU" dirty="0" err="1" smtClean="0"/>
              <a:t>-a</a:t>
            </a:r>
            <a:r>
              <a:rPr lang="hu-HU" dirty="0" smtClean="0"/>
              <a:t> jogosult vagy elfogadja a szakértő által megállapított kárösszeget vagy ettől eltérő összegben megállapodik a károsulttal a szakvélemény kézhezvételétől számított 30 napon belül, vagy a károsult 30 napos jogvesztő határidőn belül bírósághoz fordulhat.</a:t>
            </a:r>
          </a:p>
          <a:p>
            <a:pPr algn="just"/>
            <a:r>
              <a:rPr lang="hu-HU" dirty="0" smtClean="0"/>
              <a:t>- a jogszabály nem rendelkezik a szakértői díj előzetes letétjéről, de tanácsosnak tartom itt is alkalmazni.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Kárbecslői névjegyzék Veszprém vármegye</a:t>
            </a:r>
            <a:endParaRPr lang="hu-HU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91" y="1785926"/>
            <a:ext cx="89508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vad tulajdonjoga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Vtv.9. § (1) A vad az állam tulajdonában van.</a:t>
            </a:r>
            <a:endParaRPr lang="hu-HU" dirty="0" smtClean="0"/>
          </a:p>
          <a:p>
            <a:pPr algn="just"/>
            <a:r>
              <a:rPr lang="hu-HU" dirty="0" smtClean="0"/>
              <a:t>(3) A nem vadászterületen elejtett, befogott vagy elhullott vad – ideértve annak trófeáját is –, valamint a hullatott agancs, annak a vadászatra jogosultnak a tulajdonába kerül, amelyiknek a vadászterületéről a vad odakerült. Kétség esetén tulajdonosnak a fellelés helye szerinti legközelebbi vadászterület vadászatra jogosultját kell tekinteni.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vadászterület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/>
              <a:t>Vtv.8. § (2) Nem minősül vadászterületnek</a:t>
            </a:r>
            <a:r>
              <a:rPr lang="hu-HU" dirty="0"/>
              <a:t>, és a vadászterület kiterjedésének megállapításánál figyelmen kívül kell hagyni az azon található</a:t>
            </a:r>
          </a:p>
          <a:p>
            <a:r>
              <a:rPr lang="hu-HU" b="1" dirty="0"/>
              <a:t>a) település közigazgatási </a:t>
            </a:r>
            <a:r>
              <a:rPr lang="hu-HU" b="1" dirty="0" smtClean="0"/>
              <a:t>belterülete</a:t>
            </a:r>
            <a:r>
              <a:rPr lang="hu-HU" dirty="0" smtClean="0"/>
              <a:t>, </a:t>
            </a:r>
            <a:r>
              <a:rPr lang="hu-HU" dirty="0"/>
              <a:t>valamint</a:t>
            </a:r>
          </a:p>
          <a:p>
            <a:r>
              <a:rPr lang="hu-HU" b="1" dirty="0"/>
              <a:t>b)</a:t>
            </a:r>
            <a:r>
              <a:rPr lang="hu-HU" dirty="0"/>
              <a:t> </a:t>
            </a:r>
            <a:r>
              <a:rPr lang="hu-HU" b="1" dirty="0"/>
              <a:t>lakóingatlanul szolgáló bekerített külterületi ingatlan,</a:t>
            </a:r>
          </a:p>
          <a:p>
            <a:r>
              <a:rPr lang="hu-HU" b="1" dirty="0"/>
              <a:t>c) tanya, valamint major,</a:t>
            </a:r>
          </a:p>
          <a:p>
            <a:r>
              <a:rPr lang="hu-HU" b="1" dirty="0"/>
              <a:t>d) temető,</a:t>
            </a:r>
          </a:p>
          <a:p>
            <a:r>
              <a:rPr lang="hu-HU" b="1" dirty="0"/>
              <a:t>e) nem mező-, erdő- vagy vadgazdálkodási célból bekerített hely,</a:t>
            </a:r>
          </a:p>
          <a:p>
            <a:r>
              <a:rPr lang="hu-HU" dirty="0"/>
              <a:t>f) repülőtér,</a:t>
            </a:r>
          </a:p>
          <a:p>
            <a:r>
              <a:rPr lang="hu-HU" dirty="0"/>
              <a:t>g) közút, valamint a közút és annak fel- és lehajtója által határolt, továbbá</a:t>
            </a:r>
          </a:p>
          <a:p>
            <a:r>
              <a:rPr lang="hu-HU" dirty="0"/>
              <a:t>h) vasút</a:t>
            </a:r>
          </a:p>
          <a:p>
            <a:r>
              <a:rPr lang="hu-HU" dirty="0"/>
              <a:t>területét.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vadászható állat által okozott kár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Nem azonos a vadkárral, ami alapvetően a nagyvad táplálkozása által a mező-, és erdőgazdálkodásban terméskiesést okozó károsítást takarja és erre van kidolgozott eljárásrend a </a:t>
            </a:r>
            <a:r>
              <a:rPr lang="hu-HU" dirty="0" err="1" smtClean="0"/>
              <a:t>Vtv-ben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A címbeli megfogalmazás a </a:t>
            </a:r>
            <a:r>
              <a:rPr lang="hu-HU" dirty="0" err="1" smtClean="0"/>
              <a:t>Ptk-ból</a:t>
            </a:r>
            <a:r>
              <a:rPr lang="hu-HU" dirty="0" smtClean="0"/>
              <a:t> származik és a mező-, és erdőgazdálkodáson kívüli károkozással kapcsolatos rendelkezéseket fogja össze. Ennek nincs a vadkárhoz hasonló részletességgel kidolgozott eljárásrendje. </a:t>
            </a:r>
          </a:p>
          <a:p>
            <a:pPr algn="just"/>
            <a:r>
              <a:rPr lang="hu-HU" dirty="0" smtClean="0"/>
              <a:t>A vadászatra jogosultnak kimentési lehetőséget ad a </a:t>
            </a:r>
            <a:r>
              <a:rPr lang="hu-HU" dirty="0" err="1" smtClean="0"/>
              <a:t>Vtv</a:t>
            </a:r>
            <a:r>
              <a:rPr lang="hu-HU" dirty="0" smtClean="0"/>
              <a:t>. 75/A.§ (3) szakasza, amennyiben a vad az életmódjából, szokásos táplálkozási, szaporodási viselkedéséből következő helyváltoztatása miatt jelenik meg a település belterületén, kivéve, ha a vad megjelenése a vadászatra jogosult tevékenységével áll okozati összefüggésben.</a:t>
            </a:r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károkozás mérséklésének eszközei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Csökkenteni kell az elérhető táplálékforrások számát</a:t>
            </a:r>
          </a:p>
          <a:p>
            <a:pPr algn="just"/>
            <a:r>
              <a:rPr lang="hu-HU" dirty="0" smtClean="0"/>
              <a:t>Megszüntetni a belterületi vagy annak közvetlen közelében található búvóhelyeket</a:t>
            </a:r>
          </a:p>
          <a:p>
            <a:pPr algn="just"/>
            <a:r>
              <a:rPr lang="hu-HU" dirty="0" smtClean="0"/>
              <a:t>A belterület erdővel határos részének kerítéssel történő lezárása</a:t>
            </a:r>
          </a:p>
          <a:p>
            <a:pPr algn="just"/>
            <a:r>
              <a:rPr lang="hu-HU" dirty="0" smtClean="0"/>
              <a:t>Vadriasztók alkalmazása</a:t>
            </a:r>
          </a:p>
          <a:p>
            <a:pPr algn="just"/>
            <a:r>
              <a:rPr lang="hu-HU" dirty="0" smtClean="0"/>
              <a:t>Vadbefogás</a:t>
            </a:r>
          </a:p>
          <a:p>
            <a:pPr algn="just"/>
            <a:r>
              <a:rPr lang="hu-HU" dirty="0" smtClean="0"/>
              <a:t>Vadászat</a:t>
            </a:r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536504" cy="56207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Élővad</a:t>
            </a:r>
            <a:r>
              <a:rPr lang="hu-HU" dirty="0" smtClean="0"/>
              <a:t> befogás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7776864" cy="132474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Célja a belterületen élő/megjelenő vaddisznó és róka állomány apasztása</a:t>
            </a:r>
          </a:p>
          <a:p>
            <a:r>
              <a:rPr lang="hu-HU" dirty="0" smtClean="0"/>
              <a:t>Eszköze vaddisznó befogó, róka esetében ládacsapda</a:t>
            </a:r>
            <a:endParaRPr lang="hu-HU" dirty="0"/>
          </a:p>
        </p:txBody>
      </p:sp>
      <p:pic>
        <p:nvPicPr>
          <p:cNvPr id="4" name="Kép 3" descr="Vd befogó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4032448" cy="2823893"/>
          </a:xfrm>
          <a:prstGeom prst="rect">
            <a:avLst/>
          </a:prstGeom>
        </p:spPr>
      </p:pic>
      <p:pic>
        <p:nvPicPr>
          <p:cNvPr id="5" name="Kép 4" descr="Vd befogó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0655" y="2564904"/>
            <a:ext cx="4030754" cy="28083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Tapasztalatok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/>
              <a:t>Jelenleg 10 Balaton parti település belterületén és/vagy annak közvetlen közelében folyik befogás</a:t>
            </a:r>
          </a:p>
          <a:p>
            <a:pPr algn="just"/>
            <a:r>
              <a:rPr lang="hu-HU" dirty="0" smtClean="0"/>
              <a:t>Szükséges az önkormányzat és a vadászatra jogosult együttműködése és mindkét fél aktív részvétele</a:t>
            </a:r>
          </a:p>
          <a:p>
            <a:pPr algn="just"/>
            <a:r>
              <a:rPr lang="hu-HU" dirty="0" smtClean="0"/>
              <a:t>Optimális esetben vármegyei szinten évi pár száz egyed befogása realizálható lenne, (jelenleg cca. 150)</a:t>
            </a:r>
          </a:p>
          <a:p>
            <a:pPr algn="just"/>
            <a:r>
              <a:rPr lang="hu-HU" dirty="0" smtClean="0"/>
              <a:t>Még semmilyen veszélyhelyzet nem adódott a befogók működéséből. Sem személyi, sem anyagi kárt nem okoztak.</a:t>
            </a:r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tovább lépés lehetőségei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Minél több település bevonása új befogók beszerzésével és működtetésével, akár közösen is</a:t>
            </a:r>
          </a:p>
          <a:p>
            <a:pPr algn="just"/>
            <a:r>
              <a:rPr lang="hu-HU" dirty="0" smtClean="0"/>
              <a:t>Egységes szabályozás kidolgozása a helyi rendelet alkotáshoz a belterületi ingatlanok </a:t>
            </a:r>
            <a:r>
              <a:rPr lang="hu-HU" dirty="0" err="1" smtClean="0"/>
              <a:t>kultúr</a:t>
            </a:r>
            <a:r>
              <a:rPr lang="hu-HU" dirty="0" smtClean="0"/>
              <a:t> állapotban tartásához, hogy csökkenteni lehessen a belterületi búvóhelyek számát</a:t>
            </a:r>
          </a:p>
          <a:p>
            <a:pPr algn="just"/>
            <a:r>
              <a:rPr lang="hu-HU" dirty="0" smtClean="0"/>
              <a:t>Egységes rendőrségi eljárásrend a befogókban szükséges leölés engedélyezésére</a:t>
            </a:r>
          </a:p>
          <a:p>
            <a:pPr algn="just"/>
            <a:r>
              <a:rPr lang="hu-HU" dirty="0" smtClean="0"/>
              <a:t>Egységes kommunikáció a lakosság és az üdülőtulajdonosok  irányában</a:t>
            </a:r>
          </a:p>
          <a:p>
            <a:pPr algn="just"/>
            <a:r>
              <a:rPr lang="hu-HU" dirty="0" smtClean="0"/>
              <a:t>A befogók folyamatos működtetése az üdülési szezonon kívül és ahol lehetőség  van azon belül is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Vadkár térítési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A kár észleléstől számított </a:t>
            </a:r>
            <a:r>
              <a:rPr lang="hu-HU" u="sng" dirty="0" smtClean="0"/>
              <a:t>5 napon belül </a:t>
            </a:r>
            <a:r>
              <a:rPr lang="hu-HU" dirty="0" smtClean="0"/>
              <a:t>(eddig 15 volt) írásban jelezni a jogosult felé</a:t>
            </a:r>
          </a:p>
          <a:p>
            <a:pPr algn="just"/>
            <a:r>
              <a:rPr lang="hu-HU" dirty="0" smtClean="0"/>
              <a:t>Egyezség kötési próbálkozás </a:t>
            </a:r>
            <a:r>
              <a:rPr lang="hu-HU" u="sng" dirty="0" smtClean="0"/>
              <a:t>5 napon belül</a:t>
            </a:r>
          </a:p>
          <a:p>
            <a:pPr algn="just"/>
            <a:r>
              <a:rPr lang="hu-HU" dirty="0" smtClean="0"/>
              <a:t>Ha nem sikerül írásban vagy szóban </a:t>
            </a:r>
            <a:r>
              <a:rPr lang="hu-HU" u="sng" dirty="0" smtClean="0"/>
              <a:t>5 napon belül</a:t>
            </a:r>
            <a:r>
              <a:rPr lang="hu-HU" dirty="0" smtClean="0"/>
              <a:t> kéri szakértő kirendelését a jegyzőtől, ha később kéri igazolási kérelem kell.</a:t>
            </a:r>
          </a:p>
          <a:p>
            <a:pPr algn="just"/>
            <a:r>
              <a:rPr lang="hu-HU" dirty="0" smtClean="0"/>
              <a:t>A jegyző </a:t>
            </a:r>
            <a:r>
              <a:rPr lang="hu-HU" u="sng" dirty="0" smtClean="0"/>
              <a:t>3 napon belül </a:t>
            </a:r>
            <a:r>
              <a:rPr lang="hu-HU" dirty="0" smtClean="0"/>
              <a:t>kirendeli a szakértőt a vármegyei vadászati hatóság által vezetett listából, amennyiben megelőlegezte a szakértői díjat a károsult</a:t>
            </a:r>
          </a:p>
          <a:p>
            <a:pPr algn="just"/>
            <a:r>
              <a:rPr lang="hu-HU" dirty="0" smtClean="0"/>
              <a:t>A kirendeléstől számított </a:t>
            </a:r>
            <a:r>
              <a:rPr lang="hu-HU" u="sng" dirty="0" smtClean="0"/>
              <a:t>5 napon belül </a:t>
            </a:r>
            <a:r>
              <a:rPr lang="hu-HU" dirty="0" smtClean="0"/>
              <a:t>a szakértő elvégzi a kárfelmérést az Egységes Mezőgazdasági Vadkárfelmérési Útmutatóban foglaltak szerint. (megjelent a Földművelésügyi Értesítő 1/2021. számában) 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1136</Words>
  <Application>Microsoft Office PowerPoint</Application>
  <PresentationFormat>Diavetítés a képernyőre (4:3 oldalarány)</PresentationFormat>
  <Paragraphs>81</Paragraphs>
  <Slides>12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Belterületi vadbefogás tapasztalatai,  vadkárokkal kapcsolatos eljárásrend</vt:lpstr>
      <vt:lpstr>A vad tulajdonjoga</vt:lpstr>
      <vt:lpstr>A vadászterület</vt:lpstr>
      <vt:lpstr>A vadászható állat által okozott kár</vt:lpstr>
      <vt:lpstr>A károkozás mérséklésének eszközei</vt:lpstr>
      <vt:lpstr>Élővad befogás</vt:lpstr>
      <vt:lpstr>Tapasztalatok</vt:lpstr>
      <vt:lpstr>A tovább lépés lehetőségei</vt:lpstr>
      <vt:lpstr>Vadkár térítési szabályok</vt:lpstr>
      <vt:lpstr> </vt:lpstr>
      <vt:lpstr>Változások az eljárásrendben</vt:lpstr>
      <vt:lpstr>Kárbecslői névjegyzék Veszprém vármegye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Belterületi vadkárok,  külterületi kutyasétáltatás szabályai</dc:title>
  <dc:creator>Papp László</dc:creator>
  <cp:lastModifiedBy>papplaszlo1</cp:lastModifiedBy>
  <cp:revision>61</cp:revision>
  <dcterms:created xsi:type="dcterms:W3CDTF">2022-05-03T17:08:56Z</dcterms:created>
  <dcterms:modified xsi:type="dcterms:W3CDTF">2024-05-06T13:00:11Z</dcterms:modified>
</cp:coreProperties>
</file>