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6348226-BC72-442A-8BD3-9EEA933ACDD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46C2F87-5F45-466C-9B0E-23D7B04523D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FDED78F-369C-4DDA-A3AE-DF1F31C7845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D9C9F3F-A014-459B-BFD0-46309652FC6F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E8BD002-4ADA-450A-BE0C-66D953B9DC2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7FB2A56-56C8-4AA1-85B2-C83E7A5A620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1AB17CD-46CC-4E05-9FDE-3717B4809AB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BFD2DF8-97F6-41D1-9BCB-3AD8E80A58E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10A8C30-DAEB-4E64-B44F-FAE7C22F8C4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3D4B569-1B89-47AE-BF5C-FA1972F0073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497BAFA-BC97-41DE-BF09-FD96BAB097E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E720701-B653-4D58-B3E9-148E137D60E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0E205B0-72B5-49EC-BE2E-94102F692E4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869318E-9D7F-4A9E-B81B-AEA4EF134C9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61064128-10BA-4615-B728-E01BCB0A5D4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1E82A9F-839D-49EB-80A1-6292A282AB0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2FF5A15-2F11-45FE-A44F-B9987B64303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34645465-3FF7-4B0C-B8A1-9FE19CBA306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915CE8B0-952E-4392-B380-10DB0736317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B57F82C3-B4DF-49FB-A1B8-8520B7BA31D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8999252A-5C33-482C-8761-8C039BA78BE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C68E853D-A3E4-4660-B1B4-F77C0A525CA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A33BF10-D3A0-4127-ABBD-38134D9C9E4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A4D8C8CB-3849-4DB5-9DB8-B006893F767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616D5349-70A9-462B-80FE-2C21F43CE07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26C85836-DF23-4CFD-A2B6-B249DA43C11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415F2C8B-96D9-4084-9348-8719C6E6032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AF826E71-55D4-4F3E-8FE6-DC2BAE6D862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9D7B1E57-73BE-4B2F-9AFF-90E5FA782855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8671E38A-B077-4362-B6FC-95B77209A99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4ABFB32-E933-4DC5-9630-422CF9F4808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83B9645-FC06-43A2-99C0-BA1D749504E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hu-H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D189E83-171F-4710-8C3B-B5E696C2A38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6429736-74BC-40DC-A268-3049C726D27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537FC23-4F04-406B-88B5-D959C0DE68D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71C4795-F07C-4784-83C1-67AF151910E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hu-H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6"/>
          <p:cNvGrpSpPr/>
          <p:nvPr/>
        </p:nvGrpSpPr>
        <p:grpSpPr>
          <a:xfrm>
            <a:off x="-8640" y="-8640"/>
            <a:ext cx="9166320" cy="6871680"/>
            <a:chOff x="-8640" y="-8640"/>
            <a:chExt cx="9166320" cy="6871680"/>
          </a:xfrm>
        </p:grpSpPr>
        <p:sp>
          <p:nvSpPr>
            <p:cNvPr id="1" name="Freeform 6"/>
            <p:cNvSpPr/>
            <p:nvPr/>
          </p:nvSpPr>
          <p:spPr>
            <a:xfrm>
              <a:off x="-8640" y="4013280"/>
              <a:ext cx="453600" cy="2849760"/>
            </a:xfrm>
            <a:custGeom>
              <a:avLst/>
              <a:gdLst>
                <a:gd name="textAreaLeft" fmla="*/ 0 w 453600"/>
                <a:gd name="textAreaRight" fmla="*/ 457200 w 453600"/>
                <a:gd name="textAreaTop" fmla="*/ 0 h 2849760"/>
                <a:gd name="textAreaBottom" fmla="*/ 2853360 h 2849760"/>
              </a:gdLst>
              <a:ah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cxnSp>
          <p:nvCxnSpPr>
            <p:cNvPr id="2" name="Straight Connector 7"/>
            <p:cNvCxnSpPr/>
            <p:nvPr/>
          </p:nvCxnSpPr>
          <p:spPr>
            <a:xfrm flipV="1">
              <a:off x="5130720" y="4175280"/>
              <a:ext cx="4025880" cy="2686320"/>
            </a:xfrm>
            <a:prstGeom prst="straightConnector1">
              <a:avLst/>
            </a:prstGeom>
            <a:ln cap="rnd" w="9525">
              <a:solidFill>
                <a:srgbClr val="d9d9d9"/>
              </a:solidFill>
              <a:round/>
            </a:ln>
          </p:spPr>
        </p:cxnSp>
        <p:cxnSp>
          <p:nvCxnSpPr>
            <p:cNvPr id="3" name="Straight Connector 8"/>
            <p:cNvCxnSpPr/>
            <p:nvPr/>
          </p:nvCxnSpPr>
          <p:spPr>
            <a:xfrm>
              <a:off x="7042680" y="0"/>
              <a:ext cx="1222560" cy="6861600"/>
            </a:xfrm>
            <a:prstGeom prst="straightConnector1">
              <a:avLst/>
            </a:prstGeom>
            <a:ln cap="rnd" w="9525">
              <a:solidFill>
                <a:srgbClr val="bfbfbf"/>
              </a:solidFill>
              <a:round/>
            </a:ln>
          </p:spPr>
        </p:cxnSp>
        <p:sp>
          <p:nvSpPr>
            <p:cNvPr id="4" name="Freeform 9"/>
            <p:cNvSpPr/>
            <p:nvPr/>
          </p:nvSpPr>
          <p:spPr>
            <a:xfrm>
              <a:off x="6891840" y="0"/>
              <a:ext cx="2265840" cy="6863040"/>
            </a:xfrm>
            <a:custGeom>
              <a:avLst/>
              <a:gdLst>
                <a:gd name="textAreaLeft" fmla="*/ 0 w 2265840"/>
                <a:gd name="textAreaRight" fmla="*/ 2269440 w 2265840"/>
                <a:gd name="textAreaTop" fmla="*/ 0 h 6863040"/>
                <a:gd name="textAreaBottom" fmla="*/ 6866640 h 6863040"/>
              </a:gdLst>
              <a:ah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5" name="Freeform 10"/>
            <p:cNvSpPr/>
            <p:nvPr/>
          </p:nvSpPr>
          <p:spPr>
            <a:xfrm>
              <a:off x="7205040" y="-8640"/>
              <a:ext cx="1944720" cy="6863040"/>
            </a:xfrm>
            <a:custGeom>
              <a:avLst/>
              <a:gdLst>
                <a:gd name="textAreaLeft" fmla="*/ 0 w 1944720"/>
                <a:gd name="textAreaRight" fmla="*/ 1948320 w 1944720"/>
                <a:gd name="textAreaTop" fmla="*/ 0 h 6863040"/>
                <a:gd name="textAreaBottom" fmla="*/ 6866640 h 6863040"/>
              </a:gdLst>
              <a:ah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6" name="Freeform 11"/>
            <p:cNvSpPr/>
            <p:nvPr/>
          </p:nvSpPr>
          <p:spPr>
            <a:xfrm>
              <a:off x="6638040" y="3920040"/>
              <a:ext cx="2509920" cy="2934360"/>
            </a:xfrm>
            <a:custGeom>
              <a:avLst/>
              <a:gdLst>
                <a:gd name="textAreaLeft" fmla="*/ 0 w 2509920"/>
                <a:gd name="textAreaRight" fmla="*/ 2513520 w 2509920"/>
                <a:gd name="textAreaTop" fmla="*/ 0 h 2934360"/>
                <a:gd name="textAreaBottom" fmla="*/ 2937960 h 2934360"/>
              </a:gdLst>
              <a:ah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7" name="Freeform 12"/>
            <p:cNvSpPr/>
            <p:nvPr/>
          </p:nvSpPr>
          <p:spPr>
            <a:xfrm>
              <a:off x="7010280" y="-8640"/>
              <a:ext cx="2139120" cy="6863040"/>
            </a:xfrm>
            <a:custGeom>
              <a:avLst/>
              <a:gdLst>
                <a:gd name="textAreaLeft" fmla="*/ 0 w 2139120"/>
                <a:gd name="textAreaRight" fmla="*/ 2142720 w 2139120"/>
                <a:gd name="textAreaTop" fmla="*/ 0 h 6863040"/>
                <a:gd name="textAreaBottom" fmla="*/ 6866640 h 6863040"/>
              </a:gdLst>
              <a:ah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8" name="Freeform 13"/>
            <p:cNvSpPr/>
            <p:nvPr/>
          </p:nvSpPr>
          <p:spPr>
            <a:xfrm>
              <a:off x="8295840" y="-8640"/>
              <a:ext cx="853920" cy="6863040"/>
            </a:xfrm>
            <a:custGeom>
              <a:avLst/>
              <a:gdLst>
                <a:gd name="textAreaLeft" fmla="*/ 0 w 853920"/>
                <a:gd name="textAreaRight" fmla="*/ 857520 w 853920"/>
                <a:gd name="textAreaTop" fmla="*/ 0 h 6863040"/>
                <a:gd name="textAreaBottom" fmla="*/ 6866640 h 6863040"/>
              </a:gdLst>
              <a:ah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9" name="Freeform 14"/>
            <p:cNvSpPr/>
            <p:nvPr/>
          </p:nvSpPr>
          <p:spPr>
            <a:xfrm>
              <a:off x="8077320" y="-8640"/>
              <a:ext cx="1063080" cy="6863040"/>
            </a:xfrm>
            <a:custGeom>
              <a:avLst/>
              <a:gdLst>
                <a:gd name="textAreaLeft" fmla="*/ 0 w 1063080"/>
                <a:gd name="textAreaRight" fmla="*/ 1066680 w 1063080"/>
                <a:gd name="textAreaTop" fmla="*/ 0 h 6863040"/>
                <a:gd name="textAreaBottom" fmla="*/ 6866640 h 6863040"/>
              </a:gdLst>
              <a:ah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0" name="Freeform 15"/>
            <p:cNvSpPr/>
            <p:nvPr/>
          </p:nvSpPr>
          <p:spPr>
            <a:xfrm>
              <a:off x="8060400" y="4893840"/>
              <a:ext cx="1090440" cy="1960560"/>
            </a:xfrm>
            <a:custGeom>
              <a:avLst/>
              <a:gdLst>
                <a:gd name="textAreaLeft" fmla="*/ 0 w 1090440"/>
                <a:gd name="textAreaRight" fmla="*/ 1094040 w 1090440"/>
                <a:gd name="textAreaTop" fmla="*/ 0 h 1960560"/>
                <a:gd name="textAreaBottom" fmla="*/ 1964160 h 1960560"/>
              </a:gdLst>
              <a:ah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</p:grpSp>
      <p:sp>
        <p:nvSpPr>
          <p:cNvPr id="11" name="PlaceHolder 1"/>
          <p:cNvSpPr>
            <a:spLocks noGrp="1"/>
          </p:cNvSpPr>
          <p:nvPr>
            <p:ph type="ftr" idx="1"/>
          </p:nvPr>
        </p:nvSpPr>
        <p:spPr>
          <a:xfrm>
            <a:off x="609480" y="6041520"/>
            <a:ext cx="4619520" cy="361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hu-HU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&lt;élőláb&gt;</a:t>
            </a:r>
            <a:endParaRPr b="0" lang="hu-H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ldNum" idx="2"/>
          </p:nvPr>
        </p:nvSpPr>
        <p:spPr>
          <a:xfrm>
            <a:off x="6444720" y="6041520"/>
            <a:ext cx="509040" cy="361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900" spc="-1" strike="noStrike">
                <a:solidFill>
                  <a:schemeClr val="accent1"/>
                </a:solidFill>
                <a:latin typeface="Trebuchet MS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9B411CA-FB07-4480-97DD-C7D5B7719D53}" type="slidenum">
              <a:rPr b="0" lang="en-US" sz="900" spc="-1" strike="noStrike">
                <a:solidFill>
                  <a:schemeClr val="accent1"/>
                </a:solidFill>
                <a:latin typeface="Trebuchet MS"/>
                <a:ea typeface="DejaVu Sans"/>
              </a:rPr>
              <a:t>&lt;szám&gt;</a:t>
            </a:fld>
            <a:endParaRPr b="0" lang="hu-HU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3"/>
          </p:nvPr>
        </p:nvSpPr>
        <p:spPr>
          <a:xfrm>
            <a:off x="5405400" y="6041520"/>
            <a:ext cx="680400" cy="361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hu-H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hu-HU" sz="1400" spc="-1" strike="noStrike">
                <a:solidFill>
                  <a:srgbClr val="000000"/>
                </a:solidFill>
                <a:latin typeface="Times New Roman"/>
              </a:rPr>
              <a:t>&lt;dátum/idő&gt;</a:t>
            </a:r>
            <a:endParaRPr b="0" lang="hu-H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hu-HU" sz="1800" spc="-1" strike="noStrike">
                <a:solidFill>
                  <a:srgbClr val="000000"/>
                </a:solidFill>
                <a:latin typeface="Arial"/>
              </a:rPr>
              <a:t>Címszöveg formátumának szerkesztése</a:t>
            </a: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Vázlatszöveg formátumának szerkesztése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Második vázlatszint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1800" spc="-1" strike="noStrike">
                <a:solidFill>
                  <a:srgbClr val="000000"/>
                </a:solidFill>
                <a:latin typeface="Arial"/>
              </a:rPr>
              <a:t>Harmadik vázlatszint</a:t>
            </a: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1800" spc="-1" strike="noStrike">
                <a:solidFill>
                  <a:srgbClr val="000000"/>
                </a:solidFill>
                <a:latin typeface="Arial"/>
              </a:rPr>
              <a:t>Negyedik vázlatszint</a:t>
            </a: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Ötödik vázlatszint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Hatodik vázlatszint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Hetedik vázlatszint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16"/>
          <p:cNvGrpSpPr/>
          <p:nvPr/>
        </p:nvGrpSpPr>
        <p:grpSpPr>
          <a:xfrm>
            <a:off x="-8640" y="-8640"/>
            <a:ext cx="9166320" cy="6871680"/>
            <a:chOff x="-8640" y="-8640"/>
            <a:chExt cx="9166320" cy="6871680"/>
          </a:xfrm>
        </p:grpSpPr>
        <p:sp>
          <p:nvSpPr>
            <p:cNvPr id="53" name="Freeform 6"/>
            <p:cNvSpPr/>
            <p:nvPr/>
          </p:nvSpPr>
          <p:spPr>
            <a:xfrm>
              <a:off x="-8640" y="4013280"/>
              <a:ext cx="453600" cy="2849760"/>
            </a:xfrm>
            <a:custGeom>
              <a:avLst/>
              <a:gdLst>
                <a:gd name="textAreaLeft" fmla="*/ 0 w 453600"/>
                <a:gd name="textAreaRight" fmla="*/ 457200 w 453600"/>
                <a:gd name="textAreaTop" fmla="*/ 0 h 2849760"/>
                <a:gd name="textAreaBottom" fmla="*/ 2853360 h 2849760"/>
              </a:gdLst>
              <a:ah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cxnSp>
          <p:nvCxnSpPr>
            <p:cNvPr id="54" name="Straight Connector 7"/>
            <p:cNvCxnSpPr/>
            <p:nvPr/>
          </p:nvCxnSpPr>
          <p:spPr>
            <a:xfrm flipV="1">
              <a:off x="5130720" y="4175280"/>
              <a:ext cx="4025880" cy="2686320"/>
            </a:xfrm>
            <a:prstGeom prst="straightConnector1">
              <a:avLst/>
            </a:prstGeom>
            <a:ln cap="rnd" w="9525">
              <a:solidFill>
                <a:srgbClr val="d9d9d9"/>
              </a:solidFill>
              <a:round/>
            </a:ln>
          </p:spPr>
        </p:cxnSp>
        <p:cxnSp>
          <p:nvCxnSpPr>
            <p:cNvPr id="55" name="Straight Connector 8"/>
            <p:cNvCxnSpPr/>
            <p:nvPr/>
          </p:nvCxnSpPr>
          <p:spPr>
            <a:xfrm>
              <a:off x="7042680" y="0"/>
              <a:ext cx="1222560" cy="6861600"/>
            </a:xfrm>
            <a:prstGeom prst="straightConnector1">
              <a:avLst/>
            </a:prstGeom>
            <a:ln cap="rnd" w="9525">
              <a:solidFill>
                <a:srgbClr val="bfbfbf"/>
              </a:solidFill>
              <a:round/>
            </a:ln>
          </p:spPr>
        </p:cxnSp>
        <p:sp>
          <p:nvSpPr>
            <p:cNvPr id="56" name="Freeform 9"/>
            <p:cNvSpPr/>
            <p:nvPr/>
          </p:nvSpPr>
          <p:spPr>
            <a:xfrm>
              <a:off x="6891840" y="0"/>
              <a:ext cx="2265840" cy="6863040"/>
            </a:xfrm>
            <a:custGeom>
              <a:avLst/>
              <a:gdLst>
                <a:gd name="textAreaLeft" fmla="*/ 0 w 2265840"/>
                <a:gd name="textAreaRight" fmla="*/ 2269440 w 2265840"/>
                <a:gd name="textAreaTop" fmla="*/ 0 h 6863040"/>
                <a:gd name="textAreaBottom" fmla="*/ 6866640 h 6863040"/>
              </a:gdLst>
              <a:ah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57" name="Freeform 10"/>
            <p:cNvSpPr/>
            <p:nvPr/>
          </p:nvSpPr>
          <p:spPr>
            <a:xfrm>
              <a:off x="7205040" y="-8640"/>
              <a:ext cx="1944720" cy="6863040"/>
            </a:xfrm>
            <a:custGeom>
              <a:avLst/>
              <a:gdLst>
                <a:gd name="textAreaLeft" fmla="*/ 0 w 1944720"/>
                <a:gd name="textAreaRight" fmla="*/ 1948320 w 1944720"/>
                <a:gd name="textAreaTop" fmla="*/ 0 h 6863040"/>
                <a:gd name="textAreaBottom" fmla="*/ 6866640 h 6863040"/>
              </a:gdLst>
              <a:ah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58" name="Freeform 11"/>
            <p:cNvSpPr/>
            <p:nvPr/>
          </p:nvSpPr>
          <p:spPr>
            <a:xfrm>
              <a:off x="6638040" y="3920040"/>
              <a:ext cx="2509920" cy="2934360"/>
            </a:xfrm>
            <a:custGeom>
              <a:avLst/>
              <a:gdLst>
                <a:gd name="textAreaLeft" fmla="*/ 0 w 2509920"/>
                <a:gd name="textAreaRight" fmla="*/ 2513520 w 2509920"/>
                <a:gd name="textAreaTop" fmla="*/ 0 h 2934360"/>
                <a:gd name="textAreaBottom" fmla="*/ 2937960 h 2934360"/>
              </a:gdLst>
              <a:ah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59" name="Freeform 12"/>
            <p:cNvSpPr/>
            <p:nvPr/>
          </p:nvSpPr>
          <p:spPr>
            <a:xfrm>
              <a:off x="7010280" y="-8640"/>
              <a:ext cx="2139120" cy="6863040"/>
            </a:xfrm>
            <a:custGeom>
              <a:avLst/>
              <a:gdLst>
                <a:gd name="textAreaLeft" fmla="*/ 0 w 2139120"/>
                <a:gd name="textAreaRight" fmla="*/ 2142720 w 2139120"/>
                <a:gd name="textAreaTop" fmla="*/ 0 h 6863040"/>
                <a:gd name="textAreaBottom" fmla="*/ 6866640 h 6863040"/>
              </a:gdLst>
              <a:ah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60" name="Freeform 13"/>
            <p:cNvSpPr/>
            <p:nvPr/>
          </p:nvSpPr>
          <p:spPr>
            <a:xfrm>
              <a:off x="8295840" y="-8640"/>
              <a:ext cx="853920" cy="6863040"/>
            </a:xfrm>
            <a:custGeom>
              <a:avLst/>
              <a:gdLst>
                <a:gd name="textAreaLeft" fmla="*/ 0 w 853920"/>
                <a:gd name="textAreaRight" fmla="*/ 857520 w 853920"/>
                <a:gd name="textAreaTop" fmla="*/ 0 h 6863040"/>
                <a:gd name="textAreaBottom" fmla="*/ 6866640 h 6863040"/>
              </a:gdLst>
              <a:ah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61" name="Freeform 14"/>
            <p:cNvSpPr/>
            <p:nvPr/>
          </p:nvSpPr>
          <p:spPr>
            <a:xfrm>
              <a:off x="8077320" y="-8640"/>
              <a:ext cx="1063080" cy="6863040"/>
            </a:xfrm>
            <a:custGeom>
              <a:avLst/>
              <a:gdLst>
                <a:gd name="textAreaLeft" fmla="*/ 0 w 1063080"/>
                <a:gd name="textAreaRight" fmla="*/ 1066680 w 1063080"/>
                <a:gd name="textAreaTop" fmla="*/ 0 h 6863040"/>
                <a:gd name="textAreaBottom" fmla="*/ 6866640 h 6863040"/>
              </a:gdLst>
              <a:ah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62" name="Freeform 15"/>
            <p:cNvSpPr/>
            <p:nvPr/>
          </p:nvSpPr>
          <p:spPr>
            <a:xfrm>
              <a:off x="8060400" y="4893840"/>
              <a:ext cx="1090440" cy="1960560"/>
            </a:xfrm>
            <a:custGeom>
              <a:avLst/>
              <a:gdLst>
                <a:gd name="textAreaLeft" fmla="*/ 0 w 1090440"/>
                <a:gd name="textAreaRight" fmla="*/ 1094040 w 1090440"/>
                <a:gd name="textAreaTop" fmla="*/ 0 h 1960560"/>
                <a:gd name="textAreaBottom" fmla="*/ 1964160 h 1960560"/>
              </a:gdLst>
              <a:ah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</p:grpSp>
      <p:sp>
        <p:nvSpPr>
          <p:cNvPr id="63" name="PlaceHolder 1"/>
          <p:cNvSpPr>
            <a:spLocks noGrp="1"/>
          </p:cNvSpPr>
          <p:nvPr>
            <p:ph type="ftr" idx="4"/>
          </p:nvPr>
        </p:nvSpPr>
        <p:spPr>
          <a:xfrm>
            <a:off x="609480" y="6041520"/>
            <a:ext cx="4619520" cy="361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hu-HU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&lt;élőláb&gt;</a:t>
            </a:r>
            <a:endParaRPr b="0" lang="hu-H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sldNum" idx="5"/>
          </p:nvPr>
        </p:nvSpPr>
        <p:spPr>
          <a:xfrm>
            <a:off x="6444720" y="6041520"/>
            <a:ext cx="509040" cy="361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900" spc="-1" strike="noStrike">
                <a:solidFill>
                  <a:schemeClr val="accent1"/>
                </a:solidFill>
                <a:latin typeface="Trebuchet MS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A06041F-76DD-4FCF-8576-831CCF2B42E5}" type="slidenum">
              <a:rPr b="0" lang="en-US" sz="900" spc="-1" strike="noStrike">
                <a:solidFill>
                  <a:schemeClr val="accent1"/>
                </a:solidFill>
                <a:latin typeface="Trebuchet MS"/>
                <a:ea typeface="DejaVu Sans"/>
              </a:rPr>
              <a:t>&lt;szám&gt;</a:t>
            </a:fld>
            <a:endParaRPr b="0" lang="hu-HU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dt" idx="6"/>
          </p:nvPr>
        </p:nvSpPr>
        <p:spPr>
          <a:xfrm>
            <a:off x="5405400" y="6041520"/>
            <a:ext cx="680400" cy="361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hu-H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hu-HU" sz="1400" spc="-1" strike="noStrike">
                <a:solidFill>
                  <a:srgbClr val="000000"/>
                </a:solidFill>
                <a:latin typeface="Times New Roman"/>
              </a:rPr>
              <a:t>&lt;dátum/idő&gt;</a:t>
            </a:r>
            <a:endParaRPr b="0" lang="hu-H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hu-HU" sz="1800" spc="-1" strike="noStrike">
                <a:solidFill>
                  <a:srgbClr val="000000"/>
                </a:solidFill>
                <a:latin typeface="Arial"/>
              </a:rPr>
              <a:t>Címszöveg formátumának szerkesztése</a:t>
            </a: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Vázlatszöveg formátumának szerkesztése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Második vázlatszint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1800" spc="-1" strike="noStrike">
                <a:solidFill>
                  <a:srgbClr val="000000"/>
                </a:solidFill>
                <a:latin typeface="Arial"/>
              </a:rPr>
              <a:t>Harmadik vázlatszint</a:t>
            </a: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1800" spc="-1" strike="noStrike">
                <a:solidFill>
                  <a:srgbClr val="000000"/>
                </a:solidFill>
                <a:latin typeface="Arial"/>
              </a:rPr>
              <a:t>Negyedik vázlatszint</a:t>
            </a: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Ötödik vázlatszint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Hatodik vázlatszint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Hetedik vázlatszint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roup 16"/>
          <p:cNvGrpSpPr/>
          <p:nvPr/>
        </p:nvGrpSpPr>
        <p:grpSpPr>
          <a:xfrm>
            <a:off x="-8640" y="-8640"/>
            <a:ext cx="9166320" cy="6871680"/>
            <a:chOff x="-8640" y="-8640"/>
            <a:chExt cx="9166320" cy="6871680"/>
          </a:xfrm>
        </p:grpSpPr>
        <p:sp>
          <p:nvSpPr>
            <p:cNvPr id="105" name="Freeform 6"/>
            <p:cNvSpPr/>
            <p:nvPr/>
          </p:nvSpPr>
          <p:spPr>
            <a:xfrm>
              <a:off x="-8640" y="4013280"/>
              <a:ext cx="453600" cy="2849760"/>
            </a:xfrm>
            <a:custGeom>
              <a:avLst/>
              <a:gdLst>
                <a:gd name="textAreaLeft" fmla="*/ 0 w 453600"/>
                <a:gd name="textAreaRight" fmla="*/ 457200 w 453600"/>
                <a:gd name="textAreaTop" fmla="*/ 0 h 2849760"/>
                <a:gd name="textAreaBottom" fmla="*/ 2853360 h 2849760"/>
              </a:gdLst>
              <a:ahLst/>
              <a:rect l="textAreaLeft" t="textAreaTop" r="textAreaRight" b="textAreaBottom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cxnSp>
          <p:nvCxnSpPr>
            <p:cNvPr id="106" name="Straight Connector 7"/>
            <p:cNvCxnSpPr/>
            <p:nvPr/>
          </p:nvCxnSpPr>
          <p:spPr>
            <a:xfrm flipV="1">
              <a:off x="5130720" y="4175280"/>
              <a:ext cx="4025880" cy="2686320"/>
            </a:xfrm>
            <a:prstGeom prst="straightConnector1">
              <a:avLst/>
            </a:prstGeom>
            <a:ln cap="rnd" w="9525">
              <a:solidFill>
                <a:srgbClr val="d9d9d9"/>
              </a:solidFill>
              <a:round/>
            </a:ln>
          </p:spPr>
        </p:cxnSp>
        <p:cxnSp>
          <p:nvCxnSpPr>
            <p:cNvPr id="107" name="Straight Connector 8"/>
            <p:cNvCxnSpPr/>
            <p:nvPr/>
          </p:nvCxnSpPr>
          <p:spPr>
            <a:xfrm>
              <a:off x="7042680" y="0"/>
              <a:ext cx="1222560" cy="6861600"/>
            </a:xfrm>
            <a:prstGeom prst="straightConnector1">
              <a:avLst/>
            </a:prstGeom>
            <a:ln cap="rnd" w="9525">
              <a:solidFill>
                <a:srgbClr val="bfbfbf"/>
              </a:solidFill>
              <a:round/>
            </a:ln>
          </p:spPr>
        </p:cxnSp>
        <p:sp>
          <p:nvSpPr>
            <p:cNvPr id="108" name="Freeform 9"/>
            <p:cNvSpPr/>
            <p:nvPr/>
          </p:nvSpPr>
          <p:spPr>
            <a:xfrm>
              <a:off x="6891840" y="0"/>
              <a:ext cx="2265840" cy="6863040"/>
            </a:xfrm>
            <a:custGeom>
              <a:avLst/>
              <a:gdLst>
                <a:gd name="textAreaLeft" fmla="*/ 0 w 2265840"/>
                <a:gd name="textAreaRight" fmla="*/ 2269440 w 2265840"/>
                <a:gd name="textAreaTop" fmla="*/ 0 h 6863040"/>
                <a:gd name="textAreaBottom" fmla="*/ 6866640 h 6863040"/>
              </a:gdLst>
              <a:ahLst/>
              <a:rect l="textAreaLeft" t="textAreaTop" r="textAreaRight" b="textAreaBottom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09" name="Freeform 10"/>
            <p:cNvSpPr/>
            <p:nvPr/>
          </p:nvSpPr>
          <p:spPr>
            <a:xfrm>
              <a:off x="7205040" y="-8640"/>
              <a:ext cx="1944720" cy="6863040"/>
            </a:xfrm>
            <a:custGeom>
              <a:avLst/>
              <a:gdLst>
                <a:gd name="textAreaLeft" fmla="*/ 0 w 1944720"/>
                <a:gd name="textAreaRight" fmla="*/ 1948320 w 1944720"/>
                <a:gd name="textAreaTop" fmla="*/ 0 h 6863040"/>
                <a:gd name="textAreaBottom" fmla="*/ 6866640 h 6863040"/>
              </a:gdLst>
              <a:ahLst/>
              <a:rect l="textAreaLeft" t="textAreaTop" r="textAreaRight" b="textAreaBottom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10" name="Freeform 11"/>
            <p:cNvSpPr/>
            <p:nvPr/>
          </p:nvSpPr>
          <p:spPr>
            <a:xfrm>
              <a:off x="6638040" y="3920040"/>
              <a:ext cx="2509920" cy="2934360"/>
            </a:xfrm>
            <a:custGeom>
              <a:avLst/>
              <a:gdLst>
                <a:gd name="textAreaLeft" fmla="*/ 0 w 2509920"/>
                <a:gd name="textAreaRight" fmla="*/ 2513520 w 2509920"/>
                <a:gd name="textAreaTop" fmla="*/ 0 h 2934360"/>
                <a:gd name="textAreaBottom" fmla="*/ 2937960 h 2934360"/>
              </a:gdLst>
              <a:ahLst/>
              <a:rect l="textAreaLeft" t="textAreaTop" r="textAreaRight" b="textAreaBottom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11" name="Freeform 12"/>
            <p:cNvSpPr/>
            <p:nvPr/>
          </p:nvSpPr>
          <p:spPr>
            <a:xfrm>
              <a:off x="7010280" y="-8640"/>
              <a:ext cx="2139120" cy="6863040"/>
            </a:xfrm>
            <a:custGeom>
              <a:avLst/>
              <a:gdLst>
                <a:gd name="textAreaLeft" fmla="*/ 0 w 2139120"/>
                <a:gd name="textAreaRight" fmla="*/ 2142720 w 2139120"/>
                <a:gd name="textAreaTop" fmla="*/ 0 h 6863040"/>
                <a:gd name="textAreaBottom" fmla="*/ 6866640 h 6863040"/>
              </a:gdLst>
              <a:ahLst/>
              <a:rect l="textAreaLeft" t="textAreaTop" r="textAreaRight" b="textAreaBottom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12" name="Freeform 13"/>
            <p:cNvSpPr/>
            <p:nvPr/>
          </p:nvSpPr>
          <p:spPr>
            <a:xfrm>
              <a:off x="8295840" y="-8640"/>
              <a:ext cx="853920" cy="6863040"/>
            </a:xfrm>
            <a:custGeom>
              <a:avLst/>
              <a:gdLst>
                <a:gd name="textAreaLeft" fmla="*/ 0 w 853920"/>
                <a:gd name="textAreaRight" fmla="*/ 857520 w 853920"/>
                <a:gd name="textAreaTop" fmla="*/ 0 h 6863040"/>
                <a:gd name="textAreaBottom" fmla="*/ 6866640 h 6863040"/>
              </a:gdLst>
              <a:ahLst/>
              <a:rect l="textAreaLeft" t="textAreaTop" r="textAreaRight" b="textAreaBottom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13" name="Freeform 14"/>
            <p:cNvSpPr/>
            <p:nvPr/>
          </p:nvSpPr>
          <p:spPr>
            <a:xfrm>
              <a:off x="8077320" y="-8640"/>
              <a:ext cx="1063080" cy="6863040"/>
            </a:xfrm>
            <a:custGeom>
              <a:avLst/>
              <a:gdLst>
                <a:gd name="textAreaLeft" fmla="*/ 0 w 1063080"/>
                <a:gd name="textAreaRight" fmla="*/ 1066680 w 1063080"/>
                <a:gd name="textAreaTop" fmla="*/ 0 h 6863040"/>
                <a:gd name="textAreaBottom" fmla="*/ 6866640 h 6863040"/>
              </a:gdLst>
              <a:ahLst/>
              <a:rect l="textAreaLeft" t="textAreaTop" r="textAreaRight" b="textAreaBottom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14" name="Freeform 15"/>
            <p:cNvSpPr/>
            <p:nvPr/>
          </p:nvSpPr>
          <p:spPr>
            <a:xfrm>
              <a:off x="8060400" y="4893840"/>
              <a:ext cx="1090440" cy="1960560"/>
            </a:xfrm>
            <a:custGeom>
              <a:avLst/>
              <a:gdLst>
                <a:gd name="textAreaLeft" fmla="*/ 0 w 1090440"/>
                <a:gd name="textAreaRight" fmla="*/ 1094040 w 1090440"/>
                <a:gd name="textAreaTop" fmla="*/ 0 h 1960560"/>
                <a:gd name="textAreaBottom" fmla="*/ 1964160 h 1960560"/>
              </a:gdLst>
              <a:ahLst/>
              <a:rect l="textAreaLeft" t="textAreaTop" r="textAreaRight" b="textAreaBottom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6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  <p:txBody>
            <a:bodyPr lIns="90000" rIns="90000" tIns="45000" bIns="45000" anchor="t">
              <a:noAutofit/>
            </a:bodyPr>
            <a:p>
              <a:pPr>
                <a:lnSpc>
                  <a:spcPct val="100000"/>
                </a:lnSpc>
              </a:pPr>
              <a:endParaRPr b="0" lang="hu-H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</p:grpSp>
      <p:sp>
        <p:nvSpPr>
          <p:cNvPr id="115" name="PlaceHolder 1"/>
          <p:cNvSpPr>
            <a:spLocks noGrp="1"/>
          </p:cNvSpPr>
          <p:nvPr>
            <p:ph type="ftr" idx="7"/>
          </p:nvPr>
        </p:nvSpPr>
        <p:spPr>
          <a:xfrm>
            <a:off x="609480" y="6041520"/>
            <a:ext cx="4619520" cy="361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hu-HU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&lt;élőláb&gt;</a:t>
            </a:r>
            <a:endParaRPr b="0" lang="hu-H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sldNum" idx="8"/>
          </p:nvPr>
        </p:nvSpPr>
        <p:spPr>
          <a:xfrm>
            <a:off x="6444720" y="6041520"/>
            <a:ext cx="509040" cy="361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900" spc="-1" strike="noStrike">
                <a:solidFill>
                  <a:schemeClr val="accent1"/>
                </a:solidFill>
                <a:latin typeface="Trebuchet MS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AB2A553-10FB-4FD5-9993-6ECE0B6DA367}" type="slidenum">
              <a:rPr b="0" lang="en-US" sz="900" spc="-1" strike="noStrike">
                <a:solidFill>
                  <a:schemeClr val="accent1"/>
                </a:solidFill>
                <a:latin typeface="Trebuchet MS"/>
                <a:ea typeface="DejaVu Sans"/>
              </a:rPr>
              <a:t>&lt;szám&gt;</a:t>
            </a:fld>
            <a:endParaRPr b="0" lang="hu-HU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dt" idx="9"/>
          </p:nvPr>
        </p:nvSpPr>
        <p:spPr>
          <a:xfrm>
            <a:off x="5405400" y="6041520"/>
            <a:ext cx="680400" cy="361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hu-H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hu-HU" sz="1400" spc="-1" strike="noStrike">
                <a:solidFill>
                  <a:srgbClr val="000000"/>
                </a:solidFill>
                <a:latin typeface="Times New Roman"/>
              </a:rPr>
              <a:t>&lt;dátum/idő&gt;</a:t>
            </a:r>
            <a:endParaRPr b="0" lang="hu-H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hu-HU" sz="1800" spc="-1" strike="noStrike">
                <a:solidFill>
                  <a:srgbClr val="000000"/>
                </a:solidFill>
                <a:latin typeface="Arial"/>
              </a:rPr>
              <a:t>Címszöveg formátumának szerkesztése</a:t>
            </a: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800" spc="-1" strike="noStrike">
                <a:solidFill>
                  <a:srgbClr val="000000"/>
                </a:solidFill>
                <a:latin typeface="Arial"/>
              </a:rPr>
              <a:t>Vázlatszöveg formátumának szerkesztése</a:t>
            </a: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Második vázlatszint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1800" spc="-1" strike="noStrike">
                <a:solidFill>
                  <a:srgbClr val="000000"/>
                </a:solidFill>
                <a:latin typeface="Arial"/>
              </a:rPr>
              <a:t>Harmadik vázlatszint</a:t>
            </a: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u-HU" sz="1800" spc="-1" strike="noStrike">
                <a:solidFill>
                  <a:srgbClr val="000000"/>
                </a:solidFill>
                <a:latin typeface="Arial"/>
              </a:rPr>
              <a:t>Negyedik vázlatszint</a:t>
            </a:r>
            <a:endParaRPr b="0" lang="hu-H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Ötödik vázlatszint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Hatodik vázlatszint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u-HU" sz="2000" spc="-1" strike="noStrike">
                <a:solidFill>
                  <a:srgbClr val="000000"/>
                </a:solidFill>
                <a:latin typeface="Arial"/>
              </a:rPr>
              <a:t>Hetedik vázlatszint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CustomShape 1"/>
          <p:cNvSpPr/>
          <p:nvPr/>
        </p:nvSpPr>
        <p:spPr>
          <a:xfrm>
            <a:off x="735840" y="912960"/>
            <a:ext cx="6699960" cy="84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7680" rIns="67680" tIns="33840" bIns="33840" anchor="b">
            <a:noAutofit/>
          </a:bodyPr>
          <a:p>
            <a:pPr algn="ctr">
              <a:lnSpc>
                <a:spcPct val="100000"/>
              </a:lnSpc>
            </a:pPr>
            <a:r>
              <a:rPr b="0" lang="hu-HU" sz="2800" spc="-1" strike="noStrike">
                <a:solidFill>
                  <a:srgbClr val="2a5010"/>
                </a:solidFill>
                <a:latin typeface="Trebuchet MS"/>
                <a:ea typeface="DejaVu Sans"/>
              </a:rPr>
              <a:t>Jegyzői értekezlet</a:t>
            </a:r>
            <a:br>
              <a:rPr sz="2800"/>
            </a:br>
            <a:endParaRPr b="0" lang="hu-HU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CustomShape 2"/>
          <p:cNvSpPr/>
          <p:nvPr/>
        </p:nvSpPr>
        <p:spPr>
          <a:xfrm>
            <a:off x="735840" y="1635840"/>
            <a:ext cx="6699960" cy="357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7680" rIns="67680" tIns="33840" bIns="33840" anchor="t">
            <a:noAutofit/>
          </a:bodyPr>
          <a:p>
            <a:pPr algn="ctr">
              <a:lnSpc>
                <a:spcPct val="150000"/>
              </a:lnSpc>
            </a:pPr>
            <a:r>
              <a:rPr b="1" lang="hu-HU" sz="1870" spc="-1" strike="noStrike">
                <a:solidFill>
                  <a:srgbClr val="2a5010"/>
                </a:solidFill>
                <a:latin typeface="Trebuchet MS"/>
                <a:ea typeface="DejaVu Sans"/>
              </a:rPr>
              <a:t>A Hatósági Főosztály </a:t>
            </a:r>
            <a:br>
              <a:rPr sz="1870"/>
            </a:br>
            <a:r>
              <a:rPr b="1" lang="hu-HU" sz="1870" spc="-1" strike="noStrike">
                <a:solidFill>
                  <a:srgbClr val="2a5010"/>
                </a:solidFill>
                <a:latin typeface="Trebuchet MS"/>
                <a:ea typeface="DejaVu Sans"/>
              </a:rPr>
              <a:t>önkormányzati működéssel kapcsolatos tevékenysége,</a:t>
            </a:r>
            <a:endParaRPr b="0" lang="hu-HU" sz="187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50000"/>
              </a:lnSpc>
            </a:pPr>
            <a:r>
              <a:rPr b="1" lang="hu-HU" sz="1870" spc="-1" strike="noStrike">
                <a:solidFill>
                  <a:srgbClr val="2a5010"/>
                </a:solidFill>
                <a:latin typeface="Trebuchet MS"/>
                <a:ea typeface="DejaVu Sans"/>
              </a:rPr>
              <a:t>Jegyzői kérdések-válaszok</a:t>
            </a:r>
            <a:endParaRPr b="0" lang="hu-HU" sz="187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50000"/>
              </a:lnSpc>
            </a:pPr>
            <a:endParaRPr b="0" lang="hu-HU" sz="187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50000"/>
              </a:lnSpc>
            </a:pPr>
            <a:r>
              <a:rPr b="0" lang="hu-HU" sz="1870" spc="-1" strike="noStrike">
                <a:solidFill>
                  <a:srgbClr val="2a5010"/>
                </a:solidFill>
                <a:latin typeface="Trebuchet MS"/>
                <a:ea typeface="DejaVu Sans"/>
              </a:rPr>
              <a:t>Készítette: Dr. Czaun Katalin</a:t>
            </a:r>
            <a:br>
              <a:rPr sz="1870"/>
            </a:br>
            <a:r>
              <a:rPr b="0" lang="hu-HU" sz="1870" spc="-1" strike="noStrike">
                <a:solidFill>
                  <a:srgbClr val="2a5010"/>
                </a:solidFill>
                <a:latin typeface="Trebuchet MS"/>
                <a:ea typeface="DejaVu Sans"/>
              </a:rPr>
              <a:t>főosztályvezető, kamarai jogtanácsos</a:t>
            </a:r>
            <a:endParaRPr b="0" lang="hu-HU" sz="187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50000"/>
              </a:lnSpc>
            </a:pPr>
            <a:r>
              <a:rPr b="0" lang="hu-HU" sz="1870" spc="-1" strike="noStrike">
                <a:solidFill>
                  <a:srgbClr val="2a5010"/>
                </a:solidFill>
                <a:latin typeface="Trebuchet MS"/>
                <a:ea typeface="DejaVu Sans"/>
              </a:rPr>
              <a:t>Hatósági Főosztály</a:t>
            </a:r>
            <a:endParaRPr b="0" lang="hu-HU" sz="187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50000"/>
              </a:lnSpc>
            </a:pPr>
            <a:endParaRPr b="0" lang="hu-HU" sz="187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50000"/>
              </a:lnSpc>
            </a:pPr>
            <a:endParaRPr b="0" lang="hu-HU" sz="187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50000"/>
              </a:lnSpc>
            </a:pPr>
            <a:r>
              <a:rPr b="0" lang="hu-HU" sz="1870" spc="-1" strike="noStrike">
                <a:solidFill>
                  <a:srgbClr val="2a5010"/>
                </a:solidFill>
                <a:latin typeface="Trebuchet MS"/>
                <a:ea typeface="DejaVu Sans"/>
              </a:rPr>
              <a:t>2025. október 15.</a:t>
            </a:r>
            <a:endParaRPr b="0" lang="hu-HU" sz="187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6884640" cy="80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hu-HU" sz="2000" spc="-1" strike="noStrike">
                <a:solidFill>
                  <a:srgbClr val="2a5010"/>
                </a:solidFill>
                <a:latin typeface="Trebuchet MS"/>
                <a:ea typeface="DejaVu Sans"/>
              </a:rPr>
              <a:t>Szankció törvény alapvetései </a:t>
            </a:r>
            <a:br>
              <a:rPr sz="2000"/>
            </a:br>
            <a:r>
              <a:rPr b="1" lang="hu-HU" sz="2000" spc="-1" strike="noStrike">
                <a:solidFill>
                  <a:srgbClr val="2a5010"/>
                </a:solidFill>
                <a:latin typeface="Trebuchet MS"/>
                <a:ea typeface="DejaVu Sans"/>
              </a:rPr>
              <a:t>Közigazgatási Szankció Nyilvántartását érintő feladatok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/>
          </p:nvPr>
        </p:nvSpPr>
        <p:spPr>
          <a:xfrm>
            <a:off x="540000" y="1440000"/>
            <a:ext cx="6657120" cy="416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 algn="just">
              <a:lnSpc>
                <a:spcPct val="100000"/>
              </a:lnSpc>
              <a:spcBef>
                <a:spcPts val="1001"/>
              </a:spcBef>
              <a:buClr>
                <a:srgbClr val="2a5010"/>
              </a:buClr>
              <a:buFont typeface="Wingdings" charset="2"/>
              <a:buChar char=""/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Az önkormányzati rendeletek rögzítése a KSZNY-be 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just">
              <a:lnSpc>
                <a:spcPct val="100000"/>
              </a:lnSpc>
              <a:spcBef>
                <a:spcPts val="1001"/>
              </a:spcBef>
              <a:buClr>
                <a:srgbClr val="2a5010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Kormányhivatal – törvényességi felügyeleti szakterület feladata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just">
              <a:lnSpc>
                <a:spcPct val="100000"/>
              </a:lnSpc>
              <a:spcBef>
                <a:spcPts val="1001"/>
              </a:spcBef>
              <a:buClr>
                <a:srgbClr val="2a5010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Leggyakoribb: 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- településképi rendeletek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- közösségi együttélés alapvető szabályairól szóló rendeletek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- közterület használatáról szóló rendeletek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just">
              <a:lnSpc>
                <a:spcPct val="100000"/>
              </a:lnSpc>
              <a:spcBef>
                <a:spcPts val="1001"/>
              </a:spcBef>
              <a:buClr>
                <a:srgbClr val="2a5010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Aktuális állapot felvétele megtörtént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Cél: Folyamatos nyomon követés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just">
              <a:lnSpc>
                <a:spcPct val="100000"/>
              </a:lnSpc>
              <a:spcBef>
                <a:spcPts val="1001"/>
              </a:spcBef>
              <a:buClr>
                <a:srgbClr val="2a5010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Probléma esetén jelzést kérünk törvényességi szakterület részére.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just">
              <a:lnSpc>
                <a:spcPct val="100000"/>
              </a:lnSpc>
              <a:spcBef>
                <a:spcPts val="1001"/>
              </a:spcBef>
              <a:buClr>
                <a:srgbClr val="2a5010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Jogosultságok igénylése: nyomtatványon, Hatósági és Oktatási Osztály részére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just">
              <a:lnSpc>
                <a:spcPct val="100000"/>
              </a:lnSpc>
              <a:spcBef>
                <a:spcPts val="1001"/>
              </a:spcBef>
              <a:buClr>
                <a:srgbClr val="2a5010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Igényről-törlésről gondoskodni szükséges. 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817200" y="273600"/>
            <a:ext cx="6379200" cy="8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hu-HU" sz="2400" spc="-1" strike="noStrike">
                <a:solidFill>
                  <a:srgbClr val="2a5010"/>
                </a:solidFill>
                <a:latin typeface="Trebuchet MS"/>
                <a:ea typeface="DejaVu Sans"/>
              </a:rPr>
              <a:t>Kérdések-válaszok</a:t>
            </a:r>
            <a:r>
              <a:rPr b="0" lang="hu-HU" sz="2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br>
              <a:rPr sz="2400"/>
            </a:br>
            <a:endParaRPr b="0" lang="hu-H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/>
          </p:nvPr>
        </p:nvSpPr>
        <p:spPr>
          <a:xfrm>
            <a:off x="457200" y="900000"/>
            <a:ext cx="7036920" cy="568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5983b0"/>
                </a:solidFill>
                <a:latin typeface="Trebuchet MS"/>
                <a:ea typeface="DejaVu Sans"/>
              </a:rPr>
              <a:t>Magántulajdonban álló ingatlanon lévő fák kivágásra/metszésre/visszavágásra kötelezése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just">
              <a:lnSpc>
                <a:spcPct val="100000"/>
              </a:lnSpc>
              <a:spcBef>
                <a:spcPts val="1001"/>
              </a:spcBef>
              <a:buClr>
                <a:srgbClr val="2a5010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hu-HU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A fás szárú növények telepítésére, fenntartására és védelmére vonatkozóan a települési zöldinfrastruktúráról, a zöldfelületi tanúsítványról és a zöld védjegyről szóló 282/2024. (IX. 30.) Korm. rendelet 16. §-ában foglaltak az irányadók magántulajdonú ingatlanon telepített fás szárú növényekre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just">
              <a:lnSpc>
                <a:spcPct val="100000"/>
              </a:lnSpc>
              <a:spcBef>
                <a:spcPts val="1001"/>
              </a:spcBef>
              <a:buClr>
                <a:srgbClr val="2a5010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hu-HU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A Korm. rendelet fakivágásra irányuló szabályai csak a közhasználatú területekre alkalmazhatók! Nem közhasználatú területen történő fakivágásra a jegyző csak abban az esetben kötelezheti az ingatlan tulajdonosát, ha a települési önkormányzat külön helyi rendeletben erre vonatkozóan előírásokat állapított meg.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just">
              <a:lnSpc>
                <a:spcPct val="100000"/>
              </a:lnSpc>
              <a:spcBef>
                <a:spcPts val="1001"/>
              </a:spcBef>
              <a:buClr>
                <a:srgbClr val="2a5010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hu-HU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A szomszédos ingatlanon található növényzet, fák által okozott zavarás érdeksérelemből fakadó probléma, amely alapvetően </a:t>
            </a:r>
            <a:r>
              <a:rPr b="1" lang="hu-HU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szomszédjogi alapú ügy. 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36972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- ez nem azonos a birtokvédelem keretében megvalósuló sérelem orvoslással, mivel birtokvédelem esetén a tényleges birtoklás tényében kell megállapítani a birtoklásban történő zavarást.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36972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- birtokvédelem a már megtörtént vagy folyamatban lévő birtokháborítás esetére adhat védelmet, a jövőbeli fenyegető veszélyhelyzet (pl. „a fák rá fognak dőlni valamire”) előre nem orvosolható érdeksérelmet jelent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36972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- a szomszédjogi tényállás esetén annak eldöntése van hangsúlyban, hogy a tulajdonos  milyen korlátok között folytathat magatartást úgy, hogy azzal másokat, de elsősorban szomszédait ne zavarja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just">
              <a:lnSpc>
                <a:spcPct val="100000"/>
              </a:lnSpc>
              <a:spcBef>
                <a:spcPts val="1001"/>
              </a:spcBef>
              <a:buClr>
                <a:srgbClr val="2a5010"/>
              </a:buClr>
              <a:buFont typeface="Wingdings" charset="2"/>
              <a:buChar char=""/>
              <a:tabLst>
                <a:tab algn="l" pos="0"/>
              </a:tabLst>
            </a:pPr>
            <a:r>
              <a:rPr b="0" lang="hu-HU" sz="1400" spc="-1" strike="noStrike">
                <a:solidFill>
                  <a:srgbClr val="000000"/>
                </a:solidFill>
                <a:latin typeface="Trebuchet MS"/>
                <a:ea typeface="DejaVu Sans"/>
              </a:rPr>
              <a:t>Szomszédjogi per indítása lehet megoldás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Téglalap 178"/>
          <p:cNvSpPr/>
          <p:nvPr/>
        </p:nvSpPr>
        <p:spPr>
          <a:xfrm>
            <a:off x="264600" y="360000"/>
            <a:ext cx="7472520" cy="547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 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5"/>
          <p:cNvSpPr/>
          <p:nvPr/>
        </p:nvSpPr>
        <p:spPr>
          <a:xfrm>
            <a:off x="817200" y="273600"/>
            <a:ext cx="6379200" cy="80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hu-HU" sz="2400" spc="-1" strike="noStrike">
                <a:solidFill>
                  <a:srgbClr val="2a5010"/>
                </a:solidFill>
                <a:latin typeface="Trebuchet MS"/>
                <a:ea typeface="DejaVu Sans"/>
              </a:rPr>
              <a:t>Kérdések-válaszok</a:t>
            </a:r>
            <a:r>
              <a:rPr b="0" lang="hu-HU" sz="2400" spc="-1" strike="noStrike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br>
              <a:rPr sz="2400"/>
            </a:br>
            <a:endParaRPr b="0" lang="hu-H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Téglalap 180"/>
          <p:cNvSpPr/>
          <p:nvPr/>
        </p:nvSpPr>
        <p:spPr>
          <a:xfrm>
            <a:off x="262440" y="1044720"/>
            <a:ext cx="6933960" cy="459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just">
              <a:lnSpc>
                <a:spcPct val="100000"/>
              </a:lnSpc>
            </a:pPr>
            <a:r>
              <a:rPr b="0" lang="hu-HU" sz="1360" spc="-1" strike="noStrike">
                <a:solidFill>
                  <a:srgbClr val="5983b0"/>
                </a:solidFill>
                <a:latin typeface="Trebuchet MS"/>
                <a:ea typeface="DejaVu Sans"/>
              </a:rPr>
              <a:t>Zavaró hanghatások (kakaskukorékolás/kutyaugatás) témájú panaszok, beadványok kezelése</a:t>
            </a:r>
            <a:endParaRPr b="0" lang="hu-HU" sz="136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hu-HU" sz="136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2a5010"/>
              </a:buClr>
              <a:buFont typeface="Wingdings" charset="2"/>
              <a:buChar char=""/>
            </a:pPr>
            <a:r>
              <a:rPr b="0" lang="hu-HU" sz="136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Ellentétben áll az egyik fél állattartáshoz való joga, és a másik fél nyugodt pihenéshez, egészséghez, nyugodt birtokláshoz való joga</a:t>
            </a:r>
            <a:endParaRPr b="0" lang="hu-HU" sz="136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hu-HU" sz="136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2a5010"/>
              </a:buClr>
              <a:buFont typeface="Wingdings" charset="2"/>
              <a:buChar char=""/>
            </a:pPr>
            <a:r>
              <a:rPr b="0" lang="hu-HU" sz="136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Kiindulópont a „szükségszerű zavarás”, amit a szomszéd még tűrni köteles, és a „szükségtelen zavarás”, amit már nem – ennek elhatárolása nem jegyzői, hanem bírói mérlegelés körébe tartozik. Ebben az esetben is szomszédjogi per indítása lehet indokolt.</a:t>
            </a:r>
            <a:endParaRPr b="0" lang="hu-HU" sz="136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hu-HU" sz="136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2a5010"/>
              </a:buClr>
              <a:buFont typeface="Wingdings" charset="2"/>
              <a:buChar char=""/>
            </a:pPr>
            <a:r>
              <a:rPr b="0" lang="hu-HU" sz="136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Birtokvédelmi eljárás során legfeljebb az vizsgálhatja a jegyző, hogy történt-e zavarás vagy birtokfosztás, és ahhoz képest a legegyszerűbb szankciók alkalmazása történik: eredeti állapot visszaállítása vagy jövőre nézve való eltiltás. De a jegyző birtokvédelmi eljárásban az állattartást nem korlátozhatja, nem tilthatja meg (a tulajdonost nem kötelezheti az állatok ugatástól, kukorékolástól való eltiltására)</a:t>
            </a:r>
            <a:endParaRPr b="0" lang="hu-HU" sz="136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hu-HU" sz="136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 algn="just">
              <a:lnSpc>
                <a:spcPct val="100000"/>
              </a:lnSpc>
              <a:buClr>
                <a:srgbClr val="2a5010"/>
              </a:buClr>
              <a:buFont typeface="Wingdings" charset="2"/>
              <a:buChar char=""/>
            </a:pPr>
            <a:r>
              <a:rPr b="0" lang="hu-HU" sz="136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Amennyiben a kutyaugatás a nem megfelelő tartás következménye, az állatvédelmi hatósági eljárást alapozhat meg!</a:t>
            </a:r>
            <a:endParaRPr b="0" lang="hu-HU" sz="136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hu-HU" sz="136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hu-HU" sz="136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hu-HU" sz="136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hu-HU" sz="136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6559200" cy="8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hu-HU" sz="2400" spc="-1" strike="noStrike">
                <a:solidFill>
                  <a:srgbClr val="2a5010"/>
                </a:solidFill>
                <a:latin typeface="Trebuchet MS"/>
                <a:ea typeface="DejaVu Sans"/>
              </a:rPr>
              <a:t>Kérdések-válaszok</a:t>
            </a:r>
            <a:endParaRPr b="0" lang="hu-H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PlaceHolder 2"/>
          <p:cNvSpPr>
            <a:spLocks noGrp="1"/>
          </p:cNvSpPr>
          <p:nvPr>
            <p:ph/>
          </p:nvPr>
        </p:nvSpPr>
        <p:spPr>
          <a:xfrm>
            <a:off x="369000" y="870480"/>
            <a:ext cx="7250760" cy="5341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 algn="ctr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5983b0"/>
                </a:solidFill>
                <a:latin typeface="Trebuchet MS"/>
                <a:ea typeface="Microsoft YaHei"/>
              </a:rPr>
              <a:t>A jegyző kereskedelmi hatósági hatásköre – változások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A kereskedelemről szóló 2005. évi CLXIV. törvény változásai 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2025. január 1-től: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Borravalóra vonatkozó szabályok (5/G §)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35892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- A vendéglátás tevékenységet folytató kereskedő által kiállított számla adóval növelt végösszegén felül a fogyasztó által fizetett többletösszeg borravalónak minősül.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35892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- A felszolgálónak közvetlenül juttatott borravaló kivételével a kereskedő köteles napi szintű nyilvántartást vezetni a hozzá beérkezett borravalóról.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35892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- A borravalót legalább havonta kell a vendéglátó üzlet munkavállalóinak kifizetni. A munkavállalóknak történő kifizetést a kereskedő által vezetett nyilvántartásban rögzíteni kell.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501480" indent="-285840" algn="just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-"/>
              <a:tabLst>
                <a:tab algn="l" pos="0"/>
              </a:tabLst>
            </a:pPr>
            <a:r>
              <a:rPr b="0" lang="hu-HU" sz="14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A borravaló munkavállalók közötti felosztásának szabályairól, arányáról az üzemeltetőnek </a:t>
            </a:r>
            <a:r>
              <a:rPr b="0" i="1" lang="hu-HU" sz="14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– ha a munkahelyen munkavállalói érdekképviseleti szervezet működik -</a:t>
            </a:r>
            <a:r>
              <a:rPr b="0" lang="hu-HU" sz="14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 az érdekképviseleti szervezettel kell írásban megállapodnia. Ha a munkahelyen munkavállalói érdekképviseleti szervezet nem működik, a borravaló felosztásának arányáról az üzemeltetőnek a munkavállalókkal kell írásban megállapodnia.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2025. július 1-től: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3. § (9) Az e törvény hatálya alá tartozó tevékenységek kapcsán a természetes személy fogyasztó részére a fogyasztóvédelemről szóló törvényben foglaltak szerint kell biztosítani a készpénzzel történő fizetés lehetőségét. - </a:t>
            </a:r>
            <a:r>
              <a:rPr b="1" lang="hu-HU" sz="14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Fogyasztóvédelmi hatóság ellenőrzi!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6559200" cy="8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hu-HU" sz="2400" spc="-1" strike="noStrike">
                <a:solidFill>
                  <a:srgbClr val="2a5010"/>
                </a:solidFill>
                <a:latin typeface="Trebuchet MS"/>
                <a:ea typeface="DejaVu Sans"/>
              </a:rPr>
              <a:t>Kérdések-válaszok</a:t>
            </a:r>
            <a:endParaRPr b="0" lang="hu-H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/>
          </p:nvPr>
        </p:nvSpPr>
        <p:spPr>
          <a:xfrm>
            <a:off x="360000" y="1077480"/>
            <a:ext cx="7152120" cy="449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 algn="ctr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360" spc="-1" strike="noStrike">
                <a:solidFill>
                  <a:srgbClr val="5983b0"/>
                </a:solidFill>
                <a:latin typeface="Trebuchet MS"/>
                <a:ea typeface="Microsoft YaHei"/>
              </a:rPr>
              <a:t>A jegyző kereskedelmi hatósági hatásköre – változások</a:t>
            </a:r>
            <a:endParaRPr b="0" lang="hu-HU" sz="136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2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2025. július 20-tól</a:t>
            </a:r>
            <a:endParaRPr b="0" lang="hu-HU" sz="12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2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Kiszereléscsökkentésre vonatkozó szabályok (6/K. §)</a:t>
            </a:r>
            <a:endParaRPr b="0" lang="hu-HU" sz="12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2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Ha egy adott termék 2020. január 1. és 2024. február 1. között a gyártó által gyártottakhoz képest új, kisebb – így különösen kisebb tömegű vagy térfogatú – kiszerelési egység kerül forgalomba hozatalra, a kereskedő köteles a termék kereskedő általi, üzletben vagy bevásárlóközpontban történő forgalmazásának megkezdésétől számított 2 hónapig az érintett termék kapcsán feltüntetni a kiszerelés változására utaló és a kereskedelemért felelős miniszter által meghatározott tartalmú és formájú figyelemfelhívó tájékoztatást. - </a:t>
            </a:r>
            <a:r>
              <a:rPr b="1" lang="hu-HU" sz="12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Fogyasztóvédelmi hatóság ellenőrzi!</a:t>
            </a:r>
            <a:endParaRPr b="0" lang="hu-HU" sz="12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2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2025. július 23-tól</a:t>
            </a:r>
            <a:endParaRPr b="0" lang="hu-HU" sz="12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2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3. § (5a) </a:t>
            </a:r>
            <a:r>
              <a:rPr b="1" lang="hu-HU" sz="12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Az üzletben folytatott kereskedelmi tevékenység nem sértheti a helyi építési szabályzat rendeltetésre és elhelyezhetőségre vonatkozó előírásait.</a:t>
            </a:r>
            <a:endParaRPr b="0" lang="hu-HU" sz="12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i="1" lang="hu-HU" sz="12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A jegyzőnek a kereskedelmi tevékenység nyilvántartásba vétele, illetve a működési engedélyezési eljárás során a helyi építésügyi szabályoknak való megfelelőséget is vizsgálnia kell (nem az épületet, ahol a tevékenység folyik, hanem magát a tevékenységet) </a:t>
            </a:r>
            <a:endParaRPr b="0" lang="hu-HU" sz="12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i="1" lang="hu-HU" sz="12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Jogszabály változás előtti döntés: Fővárosi Törvényszék:K. 700.163/2023/7.</a:t>
            </a:r>
            <a:endParaRPr b="0" lang="hu-HU" sz="12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2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3. § (5b) A (9) bekezdésben </a:t>
            </a:r>
            <a:r>
              <a:rPr b="1" i="1" lang="hu-HU" sz="12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[készpénzzel fizetés lehetősége]</a:t>
            </a:r>
            <a:r>
              <a:rPr b="1" lang="hu-HU" sz="12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 foglaltakat a kereskedelmi hatóság a kereskedelmi tevékenység bejelentésével kapcsolatos eljárás, illetve a működési engedélyezési eljárás során vizsgálja.</a:t>
            </a:r>
            <a:endParaRPr b="0" lang="hu-HU" sz="12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2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2025. szeptember 1-től</a:t>
            </a:r>
            <a:endParaRPr b="0" lang="hu-HU" sz="12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2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Befektetési aranyra vonatkozó szabályok (9/A.-9/C. §)</a:t>
            </a:r>
            <a:endParaRPr b="0" lang="hu-HU" sz="12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200" spc="-1" strike="noStrike">
                <a:solidFill>
                  <a:srgbClr val="000000"/>
                </a:solidFill>
                <a:latin typeface="Trebuchet MS"/>
                <a:ea typeface="Microsoft YaHei"/>
              </a:rPr>
              <a:t>- Szabályozott Tevékenységek Felügyeleti Hatósága engedélyével végezhető tevékenység</a:t>
            </a:r>
            <a:endParaRPr b="0" lang="hu-HU" sz="1200" spc="-1" strike="noStrike">
              <a:solidFill>
                <a:srgbClr val="000000"/>
              </a:solidFill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hu-HU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CustomShape 1"/>
          <p:cNvSpPr/>
          <p:nvPr/>
        </p:nvSpPr>
        <p:spPr>
          <a:xfrm>
            <a:off x="875160" y="1641960"/>
            <a:ext cx="6292800" cy="230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7680" rIns="67680" tIns="33840" bIns="33840" anchor="b">
            <a:normAutofit/>
          </a:bodyPr>
          <a:p>
            <a:pPr algn="ctr">
              <a:lnSpc>
                <a:spcPct val="100000"/>
              </a:lnSpc>
            </a:pPr>
            <a:r>
              <a:rPr b="0" lang="hu-HU" sz="2850" spc="-1" strike="noStrike">
                <a:solidFill>
                  <a:srgbClr val="2a5010"/>
                </a:solidFill>
                <a:latin typeface="Trebuchet MS"/>
                <a:ea typeface="DejaVu Sans"/>
              </a:rPr>
              <a:t>KÖSZÖNÖM A FIGYELMET!</a:t>
            </a:r>
            <a:endParaRPr b="0" lang="hu-HU" sz="28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CustomShape 2"/>
          <p:cNvSpPr/>
          <p:nvPr/>
        </p:nvSpPr>
        <p:spPr>
          <a:xfrm>
            <a:off x="660600" y="2480400"/>
            <a:ext cx="6757200" cy="351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7680" rIns="67680" tIns="33840" bIns="33840" anchor="t">
            <a:noAutofit/>
          </a:bodyPr>
          <a:p>
            <a:pPr algn="ctr">
              <a:lnSpc>
                <a:spcPct val="100000"/>
              </a:lnSpc>
            </a:pPr>
            <a:br>
              <a:rPr sz="1350"/>
            </a:br>
            <a:br>
              <a:rPr sz="1350"/>
            </a:br>
            <a:br>
              <a:rPr sz="1350"/>
            </a:br>
            <a:br>
              <a:rPr sz="1350"/>
            </a:br>
            <a:endParaRPr b="0" lang="hu-HU" sz="135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ustomShape 1"/>
          <p:cNvSpPr/>
          <p:nvPr/>
        </p:nvSpPr>
        <p:spPr>
          <a:xfrm>
            <a:off x="1019160" y="270000"/>
            <a:ext cx="5820120" cy="122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7680" rIns="67680" tIns="33840" bIns="33840" anchor="b">
            <a:noAutofit/>
          </a:bodyPr>
          <a:p>
            <a:pPr algn="ctr">
              <a:lnSpc>
                <a:spcPct val="100000"/>
              </a:lnSpc>
            </a:pPr>
            <a:r>
              <a:rPr b="0" lang="hu-HU" sz="2550" spc="-1" strike="noStrike">
                <a:solidFill>
                  <a:srgbClr val="2a5010"/>
                </a:solidFill>
                <a:latin typeface="Trebuchet MS"/>
                <a:ea typeface="DejaVu Sans"/>
              </a:rPr>
              <a:t>Szociális és gyermekjóléti szakterület </a:t>
            </a:r>
            <a:br>
              <a:rPr sz="2550"/>
            </a:br>
            <a:endParaRPr b="0" lang="hu-HU" sz="25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CustomShape 2"/>
          <p:cNvSpPr/>
          <p:nvPr/>
        </p:nvSpPr>
        <p:spPr>
          <a:xfrm>
            <a:off x="360000" y="1552680"/>
            <a:ext cx="7737840" cy="456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hu-HU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60" name="CustomShape 2"/>
          <p:cNvSpPr/>
          <p:nvPr/>
        </p:nvSpPr>
        <p:spPr>
          <a:xfrm>
            <a:off x="531000" y="981360"/>
            <a:ext cx="7065720" cy="513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7680" rIns="67680" tIns="33840" bIns="33840" anchor="t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hu-HU" sz="16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A Gyvt. 29. §-a szerint a fenntartó önkormányzat a személyes gondoskodást nyújtó ellátások formáiról, azok igénybevételéről, valamint a fizetendő térítési díjról rendeletet alkot.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A fenntartó önkormányzat rendeletben szabályozza az önkormányzat által biztosított személyes gondoskodás formáit, az önkormányzat által biztosított ellátás igénybevételére irányuló kérelem benyújtásának módját és a kérelem elbírálásának szempontjait, az intézményvezető hatáskörében - külön eljárás nélkül - biztosítható ellátásokat, az ellátás megszűnésének eseteit és módjait, a fizetendő térítési díjak mértékét, csökkentésének és elengedésének eseteit, módjait. (Ha önkormányzati társulás gyermekjóléti, gyermekvédelmi ellátást nyújt, akkor a társulási megállapodásban megjelölt székhely szerinti vagy az erre kijelölt települési önkormányzat – a társulási megállapodásban meghatározottak szerint – a nyújtott ellátásokról, azok igénybevételéről és a fizetendő térítési díjakról rendeletet alkot.)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A szociális, gyermekjóléti és gyermekvédelmi szolgáltatók, intézmények és hálózatok hatósági nyilvántartásáról és ellenőrzéséről szóló 369/2013. (X. 24.) Korm. rendelet 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A működést engedélyező szerv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- gyermekek napközbeni ellátása esetén – az ellátási forma és a korábbi ellenőrzések tapasztalatai alapján – kockázatelemzéssel meghatározott időközönként, de legalább kétévente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hivatalból ellenőrzi, hogy az engedélyes a jogszabályokban és a szolgáltatói nyilvántartásban foglaltaknak megfelelően működik-e (a továbbiakban: rendes ellenőrzés).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A fenntartó köteles a tárgyi, személyi feltételeket folyamatosan biztosítani. Változás esetén köteles kérelmezni az adatmódosítást, adatváltozás a szolgáltatói nyilvántartásban, amely egy közhiteles nyilvántartás. </a:t>
            </a:r>
            <a:r>
              <a:rPr b="0" lang="hu-HU" sz="1200" spc="-1" strike="noStrike">
                <a:solidFill>
                  <a:srgbClr val="2a5010"/>
                </a:solidFill>
                <a:latin typeface="Trebuchet MS"/>
                <a:ea typeface="DejaVu Sans"/>
              </a:rPr>
              <a:t>Az Sznyr. 28. § (1) bekezdésében foglalt esetekben az adatmódosítást legkésőbb az ok bekövetkeztétől számított egy hónapon belül köteles kérelmezni. A módosítást a MŰKENG felületen </a:t>
            </a:r>
            <a:r>
              <a:rPr b="0" lang="hu-HU" sz="1200" spc="-1" strike="noStrike">
                <a:solidFill>
                  <a:srgbClr val="2a5010"/>
                </a:solidFill>
                <a:latin typeface="Trebuchet MS"/>
                <a:ea typeface="DejaVu Sans"/>
              </a:rPr>
              <a:t> kell benyújtani, az Sznyr. 5. melléklet szerinti iratokat szükséges csatolni. </a:t>
            </a:r>
            <a:endParaRPr b="0" lang="hu-HU" sz="1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pl. ellátási terület változás esetén.  Az engedélyezett férőhelyszámhoz a szakmai létszámminimumnak rendelkezésre kell állni. Dokumentumok aktualizálása, elsődlegesen szakmai program felülvizsgálata időközönként szükséges. De: jogszabályváltozások, bölcsődét érintő körülmény esetén (adatváltozás, nyitvatartás változás) mindig.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Aft>
                <a:spcPts val="601"/>
              </a:spcAft>
              <a:tabLst>
                <a:tab algn="l" pos="0"/>
              </a:tabLst>
            </a:pPr>
            <a:r>
              <a:rPr b="0" lang="hu-HU" sz="1650" spc="-1" strike="noStrike">
                <a:solidFill>
                  <a:srgbClr val="000000"/>
                </a:solidFill>
                <a:latin typeface="Trebuchet MS"/>
                <a:ea typeface="DejaVu Sans"/>
              </a:rPr>
              <a:t> </a:t>
            </a:r>
            <a:endParaRPr b="0" lang="hu-HU" sz="165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stomShape 6"/>
          <p:cNvSpPr/>
          <p:nvPr/>
        </p:nvSpPr>
        <p:spPr>
          <a:xfrm>
            <a:off x="1019160" y="559800"/>
            <a:ext cx="5820120" cy="122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7680" rIns="67680" tIns="33840" bIns="33840" anchor="b">
            <a:noAutofit/>
          </a:bodyPr>
          <a:p>
            <a:pPr algn="ctr">
              <a:lnSpc>
                <a:spcPct val="100000"/>
              </a:lnSpc>
            </a:pPr>
            <a:r>
              <a:rPr b="0" lang="hu-HU" sz="2550" spc="-1" strike="noStrike">
                <a:solidFill>
                  <a:srgbClr val="2a5010"/>
                </a:solidFill>
                <a:latin typeface="Trebuchet MS"/>
                <a:ea typeface="DejaVu Sans"/>
              </a:rPr>
              <a:t>Szociális és gyermekjóléti szakterület</a:t>
            </a:r>
            <a:endParaRPr b="0" lang="hu-HU" sz="255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hu-HU" sz="2550" spc="-1" strike="noStrike">
                <a:solidFill>
                  <a:srgbClr val="2a5010"/>
                </a:solidFill>
                <a:latin typeface="Trebuchet MS"/>
                <a:ea typeface="DejaVu Sans"/>
              </a:rPr>
              <a:t>Falugondnoki szolgálat </a:t>
            </a:r>
            <a:br>
              <a:rPr sz="2550"/>
            </a:br>
            <a:endParaRPr b="0" lang="hu-HU" sz="25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CustomShape 7"/>
          <p:cNvSpPr/>
          <p:nvPr/>
        </p:nvSpPr>
        <p:spPr>
          <a:xfrm>
            <a:off x="360000" y="1552680"/>
            <a:ext cx="7737840" cy="456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hu-HU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63" name="CustomShape 8"/>
          <p:cNvSpPr/>
          <p:nvPr/>
        </p:nvSpPr>
        <p:spPr>
          <a:xfrm>
            <a:off x="540000" y="1440000"/>
            <a:ext cx="7065720" cy="513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67680" rIns="67680" tIns="33840" bIns="33840" anchor="t">
            <a:no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hu-HU" sz="16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A szociális igazgatásról és szociális ellátásokról szóló 1993. évi III. törvény (a továbbiakban: Szt.) 60. § (2) bekezdésének 2026. január 1-jétől hatályba lépő módosítása szerint a falugondnoki szolgáltatás ezerötszáz főnél kisebb lakosságszámú településen működtethető.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hu-HU" sz="16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Felmerülő kérdés: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E létszámnak megfelelő települések falugondnoki szolgáltatásának szolgáltatói nyilvántartásba való bejegyzésével kapcsolatban, hogy az eljárás az idei évben jogszerűen lefolytatható-e, tekintettel a szabályozás jövő évi hatálybalépésére.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A jogalkotásról szóló 2010. évi CXXX. törvény (a továbbiakban: Jat.) szerint a kihirdetett, de még hatályba nem lépett jogszabály is a jogrendszer része. 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A Jat. 2. § (3) bekezdése szerint a jogszabály hatálybalépésének időpontját úgy kell megállapítani, hogy elegendő idő álljon rendelkezésre a jogszabály alkalmazására való felkészülésre. A kihirdetés és a hatálybalépés közötti idő tehát az alkalmazásra való felkészülést szolgálja, és külön átmeneti rendelkezés hiányában is megtehetőek, illetve megteendőek azok a jogi lépések, amelyek az alkalmazáshoz szükségesek.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A szociális, gyermekjóléti és gyermekvédelmi szolgáltatók, intézmények és hálózatok hatósági nyilvántartásáról és ellenőrzéséről szóló 369/2013. (X. 24.) Korm. rendelet biztosítja azt a lehetőséget, hogy a szolgáltatás működése megkezdésének időpontja egy későbbi meghatározott időpont – jelen esetben a vonatkozó rendelkezés hatályba lépésének időpontja – legyen.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 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Az „Szt. 2026. január 1-jétől hatályos 60. § (2) bekezdése” fordulat alkalmazásával a szolgáltatások bejegyezhetőek.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hu-HU" sz="1650" spc="-1" strike="noStrike">
                <a:solidFill>
                  <a:srgbClr val="000000"/>
                </a:solidFill>
                <a:latin typeface="Trebuchet MS"/>
                <a:ea typeface="DejaVu Sans"/>
              </a:rPr>
              <a:t> </a:t>
            </a:r>
            <a:endParaRPr b="0" lang="hu-HU" sz="16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Aft>
                <a:spcPts val="601"/>
              </a:spcAft>
              <a:tabLst>
                <a:tab algn="l" pos="0"/>
              </a:tabLst>
            </a:pPr>
            <a:endParaRPr b="0" lang="hu-HU" sz="16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Aft>
                <a:spcPts val="601"/>
              </a:spcAft>
              <a:tabLst>
                <a:tab algn="l" pos="0"/>
              </a:tabLst>
            </a:pPr>
            <a:endParaRPr b="0" lang="hu-HU" sz="165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Aft>
                <a:spcPts val="601"/>
              </a:spcAft>
              <a:tabLst>
                <a:tab algn="l" pos="0"/>
              </a:tabLst>
            </a:pPr>
            <a:r>
              <a:rPr b="0" lang="hu-HU" sz="1650" spc="-1" strike="noStrike">
                <a:solidFill>
                  <a:srgbClr val="000000"/>
                </a:solidFill>
                <a:latin typeface="Trebuchet MS"/>
                <a:ea typeface="DejaVu Sans"/>
              </a:rPr>
              <a:t> </a:t>
            </a:r>
            <a:endParaRPr b="0" lang="hu-HU" sz="165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360000" y="650520"/>
            <a:ext cx="6657120" cy="96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hu-HU" sz="2550" spc="-1" strike="noStrike">
                <a:solidFill>
                  <a:srgbClr val="2a5010"/>
                </a:solidFill>
                <a:latin typeface="Trebuchet MS"/>
                <a:ea typeface="DejaVu Sans"/>
              </a:rPr>
              <a:t>Önkormányzatokkal kapcsolatos </a:t>
            </a:r>
            <a:br>
              <a:rPr sz="2550"/>
            </a:br>
            <a:r>
              <a:rPr b="0" lang="hu-HU" sz="2550" spc="-1" strike="noStrike">
                <a:solidFill>
                  <a:srgbClr val="2a5010"/>
                </a:solidFill>
                <a:latin typeface="Trebuchet MS"/>
                <a:ea typeface="DejaVu Sans"/>
              </a:rPr>
              <a:t>feladatok – képzési kötelezettség</a:t>
            </a:r>
            <a:br>
              <a:rPr sz="2550"/>
            </a:br>
            <a:endParaRPr b="0" lang="hu-HU" sz="25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subTitle"/>
          </p:nvPr>
        </p:nvSpPr>
        <p:spPr>
          <a:xfrm>
            <a:off x="360000" y="1524600"/>
            <a:ext cx="6874200" cy="4682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Az Mötv. 32. § (1) bekezdés j) pontja alapján az önkormányzati képviselő eskütételét követő három hónapon belül köteles részt venni a kormányhivatal által szervezett képzésen.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2024. november 4. - 2025. augusztus 31. vármegyei adatok: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A 2024. október 1-jén indult ciklus kezdete óta hány képviselő volt összesen a vármegyében, akinél az Mötv. 32. § (2) bekezdés j) pontja szerinti képzési kötelezettség fennállt, beleértve az időközi választások során megválasztott képviselőket is? 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1035 fő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Azon képviselők közül, akiknél az érintett időszakban az Mötv. 32. § (2) bekezdés j) pontja szerinti képzési kötelezettség fennállt, volt-e olyan, aki nem regisztrált a képzés teljesítését biztosító https://kepviselo.uni-nke.hu/ felületre, és ha igen, hány fő? 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383 fő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A https://kepviselo.uni-nke.hu/ felületre regisztrált és az Mötv. 32. § (2) bekezdés j) pontja szerinti képzési kötelezettség alá eső képviselők közül volt-e olyan, aki nem végezte el a képzést, és ha igen, hány fő?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109 fő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Hány fő számára nem kötelező a képzés?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362 fő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Hány fő végezte el a képzést, annak ellenére, hogy számukra a képzés teljesítése nem volt kötelező? 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30 fő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360000" y="650520"/>
            <a:ext cx="6657120" cy="96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hu-HU" sz="2550" spc="-1" strike="noStrike">
                <a:solidFill>
                  <a:srgbClr val="2a5010"/>
                </a:solidFill>
                <a:latin typeface="Trebuchet MS"/>
                <a:ea typeface="DejaVu Sans"/>
              </a:rPr>
              <a:t>Önkormányzatokkal kapcsolatos </a:t>
            </a:r>
            <a:br>
              <a:rPr sz="2550"/>
            </a:br>
            <a:r>
              <a:rPr b="0" lang="hu-HU" sz="2550" spc="-1" strike="noStrike">
                <a:solidFill>
                  <a:srgbClr val="2a5010"/>
                </a:solidFill>
                <a:latin typeface="Trebuchet MS"/>
                <a:ea typeface="DejaVu Sans"/>
              </a:rPr>
              <a:t>feladatok -köztartozásmentes adatbázis</a:t>
            </a:r>
            <a:br>
              <a:rPr sz="2550"/>
            </a:br>
            <a:endParaRPr b="0" lang="hu-HU" sz="25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 type="subTitle"/>
          </p:nvPr>
        </p:nvSpPr>
        <p:spPr>
          <a:xfrm>
            <a:off x="469800" y="1359000"/>
            <a:ext cx="6657120" cy="549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28600" indent="0" algn="just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Az Mötv. 38. § (1) bekezdés d) pontja alapján méltatlanság miatt a képviselő-testület határozatával megszünteti annak az önkormányzati képviselőnek a megbízatását, akinek az állammal, önkormányzattal szemben – a lehetséges jogorvoslati eljárások kimerítését követően -köztartozása álla fenn, és azt az erről szóló értesítés kézhezvételétől számított 60 napon belül – részletfizetés vagy halasztás esetén az ezt engedélyező határozat rendelkezéseinek megfelelően - nem rendezi.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Az adózás rendjéről szóló 2017. évi CL. törvény 260. § értelmében a köztartozásmentes adózói adatbázist a NAV működteti és teszi közzé, amely azokat az adózókat tartalmazza, akik a közzétételt megelőző hónap utolsó napján a jogszabály által rögzített együttes feltételeknek megfelelnek. 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A NAV a Kormányhivatal részére minden hónapban (a hónap 10. és 14. napja között)  adatszolgáltatás nyújt azokról a képviselőkről, akik törlésre kerültek az adatbázisból. A NAV az érintettet és az Önkormányzatot is tájékoztatja a törlésről. 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Kúria Kf. 39.990/2021/6. nem tér el Kpkf.VI.37.432/2019/2.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Az Mötv. értelmében a köztartozás-mentes adatbázisból történt kiesés figyelemmel kísérése a jegyző feladatkörébe tartozik, ahogyan a szükséges intézkedések megtétele is (ha a képviselő kiesett a köztartozásmentesség adatbázisból és 60 napon belül nem került vissza),  méltatlansági eljárás kezdeményezése szükséges. 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A Kormányhivatal a NAV jelzésére felveszi a kapcsolatot a Jegyzővel, felhívja a figyelmet, hogy a szükséges intézkedéseket tegye meg. 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Amennyiben hivatalos (jegyzői) jelzés érkezik arról, hogy a hatáskörrel rendelkező képviselő-testület (és bizottsága) nem döntött a méltatlanság ügyében, a Kormányhivatal megteszi a szükséges törvényességi intézkedéseket (célzott információkérés, majd a válaszadás tükrében méltatlansági per indítása).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r>
              <a:rPr b="0" lang="hu-HU" sz="1100" spc="-1" strike="noStrike">
                <a:solidFill>
                  <a:srgbClr val="2a5010"/>
                </a:solidFill>
                <a:latin typeface="Trebuchet MS"/>
                <a:ea typeface="DejaVu Sans"/>
              </a:rPr>
              <a:t>A méltatlansági eljárás lezárásáig a képviselő jogait gyakorolhatja, kötelezettségeit teljesítheti.</a:t>
            </a: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199"/>
              </a:spcBef>
              <a:buNone/>
              <a:tabLst>
                <a:tab algn="l" pos="0"/>
              </a:tabLst>
            </a:pP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</a:tabLst>
            </a:pP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360000" y="205560"/>
            <a:ext cx="6657120" cy="96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hu-HU" sz="2000" spc="-1" strike="noStrike">
                <a:solidFill>
                  <a:srgbClr val="2a5010"/>
                </a:solidFill>
                <a:latin typeface="Trebuchet MS"/>
                <a:ea typeface="DejaVu Sans"/>
              </a:rPr>
              <a:t>Szankció törvény alapvetései </a:t>
            </a:r>
            <a:br>
              <a:rPr sz="2000"/>
            </a:br>
            <a:r>
              <a:rPr b="1" lang="hu-HU" sz="2000" spc="-1" strike="noStrike">
                <a:solidFill>
                  <a:srgbClr val="2a5010"/>
                </a:solidFill>
                <a:latin typeface="Trebuchet MS"/>
                <a:ea typeface="DejaVu Sans"/>
              </a:rPr>
              <a:t>Közigazgatási Szankció Nyilvántartását érintő feladatok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PlaceHolder 2"/>
          <p:cNvSpPr>
            <a:spLocks noGrp="1"/>
          </p:cNvSpPr>
          <p:nvPr>
            <p:ph type="subTitle"/>
          </p:nvPr>
        </p:nvSpPr>
        <p:spPr>
          <a:xfrm>
            <a:off x="213840" y="756360"/>
            <a:ext cx="7265880" cy="534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28600" indent="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  <a:p>
            <a:pPr marL="4572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A KSZNY-be a Szankció tv. hatálya alá tartozó közigazgatási eljárás során alkalmazott  szankciót kell bejegyezni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800280" indent="-343080" algn="just">
              <a:lnSpc>
                <a:spcPct val="100000"/>
              </a:lnSpc>
              <a:spcBef>
                <a:spcPts val="1001"/>
              </a:spcBef>
              <a:buClr>
                <a:srgbClr val="2a5010"/>
              </a:buClr>
              <a:buFont typeface="Arial"/>
              <a:buAutoNum type="arabicPeriod"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közigazgatási hatósági eljárás során közigazgatási hatósági ügyben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800280" indent="-343080" algn="just">
              <a:lnSpc>
                <a:spcPct val="100000"/>
              </a:lnSpc>
              <a:spcBef>
                <a:spcPts val="1001"/>
              </a:spcBef>
              <a:buClr>
                <a:srgbClr val="2a5010"/>
              </a:buClr>
              <a:buFont typeface="Arial"/>
              <a:buAutoNum type="arabicPeriod"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jogszabálysértés következményeképpen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800280" indent="-343080" algn="just">
              <a:lnSpc>
                <a:spcPct val="100000"/>
              </a:lnSpc>
              <a:spcBef>
                <a:spcPts val="1001"/>
              </a:spcBef>
              <a:buClr>
                <a:srgbClr val="2a5010"/>
              </a:buClr>
              <a:buFont typeface="Arial"/>
              <a:buAutoNum type="arabicPeriod"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érdemi döntéssel (határozattal)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800280" indent="-343080" algn="just">
              <a:lnSpc>
                <a:spcPct val="100000"/>
              </a:lnSpc>
              <a:spcBef>
                <a:spcPts val="1001"/>
              </a:spcBef>
              <a:buClr>
                <a:srgbClr val="2a5010"/>
              </a:buClr>
              <a:buFont typeface="Arial"/>
              <a:buAutoNum type="arabicPeriod"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kizárólag azzal szemben, aki a jogszabálysértést elkövette, felelőssége megállapítható. 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Intézkedések (hatósági intézkedés, hatósági kötelezés) - önmagában nem szankció, pl. adó megállapítás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Kötelezés és intézkedés mellett szankció alkalmazása -Szankció tv. 6. § (4)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Kötelezés bejegyzése nem kerül bejegyzése, mellette alkalmazott figyelmeztetés igen. 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Figyelmeztetés szankció alkalmazása: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80496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- ha törvény, vagy törvény felhatalmazása alapján önkormányzati rendelet közigazgatási bírság kiszabását írja elő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Az önkormányzat csak közigazgatási bírság szankciót szabályozhatja, a figyelmeztetés szankciót a hatóság mérlegelés alapján alkalmazhatja.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80496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- „más szankció nem alkalmazható” 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80496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-”csekély súlyú és kellő visszatartó hatás várható”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360000" y="650520"/>
            <a:ext cx="6657120" cy="96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hu-HU" sz="2000" spc="-1" strike="noStrike">
                <a:solidFill>
                  <a:srgbClr val="2a5010"/>
                </a:solidFill>
                <a:latin typeface="Trebuchet MS"/>
                <a:ea typeface="DejaVu Sans"/>
              </a:rPr>
              <a:t>Szankció törvény alapvetései </a:t>
            </a:r>
            <a:br>
              <a:rPr sz="2000"/>
            </a:br>
            <a:r>
              <a:rPr b="1" lang="hu-HU" sz="2000" spc="-1" strike="noStrike">
                <a:solidFill>
                  <a:srgbClr val="2a5010"/>
                </a:solidFill>
                <a:latin typeface="Trebuchet MS"/>
                <a:ea typeface="DejaVu Sans"/>
              </a:rPr>
              <a:t>Közigazgatási Szankció Nyilvántartását érintő feladatok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subTitle"/>
          </p:nvPr>
        </p:nvSpPr>
        <p:spPr>
          <a:xfrm>
            <a:off x="440640" y="1652040"/>
            <a:ext cx="6657120" cy="455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Elkobzás: Az elkobzás csak törvény megengedő szabályozása esetén alkalmazható, az önkormányzatnak nincs felhatalmazása arra, hogy rendelkezzen elkobzásról. (14. §)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Elévülés szabályozása: A Szankció tv. 5. §(1) kógens jelleggel szabályozza az elévülést, attól csak törvény, vagy kormányrendelet térhet el, az önkormányzatnak nincs rendeletalkotási felhatalmazása.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Közigazgatási bírság -helyszíni bírság keretei: Szankció tv. 10. §-12. §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Mérlegelési körülmények- döntésben számot kell adni 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Közigazgatási szankciót tartalmazó döntés esetén a Szankció tv. releváns rendelkezéseit, illetve a rendelkezés mellőzésének pontos indokait tartalmaznia kell a döntésnek. 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Mérlegelés kizárása: A Szankció tv. 10. § (1a) lehetőséget ad a mérlegelés kizárására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pl. tételes bírságösszegek szabályozásával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ún. „felezős szabály”- Szankció törvény 10. § (4)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28600" indent="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hu-HU" sz="11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6811920" cy="80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hu-HU" sz="2000" spc="-1" strike="noStrike">
                <a:solidFill>
                  <a:srgbClr val="2a5010"/>
                </a:solidFill>
                <a:latin typeface="Trebuchet MS"/>
                <a:ea typeface="DejaVu Sans"/>
              </a:rPr>
              <a:t>Szankció törvény alapvetései </a:t>
            </a:r>
            <a:br>
              <a:rPr sz="2000"/>
            </a:br>
            <a:r>
              <a:rPr b="1" lang="hu-HU" sz="2000" spc="-1" strike="noStrike">
                <a:solidFill>
                  <a:srgbClr val="2a5010"/>
                </a:solidFill>
                <a:latin typeface="Trebuchet MS"/>
                <a:ea typeface="DejaVu Sans"/>
              </a:rPr>
              <a:t>Közigazgatási Szankció Nyilvántartását érintő feladatok</a:t>
            </a:r>
            <a:endParaRPr b="0" lang="hu-H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/>
          </p:nvPr>
        </p:nvSpPr>
        <p:spPr>
          <a:xfrm>
            <a:off x="457200" y="1164960"/>
            <a:ext cx="6739920" cy="4527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Nyilvántartással összefüggő felvetések: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1. Szankció tv. 3. § (1) bekezdésében meghatározott határidő elmulasztása, valamint a jogorvoslati határidő lejárta előtti idő előtti bejegyzés;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Bejegyzés: azon döntés, amely ellen kérelemre induló jogorvoslatnak már nincs helye. Rögzítés időpontja: 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- Helyszíni bírság – azonnal (11. § (2)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- Amennyiben fellebbezésnek van helye, döntés véglegessé válását követően van helye, figyelemmel arra, hogy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- ha az Ákr. szerint a döntés ellen közigazgatási per indítható, akkor véglegessé válásától számított 30 nap elteltét követően rögzíthető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Vagyis: jogorvoslati eljárás végleges, jogerős lezárásáig nem jegyezhető be.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2. A döntés meghozatala előtt az ügyfélre vonatkozó keresési igazolás előállításával vizsgálni kell, hogy a nyilvántartás tartalmaz-e bejegyzést az ügyfélre. A nyilvántartás adattartalmát figyelembe kell venni és értékelni kell a döntés meghozatalakor.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286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hu-HU" sz="1400" spc="-1" strike="noStrike">
                <a:solidFill>
                  <a:srgbClr val="2a5010"/>
                </a:solidFill>
                <a:latin typeface="Trebuchet MS"/>
                <a:ea typeface="DejaVu Sans"/>
              </a:rPr>
              <a:t>3. A közigazgatási szankciót tartalmazó döntésekben az ügyfelet tájékoztatni kell a KSZNY nyilvántartásba vétel szükségességéről, valamint arról, hogy a nyilvántartás 3 (három) évig kezeli az ott rögzített adatokat.</a:t>
            </a: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hu-HU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" name="Táblázat 173"/>
          <p:cNvGraphicFramePr/>
          <p:nvPr/>
        </p:nvGraphicFramePr>
        <p:xfrm>
          <a:off x="412200" y="-84600"/>
          <a:ext cx="7828560" cy="6253560"/>
        </p:xfrm>
        <a:graphic>
          <a:graphicData uri="http://schemas.openxmlformats.org/drawingml/2006/table">
            <a:tbl>
              <a:tblPr/>
              <a:tblGrid>
                <a:gridCol w="3611880"/>
                <a:gridCol w="2182680"/>
                <a:gridCol w="2033640"/>
              </a:tblGrid>
              <a:tr h="411120">
                <a:tc>
                  <a:txBody>
                    <a:bodyPr lIns="90000" rIns="90000" anchor="t">
                      <a:noAutofit/>
                    </a:bodyPr>
                    <a:p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b3b3b3"/>
                    </a:solidFill>
                  </a:tcPr>
                </a:tc>
              </a:tr>
              <a:tr h="322560">
                <a:tc gridSpan="3"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hu-HU" sz="2400" spc="-1" strike="noStrike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DejaVu Sans"/>
                        </a:rPr>
                        <a:t>KSZNY adatok (2021-2025)</a:t>
                      </a:r>
                      <a:r>
                        <a:rPr b="1" lang="hu-HU" sz="2400" spc="-1" strike="noStrike" baseline="3300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Times New Roman"/>
                        </a:rPr>
                        <a:t>*</a:t>
                      </a:r>
                      <a:endParaRPr b="0" lang="hu-HU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hu-H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hu-H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274680">
                <a:tc rowSpan="3"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hu-HU" sz="1600" spc="-1" strike="noStrike">
                          <a:solidFill>
                            <a:srgbClr val="ffff00"/>
                          </a:solidFill>
                          <a:latin typeface="Calibri"/>
                          <a:ea typeface="DejaVu Sans"/>
                        </a:rPr>
                        <a:t> 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 rowSpan="3"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hu-HU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Országos (KH+Önkormányzatok)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27468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hu-H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hu-H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r>
                        <a:rPr b="0" lang="hu-HU" sz="16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Veszprém vármegye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</a:tr>
              <a:tr h="6037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hu-H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hu-H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hu-HU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Önkormányzatok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noFill/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27468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hu-HU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Szankciók száma összesen: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hu-HU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262 386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hu-HU" sz="1600" spc="-1" strike="noStrike">
                          <a:solidFill>
                            <a:srgbClr val="7030a0"/>
                          </a:solidFill>
                          <a:latin typeface="Calibri"/>
                          <a:ea typeface="DejaVu Sans"/>
                        </a:rPr>
                        <a:t>2 243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27468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hu-HU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Figyelmeztetés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hu-HU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129 628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hu-HU" sz="1600" spc="-1" strike="noStrike">
                          <a:solidFill>
                            <a:srgbClr val="7030a0"/>
                          </a:solidFill>
                          <a:latin typeface="Calibri"/>
                          <a:ea typeface="DejaVu Sans"/>
                        </a:rPr>
                        <a:t>1 663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27468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hu-HU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Közigazgatási bírság (db)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hu-HU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100 356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hu-HU" sz="1600" spc="-1" strike="noStrike">
                          <a:solidFill>
                            <a:srgbClr val="7030a0"/>
                          </a:solidFill>
                          <a:latin typeface="Calibri"/>
                          <a:ea typeface="DejaVu Sans"/>
                        </a:rPr>
                        <a:t>570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60372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hu-HU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Közigazgatási bírság (Ft)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hu-HU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50 336 857 5900 Ft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hu-HU" sz="1600" spc="-1" strike="noStrike">
                          <a:solidFill>
                            <a:srgbClr val="7030a0"/>
                          </a:solidFill>
                          <a:latin typeface="Calibri"/>
                          <a:ea typeface="DejaVu Sans"/>
                        </a:rPr>
                        <a:t>32 080 000 Ft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603720"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hu-HU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ebből: </a:t>
                      </a:r>
                      <a:br>
                        <a:rPr sz="1600"/>
                      </a:br>
                      <a:r>
                        <a:rPr b="0" lang="hu-HU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Önkormányzati rendeleten alapuló bírság (db)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hu-HU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20 545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hu-HU" sz="1600" spc="-1" strike="noStrike">
                          <a:solidFill>
                            <a:srgbClr val="7030a0"/>
                          </a:solidFill>
                          <a:latin typeface="Calibri"/>
                          <a:ea typeface="DejaVu Sans"/>
                        </a:rPr>
                        <a:t>108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439200"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hu-HU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Önkormányzati rendeleten alapuló bírság (Ft)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hu-HU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800 418 269 Ft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hu-HU" sz="1600" spc="-1" strike="noStrike">
                          <a:solidFill>
                            <a:srgbClr val="7030a0"/>
                          </a:solidFill>
                          <a:latin typeface="Calibri"/>
                          <a:ea typeface="DejaVu Sans"/>
                        </a:rPr>
                        <a:t>4 185 000 Ft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27468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hu-HU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Eltiltás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hu-HU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7 534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hu-HU" sz="1600" spc="-1" strike="noStrike">
                          <a:solidFill>
                            <a:srgbClr val="7030a0"/>
                          </a:solidFill>
                          <a:latin typeface="Calibri"/>
                          <a:ea typeface="DejaVu Sans"/>
                        </a:rPr>
                        <a:t>1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27468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hu-HU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Elkobzás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hu-HU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277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hu-HU" sz="1600" spc="-1" strike="noStrike">
                          <a:solidFill>
                            <a:srgbClr val="7030a0"/>
                          </a:solidFill>
                          <a:latin typeface="Calibri"/>
                          <a:ea typeface="DejaVu Sans"/>
                        </a:rPr>
                        <a:t>1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27468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hu-HU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Egyéb szankció: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hu-HU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4 036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hu-HU" sz="1600" spc="-1" strike="noStrike">
                          <a:solidFill>
                            <a:srgbClr val="7030a0"/>
                          </a:solidFill>
                          <a:latin typeface="Calibri"/>
                          <a:ea typeface="DejaVu Sans"/>
                        </a:rPr>
                        <a:t>8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  <a:tr h="276840">
                <a:tc>
                  <a:txBody>
                    <a:bodyPr lIns="90000" rIns="90000" anchor="t">
                      <a:noAutofit/>
                    </a:bodyPr>
                    <a:p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e6"/>
                    </a:solidFill>
                  </a:tcPr>
                </a:tc>
              </a:tr>
              <a:tr h="27684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hu-HU" sz="1600" spc="-1" strike="noStrike">
                          <a:solidFill>
                            <a:srgbClr val="000000"/>
                          </a:solidFill>
                          <a:latin typeface="Calibri"/>
                          <a:ea typeface="DejaVu Sans"/>
                        </a:rPr>
                        <a:t>*2025.05.31-ig bezárólag</a:t>
                      </a:r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endParaRPr b="0" lang="hu-HU" sz="1600" spc="-1" strike="noStrike">
                        <a:solidFill>
                          <a:srgbClr val="000000"/>
                        </a:solidFill>
                        <a:latin typeface="Arial"/>
                        <a:ea typeface="DejaVu Sans"/>
                      </a:endParaRPr>
                    </a:p>
                  </a:txBody>
                  <a:tcPr anchor="t"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Dimenzió">
  <a:themeElements>
    <a:clrScheme name="Dimenzió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Dimenzió">
  <a:themeElements>
    <a:clrScheme name="Dimenzió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Dimenzió">
  <a:themeElements>
    <a:clrScheme name="Dimenzió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TM02900688[[fn=Dimenzió]]</Template>
  <TotalTime>2941</TotalTime>
  <Application>LibreOffice/7.4.7.2.n1$Windows_X86_64 LibreOffice_project/39675d993f129f6fa162e9b3ace56c94fec9cac8</Application>
  <AppVersion>15.0000</AppVersion>
  <Words>2569</Words>
  <Paragraphs>197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2018-02-28T16:25:37Z</dcterms:created>
  <dc:creator>fujitsu esprimo</dc:creator>
  <dc:description/>
  <dc:language>hu-HU</dc:language>
  <cp:lastModifiedBy>Dr. Czaun Katalin</cp:lastModifiedBy>
  <cp:lastPrinted>2025-02-27T07:32:11Z</cp:lastPrinted>
  <dcterms:modified xsi:type="dcterms:W3CDTF">2025-10-15T13:33:12Z</dcterms:modified>
  <cp:revision>230</cp:revision>
  <dc:subject/>
  <dc:title>PowerPoint-bemutató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0</vt:bool>
  </property>
  <property fmtid="{D5CDD505-2E9C-101B-9397-08002B2CF9AE}" pid="4" name="LinksUpToDate">
    <vt:bool>0</vt:bool>
  </property>
  <property fmtid="{D5CDD505-2E9C-101B-9397-08002B2CF9AE}" pid="5" name="MMClips">
    <vt:i4>0</vt:i4>
  </property>
  <property fmtid="{D5CDD505-2E9C-101B-9397-08002B2CF9AE}" pid="6" name="Notes">
    <vt:i4>1</vt:i4>
  </property>
  <property fmtid="{D5CDD505-2E9C-101B-9397-08002B2CF9AE}" pid="7" name="PresentationFormat">
    <vt:lpwstr>Diavetítés a képernyőre (4:3 oldalarány)</vt:lpwstr>
  </property>
  <property fmtid="{D5CDD505-2E9C-101B-9397-08002B2CF9AE}" pid="8" name="ScaleCrop">
    <vt:bool>0</vt:bool>
  </property>
  <property fmtid="{D5CDD505-2E9C-101B-9397-08002B2CF9AE}" pid="9" name="ShareDoc">
    <vt:bool>0</vt:bool>
  </property>
  <property fmtid="{D5CDD505-2E9C-101B-9397-08002B2CF9AE}" pid="10" name="Slides">
    <vt:i4>15</vt:i4>
  </property>
</Properties>
</file>