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51"/>
  </p:notesMasterIdLst>
  <p:handoutMasterIdLst>
    <p:handoutMasterId r:id="rId5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01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02967-5EB3-42A3-B9ED-1D594720C5C2}" type="datetimeFigureOut">
              <a:rPr lang="hu-HU" smtClean="0"/>
              <a:pPr/>
              <a:t>2025.10.14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911F3-3573-4E2E-A41D-8AC518C117A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A dia áthelyezéséhez kattintson ide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A jegyzetformátum szerkesztéséhez kattintson ide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&lt;élőfej&gt;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&lt;dátum/idő&gt;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&lt;élőláb&gt;</a:t>
            </a: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B0CF25C-029E-4440-8B23-4771FE7CBE48}" type="slidenum">
              <a:rPr lang="hu-HU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‹#›</a:t>
            </a:fld>
            <a:endParaRPr lang="hu-H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7B89550-45AC-4577-8577-D8BA2F9D2EC8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01D1ED5-0118-4A25-92EA-66638CD6A082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4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Az érintett borvidékek aktualizálásához itt van információ: https://karositomonitoring.nebih.gov.hu/Terkepek/AmerikaiSzolokabocaMap </a:t>
            </a:r>
          </a:p>
        </p:txBody>
      </p:sp>
      <p:sp>
        <p:nvSpPr>
          <p:cNvPr id="30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90ACBC9-EB93-41D6-8444-7AB364AA6E4D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7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4EFCC24-44CE-4739-9826-3D9208A519B0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12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B4C5A50-866C-430C-AC15-069B5BBDDF33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19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F435A8C-32AD-48AC-B9C3-526D0628DEFB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23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C34702F-8F66-461C-8ACE-A8AF063134E1}" type="slidenum">
              <a:rPr lang="hu-HU" sz="12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24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F0E9DF0-1446-4442-8B59-CC384591DA0F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A8EB7C-246B-4FBA-B93B-FA8AE5D4D73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EE4745-189D-4B71-91D4-1DC8C7119E79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09CB2EF-B1DF-45BA-817B-D46EBF276D49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9614388-D9F7-48D6-B73D-6349DA2E59A0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86199BC-EBE9-4028-987A-22F1432877E0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B20A1DA-FB59-47A9-9599-2117C9BCDD09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A03DF37-82BA-4EAF-9579-14AC6D8AE482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4DC1D16-E7B5-4D1A-A4E4-26FAA50C7E60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4F96153-7218-4A2C-92BB-CB53C70EB9F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78EC333-B8D9-4118-8853-98CA98DAB78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0ECD68E-5DB3-488D-BEF8-288BFBB23A80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AC4F2BD-9FB8-4877-AB7D-40ED54685F93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5E3440F-C48D-4B18-B107-2E2BD5FE297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AC7748E-11FF-448D-891E-45934274F62D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ACCE203-8EA8-4F79-83DF-B3C2C77D5D88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4FA99B-7CFA-4BA7-95B3-5C5B04A02DA6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3BAF90F-3F2B-4FB7-B027-2D11627A9AA6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0FDC7FF-5A46-4AC1-B0ED-2B9DA6B613EC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ACB00D6-9E02-4C2C-9E3A-D29F9050D3F8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95B3083-85A1-4615-94DF-9D9C97384955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90B24C9-8B1C-405C-AA80-D2178113826F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522A11C-A6F8-4154-AC80-80A771E82B99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A9AC4C3-C5D5-49F8-82B0-C457C5C349BE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907444A-D96A-49E6-B95E-27D47080A53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39285F2-4500-4A44-9CC0-9FA0A53F00D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0895B63-5D97-4C68-B42F-A69B01CA759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B2B38FE-953A-4BB2-A1BB-B6FA718903AC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6A6AA7F-5892-4681-8EEA-37DDFF1F8CE3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EDA536F-B0C2-4583-AE4F-67A0309D104F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1E43346-CA48-4909-849A-2B037D00595E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790645E-C6DF-40CA-8494-B990C0226ED9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F6DEFB8-61C2-4346-B39B-56C7A8990097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65B7BF1-071A-4E83-9E93-C1224E3A4025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A242BE1-2F5E-459E-AC8B-DBBB2F236D8B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DC95AFC-6782-4A8A-9B42-7460B614B66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96FF4BF-0B81-48B3-98AB-10346B60503D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44EBAB6-2644-4E80-830A-E3E5DD6F66A1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49C09F7-6FA1-47C1-90EC-7ABEFFA3AE75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A15A265-F1F3-49FA-9EC7-C8382087346F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A248369-3B49-4C8E-A4FD-BB8E2F5192B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007AD34-D73E-4CE2-837B-1676943B82AF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C192F43-A466-493C-9BA2-E1D130006B66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AD48EF3-4D43-491F-8271-D71AF7BFBBAF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520" cy="529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26CA90F-5221-4890-93EC-91E6422963FA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B89EC17-0043-4368-97BD-04007C261C11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CDA8DDD-4832-4070-B954-3152D1927A0B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FF37E5-D7DB-4345-9818-D06692B012FE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Címszöveg formátumának szerkesztése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Hetedik vázlatszint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&lt;élőláb&gt;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F6B0CA4-E955-4E9E-95B9-85C73E72F88F}" type="slidenum">
              <a:rPr lang="hu-HU" sz="1200" b="0" strike="noStrike" spc="-1">
                <a:solidFill>
                  <a:srgbClr val="8B8B8B"/>
                </a:solidFill>
                <a:latin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&lt;dátum/idő&gt;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2804040" y="6356520"/>
            <a:ext cx="3085200" cy="363960"/>
          </a:xfrm>
          <a:prstGeom prst="rect">
            <a:avLst/>
          </a:prstGeom>
          <a:noFill/>
          <a:ln w="0">
            <a:noFill/>
          </a:ln>
        </p:spPr>
        <p:txBody>
          <a:bodyPr lIns="76680" tIns="38520" rIns="76680" bIns="385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&lt;élőláb&gt;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458040" y="6356520"/>
            <a:ext cx="2056320" cy="363960"/>
          </a:xfrm>
          <a:prstGeom prst="rect">
            <a:avLst/>
          </a:prstGeom>
          <a:noFill/>
          <a:ln w="0">
            <a:noFill/>
          </a:ln>
        </p:spPr>
        <p:txBody>
          <a:bodyPr lIns="76680" tIns="38520" rIns="76680" bIns="385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FB9E87E-9AB2-4E27-A1ED-53D157A45AFF}" type="slidenum">
              <a:rPr lang="hu-HU" sz="1200" b="0" strike="noStrike" spc="-1">
                <a:solidFill>
                  <a:srgbClr val="000000"/>
                </a:solidFill>
                <a:latin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1648080" y="6356520"/>
            <a:ext cx="1064160" cy="358200"/>
          </a:xfrm>
          <a:prstGeom prst="rect">
            <a:avLst/>
          </a:prstGeom>
          <a:noFill/>
          <a:ln w="0">
            <a:noFill/>
          </a:ln>
        </p:spPr>
        <p:txBody>
          <a:bodyPr lIns="76680" tIns="38520" rIns="76680" bIns="38520" anchor="ctr">
            <a:noAutofit/>
          </a:bodyPr>
          <a:lstStyle>
            <a:lvl1pPr indent="0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&lt;dátum/idő&gt;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Címszöveg formátumának szerkesztése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solidFill>
                  <a:srgbClr val="000000"/>
                </a:solidFill>
                <a:latin typeface="Arial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800" b="0" strike="noStrike" spc="-1">
                <a:solidFill>
                  <a:srgbClr val="000000"/>
                </a:solidFill>
                <a:latin typeface="Arial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Hetedik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&lt;élőláb&gt;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9C369F3-F361-49A1-8CDD-C250F6FDBBE0}" type="slidenum">
              <a:rPr lang="hu-HU" sz="1200" b="0" strike="noStrike" spc="-1">
                <a:solidFill>
                  <a:srgbClr val="8B8B8B"/>
                </a:solidFill>
                <a:latin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&lt;dátum/idő&gt;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Címszöveg formátumának szerkesztése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solidFill>
                  <a:srgbClr val="000000"/>
                </a:solidFill>
                <a:latin typeface="Arial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800" b="0" strike="noStrike" spc="-1">
                <a:solidFill>
                  <a:srgbClr val="000000"/>
                </a:solidFill>
                <a:latin typeface="Arial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Hetedik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hu-HU" sz="1800" b="0" strike="noStrike" spc="-1">
                <a:solidFill>
                  <a:srgbClr val="000000"/>
                </a:solidFill>
                <a:latin typeface="Arial"/>
              </a:rPr>
              <a:t>Címszöveg formátumának szerkesztése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&lt;élőláb&gt;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hu-H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77774CC-7A92-437F-A4E7-1DA410DA1BE3}" type="slidenum">
              <a:rPr lang="hu-HU" sz="1200" b="0" strike="noStrike" spc="-1">
                <a:solidFill>
                  <a:srgbClr val="8B8B8B"/>
                </a:solidFill>
                <a:latin typeface="Calibri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hu-H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hu-H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hu-HU" sz="1400" b="0" strike="noStrike" spc="-1">
                <a:solidFill>
                  <a:srgbClr val="000000"/>
                </a:solidFill>
                <a:latin typeface="Times New Roman"/>
              </a:rPr>
              <a:t>&lt;dátum/idő&gt;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solidFill>
                  <a:srgbClr val="000000"/>
                </a:solidFill>
                <a:latin typeface="Arial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800" b="0" strike="noStrike" spc="-1">
                <a:solidFill>
                  <a:srgbClr val="000000"/>
                </a:solidFill>
                <a:latin typeface="Arial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Arial"/>
              </a:rPr>
              <a:t>Hetedik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nebih.gov.hu/-/bejelentes-kotelezett-karosito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hyperlink" Target="mailto:novenyegeszsegugy@nebih.gov.hu" TargetMode="External"/><Relationship Id="rId4" Type="http://schemas.openxmlformats.org/officeDocument/2006/relationships/hyperlink" Target="https://kormanyhivatalok.hu/elerhetosegek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hu-HU" sz="3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Tájékoztató a szőlő aranyszínű </a:t>
            </a:r>
            <a:r>
              <a:rPr lang="hu-HU" sz="36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sárgaság betegségéről, </a:t>
            </a:r>
            <a:r>
              <a:rPr lang="hu-HU" sz="3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és az azzal</a:t>
            </a:r>
            <a:br>
              <a:rPr lang="hu-HU" sz="3600" i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hu-HU" sz="3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kapcsolatos hatósági </a:t>
            </a:r>
            <a:r>
              <a:rPr lang="hu-HU" sz="36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intézkedésékről</a:t>
            </a:r>
            <a:br>
              <a:rPr lang="hu-HU" sz="36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hu-HU" sz="3600" b="0" i="1" strike="noStrike" spc="-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hu-HU" b="0" i="1" strike="noStrike" spc="-1" dirty="0" smtClean="0">
                <a:solidFill>
                  <a:srgbClr val="464653"/>
                </a:solidFill>
                <a:latin typeface="Bookman Old Style"/>
              </a:rPr>
              <a:t>Odor Tamás </a:t>
            </a:r>
            <a:endParaRPr lang="hu-HU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hu-HU" b="0" i="1" strike="noStrike" spc="-1" dirty="0" smtClean="0">
                <a:solidFill>
                  <a:srgbClr val="464653"/>
                </a:solidFill>
                <a:latin typeface="Bookman Old Style"/>
              </a:rPr>
              <a:t>osztályvezető</a:t>
            </a:r>
            <a:endParaRPr lang="hu-HU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hu-HU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hu-HU" b="0" i="1" strike="noStrike" spc="-1" dirty="0" smtClean="0">
                <a:solidFill>
                  <a:srgbClr val="464653"/>
                </a:solidFill>
                <a:latin typeface="Bookman Old Style"/>
              </a:rPr>
              <a:t>Veszprém Vármegyei Kormányhivatal</a:t>
            </a:r>
            <a:endParaRPr lang="hu-HU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hu-HU" b="0" i="1" strike="noStrike" spc="-1" dirty="0" smtClean="0">
                <a:solidFill>
                  <a:srgbClr val="464653"/>
                </a:solidFill>
                <a:latin typeface="Bookman Old Style"/>
              </a:rPr>
              <a:t>Agrárügyi Főosztály</a:t>
            </a:r>
            <a:endParaRPr lang="hu-HU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hu-HU" b="0" i="1" strike="noStrike" spc="-1" dirty="0" smtClean="0">
                <a:solidFill>
                  <a:srgbClr val="464653"/>
                </a:solidFill>
                <a:latin typeface="Bookman Old Style"/>
              </a:rPr>
              <a:t>Növény-és Talajvédelmi Osztály</a:t>
            </a:r>
            <a:endParaRPr lang="hu-HU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indent="0" algn="ctr">
              <a:buNone/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609329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>
                <a:latin typeface="Book Antiqua" pitchFamily="18" charset="0"/>
              </a:rPr>
              <a:t>2025. 10. 15.</a:t>
            </a:r>
            <a:endParaRPr lang="hu-HU" i="1" dirty="0">
              <a:latin typeface="Book Antiqu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1" strike="noStrike" spc="-1">
                <a:solidFill>
                  <a:srgbClr val="000000"/>
                </a:solidFill>
                <a:latin typeface="Calibri"/>
              </a:rPr>
              <a:t>Szőlő sárgaság betegség</a:t>
            </a:r>
            <a:r>
              <a:rPr sz="4400"/>
              <a:t/>
            </a:r>
            <a:br>
              <a:rPr sz="4400"/>
            </a:b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églalap 2"/>
          <p:cNvSpPr/>
          <p:nvPr/>
        </p:nvSpPr>
        <p:spPr>
          <a:xfrm>
            <a:off x="467640" y="1845000"/>
            <a:ext cx="8063640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•A szőlő sárgaság betegségeket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fitoplazmák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okozzák: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</a:t>
            </a:r>
            <a:r>
              <a:rPr lang="hu-HU" sz="24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Candidatus</a:t>
            </a:r>
            <a:r>
              <a:rPr lang="hu-HU" sz="24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Phytoplasma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solani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hu-HU" sz="24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Fekete </a:t>
            </a:r>
            <a:r>
              <a:rPr lang="hu-HU" sz="2400" b="1" i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vesszejűség</a:t>
            </a:r>
            <a:r>
              <a:rPr lang="hu-HU" sz="24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/   </a:t>
            </a:r>
            <a:r>
              <a:rPr lang="hu-HU" sz="2400" b="1" i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Stolbur</a:t>
            </a:r>
            <a:r>
              <a:rPr lang="hu-HU" sz="24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, Bois 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noir, BN)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</a:t>
            </a:r>
            <a:r>
              <a:rPr lang="hu-HU" sz="24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Candidatus</a:t>
            </a:r>
            <a:r>
              <a:rPr lang="hu-HU" sz="24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Phytoplasma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vitis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(Szőlő aranyszínű sárgaság,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Flavescence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dorée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FD)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Aster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yellows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phytoplasma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•A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fitoplazma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okozta tünetek a szőlőn nagyon hasonlóak, vizuálisan nem elkülöníthetőek, csak laboratóriumi módszerekkel (ELISA, PCR).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4" descr="E:\2014\Cikkek\FD\képek\Bois noir tünetek2.jpg"/>
          <p:cNvPicPr/>
          <p:nvPr/>
        </p:nvPicPr>
        <p:blipFill>
          <a:blip r:embed="rId2" cstate="print"/>
          <a:stretch/>
        </p:blipFill>
        <p:spPr>
          <a:xfrm>
            <a:off x="5940000" y="720000"/>
            <a:ext cx="3130920" cy="2672280"/>
          </a:xfrm>
          <a:prstGeom prst="rect">
            <a:avLst/>
          </a:prstGeom>
          <a:ln w="0">
            <a:noFill/>
          </a:ln>
        </p:spPr>
      </p:pic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1" strike="noStrike" spc="-1">
                <a:solidFill>
                  <a:srgbClr val="000000"/>
                </a:solidFill>
                <a:latin typeface="Calibri"/>
              </a:rPr>
              <a:t>Fekete vesszejűség</a:t>
            </a:r>
            <a:r>
              <a:rPr sz="4400"/>
              <a:t/>
            </a:r>
            <a:br>
              <a:rPr sz="4400"/>
            </a:b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églalap 2"/>
          <p:cNvSpPr/>
          <p:nvPr/>
        </p:nvSpPr>
        <p:spPr>
          <a:xfrm>
            <a:off x="612000" y="898200"/>
            <a:ext cx="7487640" cy="52615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hu-HU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Stolbur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fitoplazma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okozza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Tünet alapján nem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különböztethető meg az </a:t>
            </a:r>
            <a:r>
              <a:rPr lang="hu-HU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FD-től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•A hazánkban jelentős 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Stolbur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fitoplazma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nem zárlati károsító, de a szaporítóanyag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előállítás során 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vizsgálat köteles.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Sok gazdanövényes (kultúrnövények és gyomnövényeken).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Az ültetvényekben elszórtan jelentkezik (egy-egy fertőzött tőke).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Lassabban </a:t>
            </a:r>
            <a:r>
              <a:rPr lang="hu-HU" sz="24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terjed mint 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az FD, mert kabóca vektorai alkalomszerűen táplálkoznak a szőlőnövényeken.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Vektorai: a sárgalábú recéskabóca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Hyalesthes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obsoletus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Reptalus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panzeri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Pentastiridius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leporinus</a:t>
            </a:r>
            <a:r>
              <a:rPr lang="hu-HU" sz="24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zövegdoboz 2"/>
          <p:cNvSpPr/>
          <p:nvPr/>
        </p:nvSpPr>
        <p:spPr>
          <a:xfrm>
            <a:off x="376200" y="1438200"/>
            <a:ext cx="5778360" cy="22322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önállóan nem képes terjedni</a:t>
            </a: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gazdanövény háncsszövetében él</a:t>
            </a: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tápnövény gyökereiben telelnek át, majd tavasszal a nedvkeringés megindulásával terjednek szét a növényben</a:t>
            </a: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akadályozott a szénhidrátok transzportja </a:t>
            </a: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blokkolt a klorofill képződés </a:t>
            </a:r>
          </a:p>
        </p:txBody>
      </p:sp>
      <p:sp>
        <p:nvSpPr>
          <p:cNvPr id="202" name="Szövegdoboz 7"/>
          <p:cNvSpPr/>
          <p:nvPr/>
        </p:nvSpPr>
        <p:spPr>
          <a:xfrm>
            <a:off x="326160" y="4123080"/>
            <a:ext cx="8673480" cy="19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tünetek először a tőke egy részén, egy-egy hajtáson jelentkeznek, </a:t>
            </a:r>
            <a:r>
              <a:rPr sz="1800"/>
              <a:t/>
            </a:r>
            <a:br>
              <a:rPr sz="1800"/>
            </a:b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később a fertőzés az egész tőkére kiterjed.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Könnyen összetéveszthető a Stolbur fitoplazmával 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vagy a szőlőtőke-levélsodródás vírusaival, ahol az erek zöldek maradnak. Csak </a:t>
            </a: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molekuláris diagnosztikai vizsgálattal igazolható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Fontos tudni, hogy az amerikai alanyfajtákat többnyire tünetmentesen fertőzi.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Kép 11"/>
          <p:cNvPicPr/>
          <p:nvPr/>
        </p:nvPicPr>
        <p:blipFill>
          <a:blip r:embed="rId3" cstate="print"/>
          <a:stretch/>
        </p:blipFill>
        <p:spPr>
          <a:xfrm>
            <a:off x="7832160" y="1629360"/>
            <a:ext cx="1306440" cy="3267000"/>
          </a:xfrm>
          <a:prstGeom prst="rect">
            <a:avLst/>
          </a:prstGeom>
          <a:ln w="0">
            <a:noFill/>
          </a:ln>
        </p:spPr>
      </p:pic>
      <p:sp>
        <p:nvSpPr>
          <p:cNvPr id="204" name="Szövegdoboz 14"/>
          <p:cNvSpPr/>
          <p:nvPr/>
        </p:nvSpPr>
        <p:spPr>
          <a:xfrm>
            <a:off x="250920" y="348840"/>
            <a:ext cx="5649120" cy="8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7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szőlő aranyszínű sárgaság</a:t>
            </a:r>
            <a:r>
              <a:rPr sz="2700" dirty="0"/>
              <a:t/>
            </a:r>
            <a:br>
              <a:rPr sz="2700" dirty="0"/>
            </a:br>
            <a:r>
              <a:rPr lang="hu-HU" sz="27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                 jellemzői és tünetei</a:t>
            </a:r>
            <a:endParaRPr lang="hu-HU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Kép 1"/>
          <p:cNvPicPr/>
          <p:nvPr/>
        </p:nvPicPr>
        <p:blipFill>
          <a:blip r:embed="rId4" cstate="print"/>
          <a:stretch/>
        </p:blipFill>
        <p:spPr>
          <a:xfrm>
            <a:off x="6523200" y="663480"/>
            <a:ext cx="1306440" cy="2322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zövegdoboz 5"/>
          <p:cNvSpPr/>
          <p:nvPr/>
        </p:nvSpPr>
        <p:spPr>
          <a:xfrm>
            <a:off x="71640" y="261360"/>
            <a:ext cx="9000000" cy="64436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endParaRPr lang="hu-HU" sz="2800" b="1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endParaRPr lang="hu-HU" sz="2800" b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hu-HU" sz="2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Tünetek</a:t>
            </a:r>
          </a:p>
          <a:p>
            <a:pPr>
              <a:lnSpc>
                <a:spcPct val="100000"/>
              </a:lnSpc>
            </a:pPr>
            <a:endParaRPr lang="hu-HU" b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késői fakadás, a tőke fejlődése már tavasztól visszamarad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levelek a fonák felé sodródnak (nyár közepétől), és jellegzetes háromszög alakúak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fehér fajták levelei sárgulnak,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nekrotizálódnak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vörös fajtáknál a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levélerek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által élesen határolt részleges vagy teljes levélvörösödés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levéllemez papírszerűen megkeményedik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vesszők elvékonyodnak, gumiszerűvé válnak,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fásodásuk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elmarad, részlegesen vagy egyáltalán nem érnek be </a:t>
            </a:r>
            <a:r>
              <a:rPr lang="hu-HU" sz="1800" b="0" strike="noStrike" spc="-1" dirty="0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jellegzetes csüngő szomorúfűz habitus, fagykár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ízközök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rövidülése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nyár második harmadában a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főerek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mentén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krémsárga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foltok, fokozatosan terjednek a levélfelületen, a teljes levél elszárad, ősszel később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hullanak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le, a vesszők elhalnak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késői fertőzéskor a fürtök szabálytalanok lesznek, a bogyók összezsugorodnak, cukortartalmuk szignifikánsan alacsonyabb, savasságuk magasabb, ízük rossz lesz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következő tavasszal a rügyekből fejlődő virágzat elszárad, a fürtképződés csökken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11560" y="116632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800" b="1" i="1" spc="-1" dirty="0">
                <a:solidFill>
                  <a:srgbClr val="000000"/>
                </a:solidFill>
                <a:latin typeface="Calibri"/>
              </a:rPr>
              <a:t>A szőlő aranyszínű sárgaság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i="1" spc="-1" dirty="0">
                <a:solidFill>
                  <a:srgbClr val="000000"/>
                </a:solidFill>
                <a:latin typeface="Calibri"/>
              </a:rPr>
              <a:t>                                  jellemzői és tünetei</a:t>
            </a:r>
            <a:endParaRPr lang="hu-HU" sz="2800" spc="-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zövegdoboz 4"/>
          <p:cNvSpPr/>
          <p:nvPr/>
        </p:nvSpPr>
        <p:spPr>
          <a:xfrm>
            <a:off x="363600" y="1125360"/>
            <a:ext cx="2571120" cy="304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5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Ízközök rövidülése</a:t>
            </a:r>
            <a:endParaRPr lang="hu-HU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Szövegdoboz 5"/>
          <p:cNvSpPr/>
          <p:nvPr/>
        </p:nvSpPr>
        <p:spPr>
          <a:xfrm>
            <a:off x="3501720" y="1125360"/>
            <a:ext cx="2426760" cy="304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5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Jellegzetes csüngő habitus</a:t>
            </a:r>
            <a:endParaRPr lang="hu-HU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Kép 8"/>
          <p:cNvPicPr/>
          <p:nvPr/>
        </p:nvPicPr>
        <p:blipFill>
          <a:blip r:embed="rId2" cstate="print"/>
          <a:stretch/>
        </p:blipFill>
        <p:spPr>
          <a:xfrm>
            <a:off x="466920" y="1797840"/>
            <a:ext cx="2364120" cy="3856320"/>
          </a:xfrm>
          <a:prstGeom prst="rect">
            <a:avLst/>
          </a:prstGeom>
          <a:ln w="0">
            <a:noFill/>
          </a:ln>
        </p:spPr>
      </p:pic>
      <p:pic>
        <p:nvPicPr>
          <p:cNvPr id="210" name="Kép 10"/>
          <p:cNvPicPr/>
          <p:nvPr/>
        </p:nvPicPr>
        <p:blipFill>
          <a:blip r:embed="rId3" cstate="print"/>
          <a:stretch/>
        </p:blipFill>
        <p:spPr>
          <a:xfrm>
            <a:off x="3615480" y="1780920"/>
            <a:ext cx="2199240" cy="3890160"/>
          </a:xfrm>
          <a:prstGeom prst="rect">
            <a:avLst/>
          </a:prstGeom>
          <a:ln w="0">
            <a:noFill/>
          </a:ln>
        </p:spPr>
      </p:pic>
      <p:sp>
        <p:nvSpPr>
          <p:cNvPr id="211" name="Szövegdoboz 2"/>
          <p:cNvSpPr/>
          <p:nvPr/>
        </p:nvSpPr>
        <p:spPr>
          <a:xfrm>
            <a:off x="6300000" y="1125360"/>
            <a:ext cx="2797920" cy="304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5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Beérett és be nem érett vessző</a:t>
            </a:r>
            <a:endParaRPr lang="hu-HU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Kép 7" descr="A képen kültéri, Szőlőlevél, növény, Növénykórtan látható&#10;&#10;Előfordulhat, hogy az AI által létrehozott tartalom helytelen."/>
          <p:cNvPicPr/>
          <p:nvPr/>
        </p:nvPicPr>
        <p:blipFill>
          <a:blip r:embed="rId4" cstate="print"/>
          <a:stretch/>
        </p:blipFill>
        <p:spPr>
          <a:xfrm>
            <a:off x="6599160" y="1744920"/>
            <a:ext cx="2199240" cy="3909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8" descr="sendobject[1]"/>
          <p:cNvPicPr/>
          <p:nvPr/>
        </p:nvPicPr>
        <p:blipFill>
          <a:blip r:embed="rId2" cstate="print"/>
          <a:stretch/>
        </p:blipFill>
        <p:spPr>
          <a:xfrm>
            <a:off x="109440" y="2166480"/>
            <a:ext cx="3028320" cy="3024000"/>
          </a:xfrm>
          <a:prstGeom prst="rect">
            <a:avLst/>
          </a:prstGeom>
          <a:ln w="0">
            <a:noFill/>
          </a:ln>
        </p:spPr>
      </p:pic>
      <p:pic>
        <p:nvPicPr>
          <p:cNvPr id="214" name="Kép 6" descr="1_FD-fertőzött-fehér-fajtán.jpg"/>
          <p:cNvPicPr/>
          <p:nvPr/>
        </p:nvPicPr>
        <p:blipFill>
          <a:blip r:embed="rId3" cstate="print"/>
          <a:stretch/>
        </p:blipFill>
        <p:spPr>
          <a:xfrm>
            <a:off x="5567400" y="2166480"/>
            <a:ext cx="3465720" cy="3024000"/>
          </a:xfrm>
          <a:prstGeom prst="rect">
            <a:avLst/>
          </a:prstGeom>
          <a:ln w="0">
            <a:noFill/>
          </a:ln>
        </p:spPr>
      </p:pic>
      <p:sp>
        <p:nvSpPr>
          <p:cNvPr id="215" name="Szövegdoboz 11"/>
          <p:cNvSpPr/>
          <p:nvPr/>
        </p:nvSpPr>
        <p:spPr>
          <a:xfrm>
            <a:off x="1898280" y="693360"/>
            <a:ext cx="5346360" cy="59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A levelek a fonák felé sodródnak, és </a:t>
            </a:r>
            <a:r>
              <a:rPr sz="1700"/>
              <a:t/>
            </a:r>
            <a:br>
              <a:rPr sz="1700"/>
            </a:br>
            <a:r>
              <a:rPr lang="hu-HU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jellegzetes háromszög alakúak</a:t>
            </a:r>
            <a:endParaRPr lang="hu-HU" sz="1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Kép 2" descr="A képen kültéri, személy, Növénykórtan, levél látható&#10;&#10;Előfordulhat, hogy az AI által létrehozott tartalom helytelen."/>
          <p:cNvPicPr/>
          <p:nvPr/>
        </p:nvPicPr>
        <p:blipFill>
          <a:blip r:embed="rId4" cstate="print"/>
          <a:srcRect t="11282" b="14782"/>
          <a:stretch/>
        </p:blipFill>
        <p:spPr>
          <a:xfrm>
            <a:off x="3252600" y="2166480"/>
            <a:ext cx="2213280" cy="30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zövegdoboz 11"/>
          <p:cNvSpPr/>
          <p:nvPr/>
        </p:nvSpPr>
        <p:spPr>
          <a:xfrm>
            <a:off x="3877560" y="765360"/>
            <a:ext cx="5346360" cy="33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FD pusztulás foltokban</a:t>
            </a:r>
            <a:endParaRPr lang="hu-HU" sz="1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Kép 4" descr="A képen kültéri, talaj, felhő, ég látható&#10;&#10;Előfordulhat, hogy az AI által létrehozott tartalom helytelen."/>
          <p:cNvPicPr/>
          <p:nvPr/>
        </p:nvPicPr>
        <p:blipFill>
          <a:blip r:embed="rId2" cstate="print"/>
          <a:srcRect b="11875"/>
          <a:stretch/>
        </p:blipFill>
        <p:spPr>
          <a:xfrm>
            <a:off x="5058000" y="1384920"/>
            <a:ext cx="2984760" cy="4656600"/>
          </a:xfrm>
          <a:prstGeom prst="rect">
            <a:avLst/>
          </a:prstGeom>
          <a:ln w="0">
            <a:noFill/>
          </a:ln>
        </p:spPr>
      </p:pic>
      <p:pic>
        <p:nvPicPr>
          <p:cNvPr id="219" name="Kép 8" descr="A képen kültéri, Szőlőlevél, szőlő, szőlőtőke látható&#10;&#10;Előfordulhat, hogy az AI által létrehozott tartalom helytelen."/>
          <p:cNvPicPr/>
          <p:nvPr/>
        </p:nvPicPr>
        <p:blipFill>
          <a:blip r:embed="rId3" cstate="print"/>
          <a:stretch/>
        </p:blipFill>
        <p:spPr>
          <a:xfrm rot="5400000">
            <a:off x="516960" y="2415960"/>
            <a:ext cx="4715640" cy="2653200"/>
          </a:xfrm>
          <a:prstGeom prst="rect">
            <a:avLst/>
          </a:prstGeom>
          <a:ln w="0">
            <a:noFill/>
          </a:ln>
        </p:spPr>
      </p:pic>
      <p:sp>
        <p:nvSpPr>
          <p:cNvPr id="220" name="Szövegdoboz 10"/>
          <p:cNvSpPr/>
          <p:nvPr/>
        </p:nvSpPr>
        <p:spPr>
          <a:xfrm>
            <a:off x="1655280" y="765360"/>
            <a:ext cx="2807640" cy="59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vörös fajtáknál </a:t>
            </a:r>
            <a:r>
              <a:rPr lang="hu-HU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levélvörösödés</a:t>
            </a:r>
            <a:endParaRPr lang="hu-HU" sz="1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Kép 7"/>
          <p:cNvPicPr/>
          <p:nvPr/>
        </p:nvPicPr>
        <p:blipFill>
          <a:blip r:embed="rId2" cstate="print"/>
          <a:srcRect t="7233" b="4346"/>
          <a:stretch/>
        </p:blipFill>
        <p:spPr>
          <a:xfrm>
            <a:off x="6408360" y="1917360"/>
            <a:ext cx="2361240" cy="3710880"/>
          </a:xfrm>
          <a:prstGeom prst="rect">
            <a:avLst/>
          </a:prstGeom>
          <a:ln w="0">
            <a:noFill/>
          </a:ln>
        </p:spPr>
      </p:pic>
      <p:pic>
        <p:nvPicPr>
          <p:cNvPr id="222" name="Kép 8"/>
          <p:cNvPicPr/>
          <p:nvPr/>
        </p:nvPicPr>
        <p:blipFill>
          <a:blip r:embed="rId3" cstate="print"/>
          <a:srcRect t="13840" b="20353"/>
          <a:stretch/>
        </p:blipFill>
        <p:spPr>
          <a:xfrm rot="16200000">
            <a:off x="2857320" y="2552760"/>
            <a:ext cx="3710880" cy="2442240"/>
          </a:xfrm>
          <a:prstGeom prst="rect">
            <a:avLst/>
          </a:prstGeom>
          <a:ln w="0">
            <a:noFill/>
          </a:ln>
        </p:spPr>
      </p:pic>
      <p:sp>
        <p:nvSpPr>
          <p:cNvPr id="223" name="Szövegdoboz 4"/>
          <p:cNvSpPr/>
          <p:nvPr/>
        </p:nvSpPr>
        <p:spPr>
          <a:xfrm>
            <a:off x="2427840" y="520920"/>
            <a:ext cx="4570200" cy="59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vörös fajtáknál a levélerek </a:t>
            </a:r>
            <a:r>
              <a:rPr lang="hu-HU" sz="1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által élesen határolt részleges vagy teljes levélvörösödés</a:t>
            </a:r>
            <a:endParaRPr lang="hu-HU" sz="1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Kép 11"/>
          <p:cNvPicPr/>
          <p:nvPr/>
        </p:nvPicPr>
        <p:blipFill>
          <a:blip r:embed="rId4" cstate="print"/>
          <a:stretch/>
        </p:blipFill>
        <p:spPr>
          <a:xfrm>
            <a:off x="507240" y="1911960"/>
            <a:ext cx="2510280" cy="371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Kép 2" descr="A képen kültéri, Szőlőlevél, ősz, zuhanás látható&#10;&#10;Előfordulhat, hogy az AI által létrehozott tartalom helytelen."/>
          <p:cNvPicPr/>
          <p:nvPr/>
        </p:nvPicPr>
        <p:blipFill>
          <a:blip r:embed="rId2" cstate="print"/>
          <a:stretch/>
        </p:blipFill>
        <p:spPr>
          <a:xfrm rot="5400000">
            <a:off x="156600" y="1401120"/>
            <a:ext cx="5542200" cy="3118320"/>
          </a:xfrm>
          <a:prstGeom prst="rect">
            <a:avLst/>
          </a:prstGeom>
          <a:ln w="0">
            <a:noFill/>
          </a:ln>
        </p:spPr>
      </p:pic>
      <p:pic>
        <p:nvPicPr>
          <p:cNvPr id="226" name="Kép 4" descr="A képen kültéri, levél, zuhanás, növény látható&#10;&#10;Előfordulhat, hogy az AI által létrehozott tartalom helytelen."/>
          <p:cNvPicPr/>
          <p:nvPr/>
        </p:nvPicPr>
        <p:blipFill>
          <a:blip r:embed="rId3" cstate="print"/>
          <a:stretch/>
        </p:blipFill>
        <p:spPr>
          <a:xfrm rot="5400000">
            <a:off x="3726360" y="1681560"/>
            <a:ext cx="5182200" cy="2915640"/>
          </a:xfrm>
          <a:prstGeom prst="rect">
            <a:avLst/>
          </a:prstGeom>
          <a:ln w="0">
            <a:noFill/>
          </a:ln>
        </p:spPr>
      </p:pic>
      <p:sp>
        <p:nvSpPr>
          <p:cNvPr id="227" name="Szövegdoboz 5"/>
          <p:cNvSpPr/>
          <p:nvPr/>
        </p:nvSpPr>
        <p:spPr>
          <a:xfrm>
            <a:off x="1871280" y="5799600"/>
            <a:ext cx="573624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500" b="1" i="1" strike="noStrike" spc="-1">
                <a:solidFill>
                  <a:srgbClr val="000000"/>
                </a:solidFill>
                <a:latin typeface="Calibri"/>
                <a:ea typeface="Aptos"/>
              </a:rPr>
              <a:t>Ősszel zöld marad a levél, illetve tovább fenn is maradnak a beteg növényen</a:t>
            </a:r>
            <a:endParaRPr lang="hu-HU" sz="1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Kép 4"/>
          <p:cNvPicPr/>
          <p:nvPr/>
        </p:nvPicPr>
        <p:blipFill>
          <a:blip r:embed="rId3" cstate="print"/>
          <a:stretch/>
        </p:blipFill>
        <p:spPr>
          <a:xfrm rot="5400000">
            <a:off x="4280760" y="1941120"/>
            <a:ext cx="5117040" cy="2879280"/>
          </a:xfrm>
          <a:prstGeom prst="rect">
            <a:avLst/>
          </a:prstGeom>
          <a:ln w="0">
            <a:noFill/>
          </a:ln>
        </p:spPr>
      </p:pic>
      <p:pic>
        <p:nvPicPr>
          <p:cNvPr id="229" name="Kép 6"/>
          <p:cNvPicPr/>
          <p:nvPr/>
        </p:nvPicPr>
        <p:blipFill>
          <a:blip r:embed="rId4" cstate="print"/>
          <a:stretch/>
        </p:blipFill>
        <p:spPr>
          <a:xfrm rot="5400000">
            <a:off x="-25200" y="1998360"/>
            <a:ext cx="5023440" cy="2826360"/>
          </a:xfrm>
          <a:prstGeom prst="rect">
            <a:avLst/>
          </a:prstGeom>
          <a:ln w="0">
            <a:noFill/>
          </a:ln>
        </p:spPr>
      </p:pic>
      <p:sp>
        <p:nvSpPr>
          <p:cNvPr id="230" name="Szövegdoboz 1"/>
          <p:cNvSpPr/>
          <p:nvPr/>
        </p:nvSpPr>
        <p:spPr>
          <a:xfrm>
            <a:off x="4554360" y="5918760"/>
            <a:ext cx="484884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300" b="1" i="1" strike="noStrike" spc="-1">
                <a:solidFill>
                  <a:srgbClr val="000000"/>
                </a:solidFill>
                <a:latin typeface="Calibri"/>
                <a:ea typeface="Aptos"/>
              </a:rPr>
              <a:t>Csökkent értékű fürtök, zsugorodó bogyók és levélvörösödés</a:t>
            </a:r>
            <a:endParaRPr lang="hu-HU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Szövegdoboz 2"/>
          <p:cNvSpPr/>
          <p:nvPr/>
        </p:nvSpPr>
        <p:spPr>
          <a:xfrm>
            <a:off x="496080" y="5903640"/>
            <a:ext cx="3401640" cy="304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5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Jellegzetes besodródás,  csüngő habitus</a:t>
            </a:r>
            <a:endParaRPr lang="hu-HU" sz="1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zövegdoboz 2"/>
          <p:cNvSpPr/>
          <p:nvPr/>
        </p:nvSpPr>
        <p:spPr>
          <a:xfrm>
            <a:off x="179512" y="1988840"/>
            <a:ext cx="8695080" cy="280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szőlő egyik legveszélyesebb karantén kórokozója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mely már hazánkban is jelen van. A szőlőn jelentős gazdasági kárt okoz.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Bejelentési kötelezettség alá tartozik. Európa néhány országában évtizedek óta, nyugati és déli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szomszédainknál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több éve jelen van szőlőn.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horvát-magyar határ környékén jelent meg először (Zala vármegye), onnan terjedt délnyugatról északkelet irányba.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Fő vektora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az amerikai szőlőkabóca (</a:t>
            </a:r>
            <a:r>
              <a:rPr lang="hu-HU" sz="18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Scaphoideus</a:t>
            </a:r>
            <a:r>
              <a:rPr lang="hu-HU" sz="18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18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titanus</a:t>
            </a:r>
            <a:r>
              <a:rPr lang="hu-HU" sz="18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).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fitoplazma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emberi egészségre semmilyen veszélyt nem jelent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Szövegdoboz 3"/>
          <p:cNvSpPr/>
          <p:nvPr/>
        </p:nvSpPr>
        <p:spPr>
          <a:xfrm>
            <a:off x="197640" y="621360"/>
            <a:ext cx="7830000" cy="17705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28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Mit kell tudni a szőlő aranyszínű sárgaság </a:t>
            </a:r>
            <a:r>
              <a:rPr lang="hu-HU" sz="2800" b="1" i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fitoplazmáról</a:t>
            </a:r>
            <a:r>
              <a:rPr lang="hu-HU" sz="28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0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hu-HU" sz="2000" b="1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Grapevine</a:t>
            </a:r>
            <a:r>
              <a:rPr lang="hu-HU" sz="20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hu-HU" sz="2000" b="1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flavescence</a:t>
            </a:r>
            <a:r>
              <a:rPr lang="hu-HU" sz="20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hu-HU" sz="2000" b="1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dorée</a:t>
            </a:r>
            <a:r>
              <a:rPr lang="hu-HU" sz="20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hu-HU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phytoplasma</a:t>
            </a:r>
            <a:r>
              <a:rPr lang="hu-HU" sz="2000" i="1" dirty="0"/>
              <a:t> </a:t>
            </a:r>
            <a:r>
              <a:rPr lang="hu-HU" sz="20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/ FD)</a:t>
            </a:r>
            <a:r>
              <a:rPr lang="hu-HU" sz="20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? </a:t>
            </a:r>
          </a:p>
          <a:p>
            <a:pPr>
              <a:lnSpc>
                <a:spcPct val="100000"/>
              </a:lnSpc>
            </a:pPr>
            <a:endParaRPr lang="hu-HU" sz="2700" b="1" i="1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endParaRPr lang="hu-HU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Kép 4"/>
          <p:cNvPicPr/>
          <p:nvPr/>
        </p:nvPicPr>
        <p:blipFill>
          <a:blip r:embed="rId3" cstate="print"/>
          <a:stretch/>
        </p:blipFill>
        <p:spPr>
          <a:xfrm>
            <a:off x="6660232" y="3645024"/>
            <a:ext cx="2265840" cy="260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Amivel még összetéveszthető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Kép 2"/>
          <p:cNvPicPr/>
          <p:nvPr/>
        </p:nvPicPr>
        <p:blipFill>
          <a:blip r:embed="rId2" cstate="print"/>
          <a:stretch/>
        </p:blipFill>
        <p:spPr>
          <a:xfrm>
            <a:off x="755640" y="2061000"/>
            <a:ext cx="3810600" cy="3415680"/>
          </a:xfrm>
          <a:prstGeom prst="rect">
            <a:avLst/>
          </a:prstGeom>
          <a:ln w="0">
            <a:noFill/>
          </a:ln>
        </p:spPr>
      </p:pic>
      <p:pic>
        <p:nvPicPr>
          <p:cNvPr id="234" name="Kép 3" descr="A képen növény, Szárazföldi növény, levél, zöld látható&#10;&#10;Előfordulhat, hogy az AI által létrehozott tartalom helytelen."/>
          <p:cNvPicPr/>
          <p:nvPr/>
        </p:nvPicPr>
        <p:blipFill>
          <a:blip r:embed="rId3" cstate="print"/>
          <a:stretch/>
        </p:blipFill>
        <p:spPr>
          <a:xfrm rot="5400000">
            <a:off x="5136840" y="2000160"/>
            <a:ext cx="4131360" cy="3098160"/>
          </a:xfrm>
          <a:prstGeom prst="rect">
            <a:avLst/>
          </a:prstGeom>
          <a:ln w="0">
            <a:noFill/>
          </a:ln>
        </p:spPr>
      </p:pic>
      <p:sp>
        <p:nvSpPr>
          <p:cNvPr id="235" name="Téglalap 4"/>
          <p:cNvSpPr/>
          <p:nvPr/>
        </p:nvSpPr>
        <p:spPr>
          <a:xfrm>
            <a:off x="467640" y="5445360"/>
            <a:ext cx="4570920" cy="74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u-H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ESCA okozta tünet</a:t>
            </a:r>
            <a:r>
              <a:rPr sz="1800"/>
              <a:t/>
            </a:r>
            <a:br>
              <a:rPr sz="1800"/>
            </a:br>
            <a:r>
              <a:rPr lang="hu-H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(korai tőkeelhalás komplex betegség)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églalap 5"/>
          <p:cNvSpPr/>
          <p:nvPr/>
        </p:nvSpPr>
        <p:spPr>
          <a:xfrm>
            <a:off x="6024240" y="5805360"/>
            <a:ext cx="2320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Mg hiány okozta tünet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Amivel még összetéveszthető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Kép 2" descr="A képen növény, zöldség, levél, kert látható&#10;&#10;Előfordulhat, hogy az AI által létrehozott tartalom helytelen."/>
          <p:cNvPicPr/>
          <p:nvPr/>
        </p:nvPicPr>
        <p:blipFill>
          <a:blip r:embed="rId2" cstate="print"/>
          <a:stretch/>
        </p:blipFill>
        <p:spPr>
          <a:xfrm>
            <a:off x="179640" y="1412640"/>
            <a:ext cx="3883680" cy="1643040"/>
          </a:xfrm>
          <a:prstGeom prst="rect">
            <a:avLst/>
          </a:prstGeom>
          <a:ln w="0">
            <a:noFill/>
          </a:ln>
        </p:spPr>
      </p:pic>
      <p:pic>
        <p:nvPicPr>
          <p:cNvPr id="239" name="Kép 4"/>
          <p:cNvPicPr/>
          <p:nvPr/>
        </p:nvPicPr>
        <p:blipFill>
          <a:blip r:embed="rId3" cstate="print"/>
          <a:stretch/>
        </p:blipFill>
        <p:spPr>
          <a:xfrm>
            <a:off x="6012000" y="1196640"/>
            <a:ext cx="2977920" cy="2176200"/>
          </a:xfrm>
          <a:prstGeom prst="rect">
            <a:avLst/>
          </a:prstGeom>
          <a:ln w="0">
            <a:noFill/>
          </a:ln>
        </p:spPr>
      </p:pic>
      <p:pic>
        <p:nvPicPr>
          <p:cNvPr id="240" name="Kép 3" descr="A képen fa, kültéri, Növénykórtan, személy látható&#10;&#10;Előfordulhat, hogy az AI által létrehozott tartalom helytelen."/>
          <p:cNvPicPr/>
          <p:nvPr/>
        </p:nvPicPr>
        <p:blipFill>
          <a:blip r:embed="rId4" cstate="print"/>
          <a:srcRect t="11169" b="11169"/>
          <a:stretch/>
        </p:blipFill>
        <p:spPr>
          <a:xfrm>
            <a:off x="4212000" y="1484640"/>
            <a:ext cx="2705760" cy="2801880"/>
          </a:xfrm>
          <a:prstGeom prst="rect">
            <a:avLst/>
          </a:prstGeom>
          <a:ln w="0">
            <a:noFill/>
          </a:ln>
        </p:spPr>
      </p:pic>
      <p:sp>
        <p:nvSpPr>
          <p:cNvPr id="241" name="Téglalap 5"/>
          <p:cNvSpPr/>
          <p:nvPr/>
        </p:nvSpPr>
        <p:spPr>
          <a:xfrm>
            <a:off x="179640" y="3141000"/>
            <a:ext cx="3959280" cy="30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Szőlőlevél sodródás vírus 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hu-HU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grapevine leafroll-associated virus, 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GLRaV)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betegségre jellemző a bogyók alacsony cukortartalma, a kései bogyóérés, a rendellenesen megvastagodó és lefelé sodródó, a vörösbort adó szőlőfajtáknál vörösre, a fehérbort adó szőlőfajtáknál sárgára színeződő levéllemez 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Téglalap 6"/>
          <p:cNvSpPr/>
          <p:nvPr/>
        </p:nvSpPr>
        <p:spPr>
          <a:xfrm>
            <a:off x="4572000" y="4221000"/>
            <a:ext cx="4138920" cy="173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Bivalykabóca okozta tünet 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Kialakult kárkép szőlőhajtáson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szivogatás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után dudor látható, a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szivogatás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helye felett lévő résznél sodródnak a levelek. 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Szövegdoboz 7"/>
          <p:cNvSpPr/>
          <p:nvPr/>
        </p:nvSpPr>
        <p:spPr>
          <a:xfrm>
            <a:off x="1403640" y="6237360"/>
            <a:ext cx="5543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Nem minden sodródó levél / hajtásvég FD tünet.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zövegdoboz 1"/>
          <p:cNvSpPr/>
          <p:nvPr/>
        </p:nvSpPr>
        <p:spPr>
          <a:xfrm>
            <a:off x="331560" y="1659600"/>
            <a:ext cx="8208000" cy="33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just"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betegséget Magyarországon 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először Zala vármegyében azonosították 2013 augusztusában, </a:t>
            </a: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majd ezt követően 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Veszprém vármegyében, Badacsonytomajon, 2013. év őszén</a:t>
            </a: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hu-HU" sz="17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hu-HU" sz="17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Jelenleg 19 vármegyéből 13-ban már igazoltan jelen van a kórokozó. A helyzet továbbra is 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Zala vármegyében a legsúlyosabb</a:t>
            </a: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ahol a vármegye egész területe fertőzött. A Balaton északi és déli részén, azaz Veszprém és Somogy vármegye egyes területein szintén komoly a fertőzöttség. A többi területen a kórokozó előfordulása szórványos.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Szövegdoboz 5"/>
          <p:cNvSpPr/>
          <p:nvPr/>
        </p:nvSpPr>
        <p:spPr>
          <a:xfrm>
            <a:off x="331560" y="549360"/>
            <a:ext cx="8156880" cy="8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A szőlő aranyszínű sárgaság betegség hazai megjelenése</a:t>
            </a:r>
            <a:endParaRPr lang="hu-HU" sz="2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zövegdoboz 1"/>
          <p:cNvSpPr/>
          <p:nvPr/>
        </p:nvSpPr>
        <p:spPr>
          <a:xfrm>
            <a:off x="250920" y="477360"/>
            <a:ext cx="278640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FD fertőzöttségi térkép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7" name="Kép 7"/>
          <p:cNvPicPr/>
          <p:nvPr/>
        </p:nvPicPr>
        <p:blipFill>
          <a:blip r:embed="rId3" cstate="print"/>
          <a:stretch/>
        </p:blipFill>
        <p:spPr>
          <a:xfrm>
            <a:off x="0" y="0"/>
            <a:ext cx="9035280" cy="596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zövegdoboz 1"/>
          <p:cNvSpPr/>
          <p:nvPr/>
        </p:nvSpPr>
        <p:spPr>
          <a:xfrm>
            <a:off x="250920" y="333360"/>
            <a:ext cx="2591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FD fertőzöttségi térkép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Kép 3"/>
          <p:cNvPicPr/>
          <p:nvPr/>
        </p:nvPicPr>
        <p:blipFill>
          <a:blip r:embed="rId3" cstate="print"/>
          <a:stretch/>
        </p:blipFill>
        <p:spPr>
          <a:xfrm>
            <a:off x="107640" y="117360"/>
            <a:ext cx="9035280" cy="6032520"/>
          </a:xfrm>
          <a:prstGeom prst="rect">
            <a:avLst/>
          </a:prstGeom>
          <a:ln w="0">
            <a:noFill/>
          </a:ln>
        </p:spPr>
      </p:pic>
      <p:sp>
        <p:nvSpPr>
          <p:cNvPr id="250" name="Szövegdoboz 4"/>
          <p:cNvSpPr/>
          <p:nvPr/>
        </p:nvSpPr>
        <p:spPr>
          <a:xfrm>
            <a:off x="179640" y="5229360"/>
            <a:ext cx="2213280" cy="86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3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* A 2025. évi adatok jelenleg feldolgozás alatt állnak, ezért még nem tükrözik az adott év összes fertőzési esetét</a:t>
            </a:r>
            <a:endParaRPr lang="hu-HU" sz="1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sz="4400"/>
              <a:t/>
            </a:r>
            <a:br>
              <a:rPr sz="4400"/>
            </a:br>
            <a:r>
              <a:rPr lang="hu-HU" sz="4400" b="1" i="1" strike="noStrike" spc="-1">
                <a:solidFill>
                  <a:srgbClr val="000000"/>
                </a:solidFill>
                <a:latin typeface="Calibri"/>
              </a:rPr>
              <a:t>A szőlő aranyszínű sárgaság terjedése</a:t>
            </a:r>
            <a:r>
              <a:rPr sz="4400"/>
              <a:t/>
            </a:r>
            <a:br>
              <a:rPr sz="4400"/>
            </a:b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églalap 2"/>
          <p:cNvSpPr/>
          <p:nvPr/>
        </p:nvSpPr>
        <p:spPr>
          <a:xfrm>
            <a:off x="1043640" y="2421000"/>
            <a:ext cx="7236360" cy="338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Önállóan nem tud terjedni, csak: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Fertőzött szaporítóanyaggal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Oltással, bujtással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Vektorokkal </a:t>
            </a:r>
            <a:r>
              <a:rPr lang="hu-H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(metszéssel nem)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Főbb vektorok: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Scaphoideus titanus (amerikai szőlőkabóca)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Dyctiophara europaea (süveges kabóca)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Orienthus ishidae (márványos mezei kabóca)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</a:rPr>
              <a:t>Amerikai szőlőkabóca </a:t>
            </a:r>
            <a:r>
              <a:rPr lang="hu-HU" sz="2400" b="1" i="1" strike="noStrike" spc="-1">
                <a:solidFill>
                  <a:srgbClr val="000000"/>
                </a:solidFill>
                <a:latin typeface="Calibri"/>
              </a:rPr>
              <a:t>(Scaphoideus titanus)</a:t>
            </a:r>
            <a:r>
              <a:rPr lang="hu-HU" sz="2400" b="1" strike="noStrike" spc="-1">
                <a:solidFill>
                  <a:srgbClr val="000000"/>
                </a:solidFill>
                <a:latin typeface="Calibri"/>
              </a:rPr>
              <a:t> a szőlő aranyszínű sárgaság betegséget okozó fitoplazma terjesztő vektora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églalap 2"/>
          <p:cNvSpPr/>
          <p:nvPr/>
        </p:nvSpPr>
        <p:spPr>
          <a:xfrm>
            <a:off x="900000" y="1416600"/>
            <a:ext cx="7343280" cy="37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Amerikai szőlőkabóca elterjedése és jelentősége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•Észak-Amerikában honos.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•1932-ben jelent meg Franciaországban.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•Azóta Európa számos országában, így 2006-ban Magyarországon is megtelepedett.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2015-ben került azonosításra Veszprém vármegyében.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Ma már az egész országban megtalálható.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5" name="Picture 2"/>
          <p:cNvPicPr/>
          <p:nvPr/>
        </p:nvPicPr>
        <p:blipFill>
          <a:blip r:embed="rId2" cstate="print"/>
          <a:stretch/>
        </p:blipFill>
        <p:spPr>
          <a:xfrm>
            <a:off x="2267640" y="4509000"/>
            <a:ext cx="4031280" cy="20037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</a:rPr>
              <a:t>Amerikai szőlőkabóca </a:t>
            </a:r>
            <a:r>
              <a:rPr lang="hu-HU" sz="2400" b="1" i="1" strike="noStrike" spc="-1">
                <a:solidFill>
                  <a:srgbClr val="000000"/>
                </a:solidFill>
                <a:latin typeface="Calibri"/>
              </a:rPr>
              <a:t>(Scaphoideus titanus)</a:t>
            </a:r>
            <a:r>
              <a:rPr lang="hu-HU" sz="2400" b="1" strike="noStrike" spc="-1">
                <a:solidFill>
                  <a:srgbClr val="000000"/>
                </a:solidFill>
                <a:latin typeface="Calibri"/>
              </a:rPr>
              <a:t> a szőlő aranyszínű sárgaság betegséget okozó fitoplazma terjesztő vektora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Téglalap 2"/>
          <p:cNvSpPr/>
          <p:nvPr/>
        </p:nvSpPr>
        <p:spPr>
          <a:xfrm>
            <a:off x="827640" y="1917000"/>
            <a:ext cx="6461280" cy="44613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hu-HU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Flavescence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u-HU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dorée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terjesztésével okoz komoly gondot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Csak a szőlőn táplálkozik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Évente 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egy nemzedéke 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fejlődik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3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Tojás alakban telel a tőke két éves részein.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A lárvák májusban kelnek, és július végétől 	kezdve vedlenek imágóvá.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pt-B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L1-L2</a:t>
            </a:r>
            <a:r>
              <a:rPr lang="hu-HU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t-B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lárva 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még nem fertőz, de </a:t>
            </a:r>
            <a:r>
              <a:rPr lang="pt-B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L3-L5 lárva 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pt-B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és az imágó fertőz</a:t>
            </a: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(FD)</a:t>
            </a:r>
            <a:r>
              <a:rPr lang="pt-B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Az imágók júliustól szeptember közepéig, 	végéig 	aktívak. 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Amerikai szőlőkabóca életciklusa</a:t>
            </a:r>
            <a:r>
              <a:rPr lang="hu-HU" b="0" dirty="0" smtClean="0"/>
              <a:t/>
            </a:r>
            <a:br>
              <a:rPr lang="hu-HU" b="0" dirty="0" smtClean="0"/>
            </a:b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363D94E9-960B-04B4-768B-6D188A03AA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262"/>
          <a:stretch>
            <a:fillRect/>
          </a:stretch>
        </p:blipFill>
        <p:spPr>
          <a:xfrm>
            <a:off x="1331640" y="1340768"/>
            <a:ext cx="6696744" cy="5301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2400" b="1" strike="noStrike" spc="-1">
                <a:solidFill>
                  <a:srgbClr val="000000"/>
                </a:solidFill>
                <a:latin typeface="Calibri"/>
              </a:rPr>
              <a:t>Amerikai szőlőkabóca </a:t>
            </a:r>
            <a:r>
              <a:rPr lang="hu-HU" sz="2400" b="1" i="1" strike="noStrike" spc="-1">
                <a:solidFill>
                  <a:srgbClr val="000000"/>
                </a:solidFill>
                <a:latin typeface="Calibri"/>
              </a:rPr>
              <a:t>(Scaphoideus titanus)</a:t>
            </a:r>
            <a:r>
              <a:rPr lang="hu-HU" sz="2400" b="1" strike="noStrike" spc="-1">
                <a:solidFill>
                  <a:srgbClr val="000000"/>
                </a:solidFill>
                <a:latin typeface="Calibri"/>
              </a:rPr>
              <a:t> a szőlő aranyszínű sárgaság betegséget okozó fitoplazma terjesztő vektora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églalap 2"/>
          <p:cNvSpPr/>
          <p:nvPr/>
        </p:nvSpPr>
        <p:spPr>
          <a:xfrm>
            <a:off x="323640" y="3141000"/>
            <a:ext cx="828000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Közvetlen károsítása a levelek szívogatása (elenyésző)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Közvetett károsítás</a:t>
            </a: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vektor</a:t>
            </a: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FD fitoplazma átvitel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 lárvák és a kifejlett egyedek egyaránt képesek a fitoplazma felvételére, így </a:t>
            </a: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L3 lárva fokozattól az egyed élete végéig fertőzőképes.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 tojásokba (tehát a következő generáció egyedeibe) nem kerül át a kórokozó!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pos="0" algn="l"/>
              </a:tabLst>
            </a:pP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Téglalap 3"/>
          <p:cNvSpPr/>
          <p:nvPr/>
        </p:nvSpPr>
        <p:spPr>
          <a:xfrm>
            <a:off x="983520" y="2061000"/>
            <a:ext cx="3013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Gazdasági jelentősége</a:t>
            </a:r>
            <a:endParaRPr lang="hu-H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Zárlati károsító</a:t>
            </a:r>
            <a:r>
              <a:rPr sz="4400"/>
              <a:t/>
            </a:r>
            <a:br>
              <a:rPr sz="4400"/>
            </a:b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4500" lnSpcReduction="20000"/>
          </a:bodyPr>
          <a:lstStyle/>
          <a:p>
            <a:pPr marL="130320" indent="-30996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A növényegészségügyi szabályozás alá tartozó </a:t>
            </a:r>
            <a:r>
              <a:rPr lang="hu-HU" sz="2800" b="1" strike="noStrike" spc="-1">
                <a:solidFill>
                  <a:srgbClr val="000000"/>
                </a:solidFill>
                <a:latin typeface="Calibri"/>
              </a:rPr>
              <a:t>z</a:t>
            </a:r>
            <a:r>
              <a:rPr lang="en-GB" sz="2800" b="1" strike="noStrike" spc="-1">
                <a:solidFill>
                  <a:srgbClr val="000000"/>
                </a:solidFill>
                <a:latin typeface="Calibri"/>
              </a:rPr>
              <a:t>árlati </a:t>
            </a:r>
            <a:r>
              <a:rPr lang="hu-HU" sz="2800" b="1" strike="noStrike" spc="-1">
                <a:solidFill>
                  <a:srgbClr val="000000"/>
                </a:solidFill>
                <a:latin typeface="Calibri"/>
              </a:rPr>
              <a:t>(karantén) </a:t>
            </a:r>
            <a:r>
              <a:rPr lang="en-GB" sz="2800" b="1" strike="noStrike" spc="-1">
                <a:solidFill>
                  <a:srgbClr val="000000"/>
                </a:solidFill>
                <a:latin typeface="Calibri"/>
              </a:rPr>
              <a:t>károsító</a:t>
            </a:r>
            <a:r>
              <a:rPr lang="hu-HU" sz="28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91320" indent="-2599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800" b="1" strike="noStrike" spc="-1">
                <a:solidFill>
                  <a:srgbClr val="000000"/>
                </a:solidFill>
                <a:latin typeface="Calibri"/>
              </a:rPr>
              <a:t>2019/2072/EU rendelet II. melléklet B rész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91320" indent="-2599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800" b="1" strike="noStrike" spc="-1">
                <a:solidFill>
                  <a:srgbClr val="000000"/>
                </a:solidFill>
                <a:latin typeface="Calibri"/>
              </a:rPr>
              <a:t>Jogszabályi státusz: </a:t>
            </a: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7/2001.(I.17.) FVM, 2/A /II d) 6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Zárlati károsító: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Potenciális gazdasági jelentőségű károsító, amely 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a veszélyeztetett területen még nem fordul elő,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vagy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előfordul, de nem terjedt el, és hatósági határozat alapján védekezést folytatnak ellene. </a:t>
            </a:r>
            <a:endParaRPr lang="hu-HU" sz="2800" b="0" strike="noStrike" spc="-1">
              <a:solidFill>
                <a:srgbClr val="000000"/>
              </a:solidFill>
              <a:latin typeface="Arial"/>
            </a:endParaRPr>
          </a:p>
          <a:p>
            <a:pPr marL="30996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Termelő kötelezettsége</a:t>
            </a:r>
            <a:r>
              <a:rPr sz="4400"/>
              <a:t/>
            </a:r>
            <a:br>
              <a:rPr sz="4400"/>
            </a:b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églalap 2"/>
          <p:cNvSpPr/>
          <p:nvPr/>
        </p:nvSpPr>
        <p:spPr>
          <a:xfrm>
            <a:off x="900000" y="1800000"/>
            <a:ext cx="6659280" cy="377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Az élelmiszerláncról és hatósági felügyeletéről szóló 2008. évi XLVI. Törvény 17. § szerint: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”(1) A termelő, illetve a földhasználó köteles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a) a zárlati és a vizsgálatköteles nem </a:t>
            </a:r>
            <a:r>
              <a:rPr lang="hu-HU" sz="22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zárlati károsítókat elpusztítani, azok behurcolását, meghonosodását, terjedését megakadályozni;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2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b) a zárlati károsítók okozta </a:t>
            </a:r>
            <a:r>
              <a:rPr lang="hu-HU" sz="22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fertőzést vagy annak gyanúját haladéktalanul az élelmiszerlánc-felügyeleti szervnek bejelenteni;”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395640" y="249300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églalap 2"/>
          <p:cNvSpPr/>
          <p:nvPr/>
        </p:nvSpPr>
        <p:spPr>
          <a:xfrm>
            <a:off x="467640" y="1196640"/>
            <a:ext cx="8063640" cy="432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szőlő aranyszínű sárgaság betegség </a:t>
            </a:r>
            <a:r>
              <a:rPr lang="hu-H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jelenlétének laboratóriumi  vizsgálattal történt kimutatásakor a fertőzött növényanyagot, valamint az azokat termő területet zárlat alá kell  helyezni és haladéktalanul körülhatárolt területet kell kijelölni.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•KIJELÖLŐ HATÁROZAT!!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•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 körülhatárolt terület magában foglalja: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 fertőzött területet -mely 1 km sugarú kör azon növény(ek) körül, amely(ek)re laboratóriumi vizsgálattal megerősítették a kórokozó jelenlétét, valamint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</a:t>
            </a: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a pufferzónát -amely a fertőzött 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területet veszi körül és szélessége a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 fertőzött terület határától 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mért legalább 3 km.</a:t>
            </a:r>
            <a:endParaRPr lang="hu-H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AutoShape 2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67" name="Picture 3"/>
          <p:cNvPicPr/>
          <p:nvPr/>
        </p:nvPicPr>
        <p:blipFill>
          <a:blip r:embed="rId2" cstate="print"/>
          <a:stretch/>
        </p:blipFill>
        <p:spPr>
          <a:xfrm>
            <a:off x="4572000" y="4005000"/>
            <a:ext cx="3959280" cy="18068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3"/>
          <p:cNvSpPr/>
          <p:nvPr/>
        </p:nvSpPr>
        <p:spPr>
          <a:xfrm>
            <a:off x="649080" y="1233000"/>
            <a:ext cx="7019280" cy="55126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hu-HU" sz="2600" b="1" strike="noStrike" spc="-1">
                <a:solidFill>
                  <a:srgbClr val="000000"/>
                </a:solidFill>
                <a:latin typeface="Calibri"/>
                <a:ea typeface="Calibri"/>
              </a:rPr>
              <a:t>A körülhatárolt területeken:</a:t>
            </a:r>
            <a:endParaRPr lang="hu-HU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Kötelező a szőlőültevények művelése</a:t>
            </a: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, az </a:t>
            </a: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elhanyagolt ültetvényeket ki kell vágni</a:t>
            </a: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</a:tabLst>
            </a:pP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Csak </a:t>
            </a: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ellenőrzött helyről származó szaporítóanyagot</a:t>
            </a: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szabad</a:t>
            </a: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 telepítési célból </a:t>
            </a: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ültetni. A szőlő bujtatással történő szaporítása tilos.</a:t>
            </a: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539640" algn="l"/>
              </a:tabLst>
            </a:pP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Rendszeres ellenőrzést kell végezni a  táblákon júniustól a tenyészidő végéig a szőlő sárgaság tünetek jelenlétének megállapítására, a tünetek észlelése esetén értesíteni kell a kormányhivatalt.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539640" algn="l"/>
              </a:tabLst>
            </a:pP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0" algn="l"/>
              </a:tabLst>
            </a:pP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A kormányhivatal által kijelölt, </a:t>
            </a:r>
            <a:r>
              <a:rPr lang="hu-HU" sz="2200" b="1" strike="noStrike" spc="-1">
                <a:solidFill>
                  <a:srgbClr val="000000"/>
                </a:solidFill>
                <a:latin typeface="Calibri"/>
                <a:ea typeface="Calibri"/>
              </a:rPr>
              <a:t>a szőlő sárgaság tüneteit mutató szőlőnövényeket meg kell semmisíteni</a:t>
            </a: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hu-HU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églalap 270"/>
          <p:cNvSpPr/>
          <p:nvPr/>
        </p:nvSpPr>
        <p:spPr>
          <a:xfrm>
            <a:off x="515160" y="1514160"/>
            <a:ext cx="7739280" cy="460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 körülhatárolt területeken: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 fertőzött területen az </a:t>
            </a:r>
            <a:r>
              <a:rPr lang="hu-HU" sz="2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erdei iszalagot valamint a mirigyes bálványfát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mint köztes gazdanövényeket </a:t>
            </a:r>
            <a:r>
              <a:rPr lang="hu-HU" sz="2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ki kell vágni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és újrahajtását folyamatosan meg kell akadályozni.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Kötelező a rovarvektor ellen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védekezni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hu-HU" sz="22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	- 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tavasszal, olajos lemosó növényvédő szerekkel 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hu-HU" sz="22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	- 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vegetációs időben 3 alkalommal  </a:t>
            </a:r>
            <a:r>
              <a:rPr lang="hu-HU" sz="2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növényvédő szeres </a:t>
            </a:r>
            <a:r>
              <a:rPr lang="hu-HU" sz="22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   védekezés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 a kormányhivatal által közzétett védekezési                   felhívások szerint.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Nem létesíthető szőlőiskola és szőlő törzsültetvény</a:t>
            </a:r>
            <a:r>
              <a:rPr lang="hu-HU" sz="2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 fertőzöttnek minősített területen, és annak határától mért 100 m távolságon belül.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Téglalap 271"/>
          <p:cNvSpPr/>
          <p:nvPr/>
        </p:nvSpPr>
        <p:spPr>
          <a:xfrm>
            <a:off x="1800000" y="429840"/>
            <a:ext cx="5206320" cy="64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1"/>
          <p:cNvSpPr/>
          <p:nvPr/>
        </p:nvSpPr>
        <p:spPr>
          <a:xfrm>
            <a:off x="467640" y="1027440"/>
            <a:ext cx="7271640" cy="47847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algn="just">
              <a:lnSpc>
                <a:spcPct val="100000"/>
              </a:lnSpc>
              <a:tabLst>
                <a:tab pos="360360" algn="l"/>
              </a:tabLst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tabLst>
                <a:tab pos="360360" algn="l"/>
              </a:tabLst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 kormányhivatal  a körülhatárolt területen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360360" algn="l"/>
              </a:tabLst>
            </a:pP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360360" algn="l"/>
              </a:tabLst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 vegetációs időszakban fokozott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helyszíni ellenőrzéseket és mintavételeket végez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</a:t>
            </a: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360360" algn="l"/>
              </a:tabLst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360360" algn="l"/>
              </a:tabLst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 károsító terjesztésében szerepet játszó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rovarvektorok jelenlétét csapdázással figyelemmel kíséri,</a:t>
            </a: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360360" algn="l"/>
              </a:tabLst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360360" algn="l"/>
              </a:tabLst>
            </a:pP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ellenőrzi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hogy a földhasználó eleget tett-e a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művelési, gondozási, kötelező védekezési kötelezettségének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360360" algn="l"/>
              </a:tabLst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360360" algn="l"/>
              </a:tabLst>
            </a:pP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az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elhanyagolt ültetvények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mint a környező szőlőterületekre jelentős növény-egészségügyi kockázatot hordozó </a:t>
            </a:r>
            <a:r>
              <a:rPr lang="hu-HU" sz="2000" b="0" strike="noStrike" spc="-1" dirty="0" smtClean="0">
                <a:solidFill>
                  <a:srgbClr val="000000"/>
                </a:solidFill>
                <a:latin typeface="Calibri"/>
                <a:ea typeface="Times New Roman"/>
              </a:rPr>
              <a:t>növények, 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gyökérzettel együtt történő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kivágására kötelezi a földhasználót</a:t>
            </a:r>
            <a:r>
              <a:rPr lang="hu-HU" sz="1100" b="0" strike="noStrike" spc="-1" dirty="0" smtClean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hu-H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Téglalap 2"/>
          <p:cNvSpPr/>
          <p:nvPr/>
        </p:nvSpPr>
        <p:spPr>
          <a:xfrm>
            <a:off x="720000" y="1176480"/>
            <a:ext cx="8099280" cy="46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Intézkedések elhanyagolt ültetvények esetében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A körülhatárolt területen belül található elhanyagolt </a:t>
            </a:r>
            <a:r>
              <a:rPr lang="hu-HU" sz="2000" b="1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ültetvényt,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és egyéb gondozatlan szőlőtermő területet úgy kell tekinteni, hogy a 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földhasználó nem teljesítette 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kórokozó terjedésének megakadályozására, és az </a:t>
            </a:r>
            <a:r>
              <a:rPr lang="hu-HU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FD-vektorok</a:t>
            </a:r>
            <a:r>
              <a:rPr lang="hu-HU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egyedszámának gyérítésére vonatkozó</a:t>
            </a:r>
            <a:r>
              <a:rPr lang="hu-HU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kötelezettségét.</a:t>
            </a: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A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kormányhivatalnak  ellenőriznie kell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hogy a földhasználó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a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művelési, gondozási, kötelező védekezési kötelezettségét teljesítette-e. 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hu-HU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Az elhanyagolt ültetvények kivágására kötelezi a földhasználót.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Amennyiben 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a földhasználó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nem </a:t>
            </a:r>
            <a:r>
              <a:rPr lang="hu-HU" sz="1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vágja ki az elhanyagolt ültetvényét,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akkor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hu-HU" sz="1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   közérdekű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védekezés keretein belül kerül végrehajtásra a kivágás. 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Téglalap 277"/>
          <p:cNvSpPr/>
          <p:nvPr/>
        </p:nvSpPr>
        <p:spPr>
          <a:xfrm>
            <a:off x="1440000" y="2591640"/>
            <a:ext cx="5629680" cy="82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Veszprém vármegyében 2025. évig</a:t>
            </a:r>
            <a:endParaRPr lang="hu-HU" sz="2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zárlattal érintett területek</a:t>
            </a:r>
            <a:endParaRPr lang="hu-HU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Kép 279"/>
          <p:cNvPicPr/>
          <p:nvPr/>
        </p:nvPicPr>
        <p:blipFill>
          <a:blip r:embed="rId2" cstate="print"/>
          <a:stretch/>
        </p:blipFill>
        <p:spPr>
          <a:xfrm>
            <a:off x="698400" y="274680"/>
            <a:ext cx="7400880" cy="6301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églalap 281"/>
          <p:cNvSpPr/>
          <p:nvPr/>
        </p:nvSpPr>
        <p:spPr>
          <a:xfrm>
            <a:off x="45756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83" name="Téglalap 282"/>
          <p:cNvSpPr/>
          <p:nvPr/>
        </p:nvSpPr>
        <p:spPr>
          <a:xfrm>
            <a:off x="2160000" y="540000"/>
            <a:ext cx="5206320" cy="64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Téglalap 283"/>
          <p:cNvSpPr/>
          <p:nvPr/>
        </p:nvSpPr>
        <p:spPr>
          <a:xfrm>
            <a:off x="1800000" y="2700000"/>
            <a:ext cx="5735160" cy="82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2025. évben eddig  kijelölt területek</a:t>
            </a:r>
            <a:endParaRPr lang="hu-HU" sz="2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2600" b="1" strike="noStrike" spc="-1">
                <a:solidFill>
                  <a:srgbClr val="000000"/>
                </a:solidFill>
                <a:latin typeface="Arial"/>
                <a:ea typeface="DejaVu Sans"/>
              </a:rPr>
              <a:t>Veszprém vármegyében</a:t>
            </a:r>
            <a:endParaRPr lang="hu-HU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zövegdoboz 5"/>
          <p:cNvSpPr/>
          <p:nvPr/>
        </p:nvSpPr>
        <p:spPr>
          <a:xfrm>
            <a:off x="403560" y="1732680"/>
            <a:ext cx="5271120" cy="40558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Az FD a </a:t>
            </a:r>
            <a:r>
              <a:rPr lang="hu-HU" sz="18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bejelentés-kötelezett </a:t>
            </a: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károsítók közé sorolandó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7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https://portal.nebih.gov.hu/-/bejelentes-kotelezett-karositok</a:t>
            </a:r>
            <a:endParaRPr lang="hu-HU" sz="17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40120" indent="-240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jelenlétét vagy annak gyanúját jelenteni szükséges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623880" lvl="1" indent="-24012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az illetékes vármegyei kormányhivatal növény- és talajvédelmi osztályának: </a:t>
            </a:r>
            <a:r>
              <a:rPr lang="hu-HU" sz="17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https://kormanyhivatalok.hu/elerhetosegek</a:t>
            </a:r>
            <a:endParaRPr lang="hu-HU" sz="1700" b="0" strike="noStrike" spc="-1" dirty="0">
              <a:solidFill>
                <a:srgbClr val="000000"/>
              </a:solidFill>
              <a:latin typeface="Arial"/>
            </a:endParaRPr>
          </a:p>
          <a:p>
            <a:pPr marL="623880" lvl="1" indent="-240120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Nébih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NI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Növényegészségügyi</a:t>
            </a:r>
            <a:r>
              <a:rPr lang="hu-H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Osztályának: </a:t>
            </a:r>
            <a:r>
              <a:rPr lang="hu-HU" sz="1800" b="0" u="sng" strike="noStrike" spc="-1" dirty="0" err="1">
                <a:solidFill>
                  <a:srgbClr val="0000FF"/>
                </a:solidFill>
                <a:uFillTx/>
                <a:latin typeface="Calibri"/>
                <a:ea typeface="DejaVu Sans"/>
                <a:hlinkClick r:id="rId5"/>
              </a:rPr>
              <a:t>novenyegeszsegugy</a:t>
            </a:r>
            <a:r>
              <a:rPr lang="hu-HU" sz="18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5"/>
              </a:rPr>
              <a:t>@</a:t>
            </a:r>
            <a:r>
              <a:rPr lang="hu-HU" sz="1800" b="0" u="sng" strike="noStrike" spc="-1" dirty="0" err="1">
                <a:solidFill>
                  <a:srgbClr val="0000FF"/>
                </a:solidFill>
                <a:uFillTx/>
                <a:latin typeface="Calibri"/>
                <a:ea typeface="DejaVu Sans"/>
                <a:hlinkClick r:id="rId5"/>
              </a:rPr>
              <a:t>nebih.gov.hu</a:t>
            </a:r>
            <a:endParaRPr lang="hu-H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505"/>
              </a:spcBef>
            </a:pPr>
            <a:r>
              <a:rPr sz="1700" dirty="0"/>
              <a:t/>
            </a:r>
            <a:br>
              <a:rPr sz="1700" dirty="0"/>
            </a:br>
            <a:r>
              <a:rPr sz="1700" dirty="0"/>
              <a:t/>
            </a:r>
            <a:br>
              <a:rPr sz="1700" dirty="0"/>
            </a:br>
            <a:endParaRPr lang="hu-HU" sz="1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Kép 3"/>
          <p:cNvPicPr/>
          <p:nvPr/>
        </p:nvPicPr>
        <p:blipFill>
          <a:blip r:embed="rId6" cstate="print"/>
          <a:stretch/>
        </p:blipFill>
        <p:spPr>
          <a:xfrm>
            <a:off x="5797440" y="207360"/>
            <a:ext cx="3329280" cy="6521760"/>
          </a:xfrm>
          <a:prstGeom prst="rect">
            <a:avLst/>
          </a:prstGeom>
          <a:ln w="0">
            <a:noFill/>
          </a:ln>
        </p:spPr>
      </p:pic>
      <p:sp>
        <p:nvSpPr>
          <p:cNvPr id="180" name="Téglalap 1"/>
          <p:cNvSpPr/>
          <p:nvPr/>
        </p:nvSpPr>
        <p:spPr>
          <a:xfrm>
            <a:off x="6030360" y="5300640"/>
            <a:ext cx="2971440" cy="13885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6680" tIns="38520" rIns="76680" bIns="3852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hu-H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7544" y="620688"/>
            <a:ext cx="459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Bejelentés-kötelezett károsító</a:t>
            </a:r>
            <a:endParaRPr lang="hu-HU" sz="2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Kép 285"/>
          <p:cNvPicPr/>
          <p:nvPr/>
        </p:nvPicPr>
        <p:blipFill>
          <a:blip r:embed="rId2" cstate="print"/>
          <a:stretch/>
        </p:blipFill>
        <p:spPr>
          <a:xfrm>
            <a:off x="1800000" y="310680"/>
            <a:ext cx="4859280" cy="643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8" name="Kép 287"/>
          <p:cNvPicPr/>
          <p:nvPr/>
        </p:nvPicPr>
        <p:blipFill>
          <a:blip r:embed="rId2" cstate="print"/>
          <a:stretch/>
        </p:blipFill>
        <p:spPr>
          <a:xfrm>
            <a:off x="1980000" y="180000"/>
            <a:ext cx="5219280" cy="662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Kép 289"/>
          <p:cNvPicPr/>
          <p:nvPr/>
        </p:nvPicPr>
        <p:blipFill>
          <a:blip r:embed="rId2" cstate="print"/>
          <a:stretch/>
        </p:blipFill>
        <p:spPr>
          <a:xfrm>
            <a:off x="2112480" y="92520"/>
            <a:ext cx="4906800" cy="656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Kép 291"/>
          <p:cNvPicPr/>
          <p:nvPr/>
        </p:nvPicPr>
        <p:blipFill>
          <a:blip r:embed="rId2" cstate="print"/>
          <a:stretch/>
        </p:blipFill>
        <p:spPr>
          <a:xfrm>
            <a:off x="2113200" y="290520"/>
            <a:ext cx="4726080" cy="636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églalap 293"/>
          <p:cNvSpPr/>
          <p:nvPr/>
        </p:nvSpPr>
        <p:spPr>
          <a:xfrm>
            <a:off x="467544" y="1700808"/>
            <a:ext cx="8136904" cy="85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Országos </a:t>
            </a:r>
            <a:r>
              <a:rPr lang="hu-HU" sz="24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akcióterv</a:t>
            </a:r>
          </a:p>
          <a:p>
            <a:pPr>
              <a:lnSpc>
                <a:spcPct val="100000"/>
              </a:lnSpc>
            </a:pPr>
            <a:endParaRPr lang="hu-HU" sz="2400" b="1" strike="noStrike" spc="-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hu-HU" sz="2000" u="sng" dirty="0" smtClean="0"/>
              <a:t>Minden érintett szereplő közös fellépésével a koordinált fellépés megerősítése, felderítés fokozása érdekében.</a:t>
            </a:r>
            <a:endParaRPr lang="hu-HU" sz="2000" u="sng" strike="noStrike" spc="-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296/2025 (IX. 25. ) Korm. </a:t>
            </a:r>
            <a:r>
              <a:rPr lang="hu-HU" spc="-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rend</a:t>
            </a:r>
            <a:endParaRPr lang="hu-HU" b="0" strike="noStrike" spc="-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hu-HU" b="0" strike="noStrike" spc="-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1343/2025 </a:t>
            </a:r>
            <a:r>
              <a:rPr lang="hu-HU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(IX. 25) </a:t>
            </a:r>
            <a:r>
              <a:rPr lang="hu-HU" b="0" strike="noStrike" spc="-1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Korm</a:t>
            </a:r>
            <a:r>
              <a:rPr lang="hu-HU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hu-HU" b="0" strike="noStrike" spc="-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határoza</a:t>
            </a:r>
            <a:r>
              <a:rPr lang="hu-HU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endParaRPr lang="hu-HU" dirty="0" smtClean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hu-HU" dirty="0"/>
              <a:t>	</a:t>
            </a:r>
            <a:r>
              <a:rPr lang="hu-HU" dirty="0" smtClean="0"/>
              <a:t>- Hegyközségek </a:t>
            </a:r>
            <a:r>
              <a:rPr lang="hu-HU" dirty="0"/>
              <a:t>Nemzeti </a:t>
            </a:r>
            <a:r>
              <a:rPr lang="hu-HU" dirty="0" smtClean="0"/>
              <a:t>Tanácsa / hegybíró felhatalmazása 		  elhanyagolt ültetvények kivágatásának végrehajtására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hu-HU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hu-HU" b="0" strike="noStrike" spc="-1" dirty="0" smtClean="0">
                <a:solidFill>
                  <a:srgbClr val="000000"/>
                </a:solidFill>
                <a:latin typeface="Arial"/>
              </a:rPr>
              <a:t>Hegyközségi szemlecsoportok felállítása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hu-HU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hu-HU" spc="-1" dirty="0" err="1" smtClean="0">
                <a:solidFill>
                  <a:srgbClr val="000000"/>
                </a:solidFill>
                <a:latin typeface="Arial"/>
              </a:rPr>
              <a:t>Drónos</a:t>
            </a:r>
            <a:r>
              <a:rPr lang="hu-HU" spc="-1" dirty="0" smtClean="0">
                <a:solidFill>
                  <a:srgbClr val="000000"/>
                </a:solidFill>
                <a:latin typeface="Arial"/>
              </a:rPr>
              <a:t> felderítés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hu-HU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hu-HU" spc="-1" dirty="0" smtClean="0">
                <a:solidFill>
                  <a:srgbClr val="000000"/>
                </a:solidFill>
                <a:latin typeface="Arial"/>
              </a:rPr>
              <a:t>Légi permetezés</a:t>
            </a:r>
            <a:endParaRPr lang="hu-HU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Hatósági intézkedések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églalap 295"/>
          <p:cNvSpPr/>
          <p:nvPr/>
        </p:nvSpPr>
        <p:spPr>
          <a:xfrm>
            <a:off x="720000" y="1620000"/>
            <a:ext cx="8099640" cy="108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Fontos a felderítés további kibővítése a belterületi szőlőnövényekre is</a:t>
            </a: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Belterületen, házi kertekben lévő beteg növények a fertőzés továbbterjedését segítik.</a:t>
            </a: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000" spc="-1" dirty="0" smtClean="0">
                <a:solidFill>
                  <a:srgbClr val="000000"/>
                </a:solidFill>
                <a:latin typeface="Arial"/>
                <a:ea typeface="DejaVu Sans"/>
              </a:rPr>
              <a:t>Jegyzők, településgondnokok</a:t>
            </a:r>
            <a:r>
              <a:rPr lang="hu-HU" sz="20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közreműködése elengedhetetlen.</a:t>
            </a: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Tünetes tőkék jelentése a Növény-és Talajvédelmi Osztály felé!</a:t>
            </a:r>
            <a:endParaRPr lang="hu-HU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églalap 297"/>
          <p:cNvSpPr/>
          <p:nvPr/>
        </p:nvSpPr>
        <p:spPr>
          <a:xfrm>
            <a:off x="2016000" y="3600000"/>
            <a:ext cx="51836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3600" b="1" i="1" strike="noStrike" spc="-1">
                <a:solidFill>
                  <a:srgbClr val="000000"/>
                </a:solidFill>
                <a:latin typeface="Arial"/>
              </a:rPr>
              <a:t>Köszönöm a figyelmet!</a:t>
            </a:r>
            <a:endParaRPr lang="hu-H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zövegdoboz 2"/>
          <p:cNvSpPr/>
          <p:nvPr/>
        </p:nvSpPr>
        <p:spPr>
          <a:xfrm>
            <a:off x="236520" y="1321200"/>
            <a:ext cx="7668720" cy="30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 szőlő aranyszínű sárgaság fitoplazma </a:t>
            </a:r>
            <a:r>
              <a:rPr lang="hu-HU" sz="1800" b="1" strike="noStrike" spc="-1">
                <a:solidFill>
                  <a:srgbClr val="FF0000"/>
                </a:solidFill>
                <a:latin typeface="Calibri"/>
                <a:ea typeface="DejaVu Sans"/>
              </a:rPr>
              <a:t>csak a szőlőn okoz gazdasági kárt!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Az európai szőlő szinte mindegyik fajtája fogékony a betegségre, különösen a Chardonnay, valamint a Cabernet sauvignon, a Sauvignon blanc, a Pinot noir, a Szürkebarát, a Kéknyelű, a Szlanka-menka, a Rizlingszilváni, a Rajnai rizling és az Olaszrizling. Egyéb szőlő (</a:t>
            </a:r>
            <a:r>
              <a:rPr lang="hu-HU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Vitis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spp.) fajok is gazdanövényei, az amerikai alanyfajtákat többnyire tünetmentesen fertőzi. 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Szövegdoboz 5"/>
          <p:cNvSpPr/>
          <p:nvPr/>
        </p:nvSpPr>
        <p:spPr>
          <a:xfrm>
            <a:off x="236520" y="477360"/>
            <a:ext cx="4571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Milyen növényeket fertőz? </a:t>
            </a:r>
            <a:endParaRPr lang="hu-HU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Szövegdoboz 7"/>
          <p:cNvSpPr/>
          <p:nvPr/>
        </p:nvSpPr>
        <p:spPr>
          <a:xfrm>
            <a:off x="251520" y="3645024"/>
            <a:ext cx="7351560" cy="8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Az erdei iszalag, az éger és a bálványfa, valamint a mogyoró és a fűzfafélék is gazdanövényei, melyekből a </a:t>
            </a: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terjesztő rovarral átkerülhet a kórokozó a szőlőre.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Kép 3"/>
          <p:cNvPicPr/>
          <p:nvPr/>
        </p:nvPicPr>
        <p:blipFill>
          <a:blip r:embed="rId2" cstate="print"/>
          <a:srcRect l="4146" t="6383" r="8927" b="9721"/>
          <a:stretch/>
        </p:blipFill>
        <p:spPr>
          <a:xfrm>
            <a:off x="6876256" y="4221088"/>
            <a:ext cx="2088232" cy="1728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Kép 8"/>
          <p:cNvPicPr/>
          <p:nvPr/>
        </p:nvPicPr>
        <p:blipFill>
          <a:blip r:embed="rId2" cstate="print"/>
          <a:stretch/>
        </p:blipFill>
        <p:spPr>
          <a:xfrm>
            <a:off x="5562360" y="2457720"/>
            <a:ext cx="3498480" cy="3411720"/>
          </a:xfrm>
          <a:prstGeom prst="rect">
            <a:avLst/>
          </a:prstGeom>
          <a:ln w="0">
            <a:noFill/>
          </a:ln>
        </p:spPr>
      </p:pic>
      <p:sp>
        <p:nvSpPr>
          <p:cNvPr id="186" name="Szövegdoboz 1"/>
          <p:cNvSpPr/>
          <p:nvPr/>
        </p:nvSpPr>
        <p:spPr>
          <a:xfrm>
            <a:off x="398160" y="1596960"/>
            <a:ext cx="5173560" cy="30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8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Vad gazdanövényei: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elsődleges: mézgás éger és hamvas éger 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erdei iszalag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másodlagos: bálványfa 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európai mogyoró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Szőlőn az 50-es években már Franciaországban felfedezték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Veszélyes betegséggé akkor vált, </a:t>
            </a: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mikor megjelent szőlőről szőlőre terjesztő vektora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az amerikai szőlőkabóca.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Szövegdoboz 5"/>
          <p:cNvSpPr/>
          <p:nvPr/>
        </p:nvSpPr>
        <p:spPr>
          <a:xfrm>
            <a:off x="398160" y="374400"/>
            <a:ext cx="85478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Mit kell tudni a szőlő aranyszínű sárgaság fitoplazmáról? </a:t>
            </a:r>
            <a:endParaRPr lang="hu-HU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Szövegdoboz 3"/>
          <p:cNvSpPr/>
          <p:nvPr/>
        </p:nvSpPr>
        <p:spPr>
          <a:xfrm>
            <a:off x="398160" y="1162800"/>
            <a:ext cx="820800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Európában honos károsító őshonos növényeken, mint égeren és iszalagon. 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zövegdoboz 2"/>
          <p:cNvSpPr/>
          <p:nvPr/>
        </p:nvSpPr>
        <p:spPr>
          <a:xfrm>
            <a:off x="201240" y="1760760"/>
            <a:ext cx="8208000" cy="22322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fertőzés következtében a szőlőtőkék terméshozama 20-50%-kal csökkenhet.</a:t>
            </a:r>
          </a:p>
          <a:p>
            <a:pPr>
              <a:lnSpc>
                <a:spcPct val="100000"/>
              </a:lnSpc>
            </a:pPr>
            <a:endParaRPr lang="hu-HU" sz="2000" b="0" strike="noStrike" spc="-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 tőkék 80-100%-a is megfertőződhet a fitoplazmával, fogékony fajták</a:t>
            </a:r>
          </a:p>
          <a:p>
            <a:pPr>
              <a:lnSpc>
                <a:spcPct val="100000"/>
              </a:lnSpc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esetében néhány év leforgása alatt ki is pusztulhatnak.</a:t>
            </a:r>
          </a:p>
          <a:p>
            <a:pPr>
              <a:lnSpc>
                <a:spcPct val="100000"/>
              </a:lnSpc>
            </a:pPr>
            <a:endParaRPr lang="hu-HU" sz="2000" b="0" strike="noStrike" spc="-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Veszélyezteti történelmi borvidékeinket: 22 borvidékből már 17 érintett.</a:t>
            </a:r>
          </a:p>
        </p:txBody>
      </p:sp>
      <p:sp>
        <p:nvSpPr>
          <p:cNvPr id="190" name="Szövegdoboz 13"/>
          <p:cNvSpPr/>
          <p:nvPr/>
        </p:nvSpPr>
        <p:spPr>
          <a:xfrm>
            <a:off x="495360" y="4982040"/>
            <a:ext cx="8179560" cy="663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672"/>
              </a:spcAft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Jelenleg nincs ellene kémiai védekezési lehetőség, </a:t>
            </a:r>
            <a:r>
              <a:rPr lang="hu-HU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terjedésének a megfelelő növényegészségügyi intézkedések tudnak határt szabni</a:t>
            </a:r>
            <a:r>
              <a:rPr lang="hu-H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hu-H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Szövegdoboz 3"/>
          <p:cNvSpPr/>
          <p:nvPr/>
        </p:nvSpPr>
        <p:spPr>
          <a:xfrm>
            <a:off x="197640" y="621360"/>
            <a:ext cx="7830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680" tIns="38520" rIns="76680" bIns="385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7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Miért jelent veszélyt?</a:t>
            </a:r>
            <a:endParaRPr lang="hu-HU" sz="2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A fitoplazmákról</a:t>
            </a:r>
            <a:r>
              <a:rPr sz="4400"/>
              <a:t/>
            </a:r>
            <a:br>
              <a:rPr sz="4400"/>
            </a:b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9000"/>
          </a:bodyPr>
          <a:lstStyle/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•sejtfal nélküli baktériumok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•rendkívül kicsik 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•különböző alakokat tudnak felvenni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•kizárólag rovarokban és növényekben maradnak életben és csak azokban tudnak szaporodni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•szúró-szívó szájszervű rovarok tudják terjeszteni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•növény patogének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•</a:t>
            </a:r>
            <a:r>
              <a:rPr lang="hu-HU" sz="3200" b="1" strike="noStrike" spc="-1">
                <a:solidFill>
                  <a:srgbClr val="000000"/>
                </a:solidFill>
                <a:latin typeface="Calibri"/>
              </a:rPr>
              <a:t>Általános törpülés, boszorkányseprűsödés, ellevelesedés, hervadás, torzulás, sárgulás 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904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A fitoplazmákról</a:t>
            </a:r>
            <a:endParaRPr lang="hu-H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8500" lnSpcReduction="20000"/>
          </a:bodyPr>
          <a:lstStyle/>
          <a:p>
            <a:pPr marL="326160" indent="-3261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&gt;700 gazdanövény (elsősorban a meleg, trópusi övezetben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6160" indent="-3261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a vegetáció során a gazdanövény </a:t>
            </a:r>
            <a:r>
              <a:rPr lang="hu-HU" sz="3200" b="1" strike="noStrike" spc="-1">
                <a:solidFill>
                  <a:srgbClr val="000000"/>
                </a:solidFill>
                <a:latin typeface="Calibri"/>
              </a:rPr>
              <a:t>háncsszövetében élnek, szaporodnak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6160" indent="-3261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 a </a:t>
            </a:r>
            <a:r>
              <a:rPr lang="hu-HU" sz="3200" b="1" strike="noStrike" spc="-1">
                <a:solidFill>
                  <a:srgbClr val="000000"/>
                </a:solidFill>
                <a:latin typeface="Calibri"/>
              </a:rPr>
              <a:t>tápnövény gyökereiben telelnek át, majd tavasszal a 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nedvkeringés megindulásával terjednek szét a növényben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6160" indent="-3261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egyenlőtlen az eloszlása a hajtásokban, de a gyökérzetben egyenletes.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marL="326160" indent="-3261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hu-HU" sz="3200" b="1" strike="noStrike" spc="-1">
                <a:solidFill>
                  <a:srgbClr val="000000"/>
                </a:solidFill>
                <a:latin typeface="Calibri"/>
              </a:rPr>
              <a:t>a fertőzött növényben akadályozott a szénhidrátok transzportja, blokkolt a klorofill képződés </a:t>
            </a: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hu-H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1877</Words>
  <Application>Microsoft Office PowerPoint</Application>
  <PresentationFormat>Diavetítés a képernyőre (4:3 oldalarány)</PresentationFormat>
  <Paragraphs>271</Paragraphs>
  <Slides>46</Slides>
  <Notes>7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46</vt:i4>
      </vt:variant>
    </vt:vector>
  </HeadingPairs>
  <TitlesOfParts>
    <vt:vector size="50" baseType="lpstr">
      <vt:lpstr>Office-téma</vt:lpstr>
      <vt:lpstr>Office-téma</vt:lpstr>
      <vt:lpstr>Office-téma</vt:lpstr>
      <vt:lpstr>Office-téma</vt:lpstr>
      <vt:lpstr>Tájékoztató a szőlő aranyszínű sárgaság betegségéről, és az azzal kapcsolatos hatósági intézkedésékről </vt:lpstr>
      <vt:lpstr>2. dia</vt:lpstr>
      <vt:lpstr>Zárlati károsító </vt:lpstr>
      <vt:lpstr>4. dia</vt:lpstr>
      <vt:lpstr>5. dia</vt:lpstr>
      <vt:lpstr>6. dia</vt:lpstr>
      <vt:lpstr>7. dia</vt:lpstr>
      <vt:lpstr>A fitoplazmákról </vt:lpstr>
      <vt:lpstr>A fitoplazmákról</vt:lpstr>
      <vt:lpstr>Szőlő sárgaság betegség </vt:lpstr>
      <vt:lpstr>Fekete vesszejűség 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Amivel még összetéveszthető</vt:lpstr>
      <vt:lpstr>Amivel még összetéveszthető</vt:lpstr>
      <vt:lpstr>22. dia</vt:lpstr>
      <vt:lpstr>23. dia</vt:lpstr>
      <vt:lpstr>24. dia</vt:lpstr>
      <vt:lpstr> A szőlő aranyszínű sárgaság terjedése </vt:lpstr>
      <vt:lpstr>Amerikai szőlőkabóca (Scaphoideus titanus) a szőlő aranyszínű sárgaság betegséget okozó fitoplazma terjesztő vektora</vt:lpstr>
      <vt:lpstr>Amerikai szőlőkabóca (Scaphoideus titanus) a szőlő aranyszínű sárgaság betegséget okozó fitoplazma terjesztő vektora</vt:lpstr>
      <vt:lpstr>Amerikai szőlőkabóca életciklusa </vt:lpstr>
      <vt:lpstr>Amerikai szőlőkabóca (Scaphoideus titanus) a szőlő aranyszínű sárgaság betegséget okozó fitoplazma terjesztő vektora</vt:lpstr>
      <vt:lpstr>Termelő kötelezettsége </vt:lpstr>
      <vt:lpstr>Hatósági intézkedések</vt:lpstr>
      <vt:lpstr>Hatósági intézkedések</vt:lpstr>
      <vt:lpstr>Hatósági intézkedések</vt:lpstr>
      <vt:lpstr>34. dia</vt:lpstr>
      <vt:lpstr>Hatósági intézkedések</vt:lpstr>
      <vt:lpstr>Hatósági intézkedések</vt:lpstr>
      <vt:lpstr>Hatósági intézkedések</vt:lpstr>
      <vt:lpstr>38. dia</vt:lpstr>
      <vt:lpstr>39. dia</vt:lpstr>
      <vt:lpstr>40. dia</vt:lpstr>
      <vt:lpstr>41. dia</vt:lpstr>
      <vt:lpstr>42. dia</vt:lpstr>
      <vt:lpstr>43. dia</vt:lpstr>
      <vt:lpstr>Hatósági intézkedések</vt:lpstr>
      <vt:lpstr>Hatósági intézkedések</vt:lpstr>
      <vt:lpstr>46. dia</vt:lpstr>
    </vt:vector>
  </TitlesOfParts>
  <Company>Veszprém Vármegyei Kormányhivatal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VEVKH</dc:creator>
  <cp:lastModifiedBy>VEVKH</cp:lastModifiedBy>
  <cp:revision>123</cp:revision>
  <dcterms:created xsi:type="dcterms:W3CDTF">2025-10-10T10:11:32Z</dcterms:created>
  <dcterms:modified xsi:type="dcterms:W3CDTF">2025-10-14T11:21:49Z</dcterms:modified>
  <dc:language>hu-HU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Diavetítés a képernyőre (4:3 oldalarány)</vt:lpwstr>
  </property>
  <property fmtid="{D5CDD505-2E9C-101B-9397-08002B2CF9AE}" pid="4" name="Slides">
    <vt:i4>35</vt:i4>
  </property>
</Properties>
</file>