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82" r:id="rId6"/>
    <p:sldId id="283" r:id="rId7"/>
    <p:sldId id="269" r:id="rId8"/>
    <p:sldId id="272" r:id="rId9"/>
    <p:sldId id="268" r:id="rId10"/>
    <p:sldId id="266" r:id="rId11"/>
    <p:sldId id="274" r:id="rId12"/>
    <p:sldId id="277" r:id="rId13"/>
    <p:sldId id="276" r:id="rId14"/>
    <p:sldId id="275" r:id="rId15"/>
    <p:sldId id="278" r:id="rId16"/>
    <p:sldId id="279" r:id="rId17"/>
    <p:sldId id="280" r:id="rId18"/>
    <p:sldId id="281" r:id="rId19"/>
    <p:sldId id="264" r:id="rId20"/>
  </p:sldIdLst>
  <p:sldSz cx="18288000" cy="10287000"/>
  <p:notesSz cx="6858000" cy="9144000"/>
  <p:embeddedFontLst>
    <p:embeddedFont>
      <p:font typeface="Arial" panose="020B0604020202020204" pitchFamily="34" charset="0"/>
      <p:regular r:id="rId21"/>
    </p:embeddedFont>
    <p:embeddedFont>
      <p:font typeface="Arial Bold" panose="020B0604020202020204" charset="-18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(MS)" panose="020B0604020202020204" charset="0"/>
      <p:regular r:id="rId27"/>
    </p:embeddedFont>
    <p:embeddedFont>
      <p:font typeface="Calibri (MS) Light" panose="020B0604020202020204" charset="0"/>
      <p:regular r:id="rId28"/>
    </p:embeddedFont>
    <p:embeddedFont>
      <p:font typeface="Trajan Pro" panose="020B0604020202020204" charset="-18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ermelyi Andrea" initials="CA" lastIdx="0" clrIdx="0">
    <p:extLst>
      <p:ext uri="{19B8F6BF-5375-455C-9EA6-DF929625EA0E}">
        <p15:presenceInfo xmlns:p15="http://schemas.microsoft.com/office/powerpoint/2012/main" userId="Csermely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6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sv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6979" y="3845060"/>
            <a:ext cx="10083814" cy="2192184"/>
            <a:chOff x="0" y="-66675"/>
            <a:chExt cx="13445085" cy="29229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45085" cy="2856237"/>
            </a:xfrm>
            <a:custGeom>
              <a:avLst/>
              <a:gdLst/>
              <a:ahLst/>
              <a:cxnLst/>
              <a:rect l="l" t="t" r="r" b="b"/>
              <a:pathLst>
                <a:path w="13445085" h="2856237">
                  <a:moveTo>
                    <a:pt x="0" y="0"/>
                  </a:moveTo>
                  <a:lnTo>
                    <a:pt x="13445085" y="0"/>
                  </a:lnTo>
                  <a:lnTo>
                    <a:pt x="13445085" y="2856237"/>
                  </a:lnTo>
                  <a:lnTo>
                    <a:pt x="0" y="285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84295" y="-66675"/>
              <a:ext cx="12160789" cy="292291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8640"/>
                </a:lnSpc>
              </a:pPr>
              <a:endParaRPr lang="hu-HU" sz="4800" dirty="0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endParaRPr>
            </a:p>
            <a:p>
              <a:pPr algn="ctr">
                <a:lnSpc>
                  <a:spcPts val="8640"/>
                </a:lnSpc>
              </a:pPr>
              <a:endParaRPr lang="hu-HU" sz="4800" dirty="0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endParaRPr>
            </a:p>
            <a:p>
              <a:pPr algn="ctr">
                <a:lnSpc>
                  <a:spcPts val="8640"/>
                </a:lnSpc>
              </a:pPr>
              <a:endParaRPr lang="hu-HU" sz="4800" dirty="0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endParaRPr>
            </a:p>
            <a:p>
              <a:pPr algn="ctr">
                <a:lnSpc>
                  <a:spcPts val="5000"/>
                </a:lnSpc>
              </a:pPr>
              <a:r>
                <a:rPr lang="hu-HU" sz="4800" b="1" dirty="0">
                  <a:solidFill>
                    <a:srgbClr val="FFFFFF"/>
                  </a:solidFill>
                  <a:latin typeface="Calibri (MS) Light"/>
                  <a:ea typeface="Calibri (MS) Light"/>
                  <a:cs typeface="Calibri (MS) Light"/>
                  <a:sym typeface="Calibri (MS) Light"/>
                </a:rPr>
                <a:t>SZAKMAI KONZULTÁCIÓ ÖNKORMÁNYZATI FŐÉPÍTÉSZEKKEL</a:t>
              </a:r>
            </a:p>
            <a:p>
              <a:pPr algn="ctr">
                <a:lnSpc>
                  <a:spcPts val="5000"/>
                </a:lnSpc>
              </a:pPr>
              <a:r>
                <a:rPr lang="hu-HU" sz="4800" b="1" dirty="0">
                  <a:solidFill>
                    <a:srgbClr val="FFFFFF"/>
                  </a:solidFill>
                  <a:latin typeface="Calibri (MS) Light"/>
                  <a:ea typeface="Calibri (MS) Light"/>
                  <a:cs typeface="Calibri (MS) Light"/>
                  <a:sym typeface="Calibri (MS) Light"/>
                </a:rPr>
                <a:t>2025. július 10.</a:t>
              </a:r>
              <a:endParaRPr lang="en-US" sz="4800" b="1" dirty="0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80768" y="-46432"/>
            <a:ext cx="3364464" cy="10320015"/>
            <a:chOff x="0" y="0"/>
            <a:chExt cx="3624003" cy="111161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24003" cy="11116115"/>
            </a:xfrm>
            <a:custGeom>
              <a:avLst/>
              <a:gdLst/>
              <a:ahLst/>
              <a:cxnLst/>
              <a:rect l="l" t="t" r="r" b="b"/>
              <a:pathLst>
                <a:path w="3624003" h="11116115">
                  <a:moveTo>
                    <a:pt x="0" y="0"/>
                  </a:moveTo>
                  <a:lnTo>
                    <a:pt x="3624003" y="0"/>
                  </a:lnTo>
                  <a:lnTo>
                    <a:pt x="3624003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0000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312861" y="3148523"/>
            <a:ext cx="3135814" cy="1994977"/>
            <a:chOff x="0" y="0"/>
            <a:chExt cx="17786637" cy="113157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786637" cy="11315700"/>
            </a:xfrm>
            <a:custGeom>
              <a:avLst/>
              <a:gdLst/>
              <a:ahLst/>
              <a:cxnLst/>
              <a:rect l="l" t="t" r="r" b="b"/>
              <a:pathLst>
                <a:path w="17786637" h="11315700">
                  <a:moveTo>
                    <a:pt x="916568" y="0"/>
                  </a:moveTo>
                  <a:lnTo>
                    <a:pt x="16870068" y="0"/>
                  </a:lnTo>
                  <a:cubicBezTo>
                    <a:pt x="17113157" y="0"/>
                    <a:pt x="17346290" y="96567"/>
                    <a:pt x="17518180" y="268457"/>
                  </a:cubicBezTo>
                  <a:cubicBezTo>
                    <a:pt x="17690071" y="440347"/>
                    <a:pt x="17786637" y="673479"/>
                    <a:pt x="17786637" y="916568"/>
                  </a:cubicBezTo>
                  <a:lnTo>
                    <a:pt x="17786637" y="10399132"/>
                  </a:lnTo>
                  <a:cubicBezTo>
                    <a:pt x="17786637" y="10642221"/>
                    <a:pt x="17690071" y="10875353"/>
                    <a:pt x="17518180" y="11047244"/>
                  </a:cubicBezTo>
                  <a:cubicBezTo>
                    <a:pt x="17346290" y="11219133"/>
                    <a:pt x="17113157" y="11315700"/>
                    <a:pt x="16870068" y="11315700"/>
                  </a:cubicBezTo>
                  <a:lnTo>
                    <a:pt x="916568" y="11315700"/>
                  </a:lnTo>
                  <a:cubicBezTo>
                    <a:pt x="673479" y="11315700"/>
                    <a:pt x="440347" y="11219133"/>
                    <a:pt x="268457" y="11047244"/>
                  </a:cubicBezTo>
                  <a:cubicBezTo>
                    <a:pt x="96567" y="10875353"/>
                    <a:pt x="0" y="10642221"/>
                    <a:pt x="0" y="10399132"/>
                  </a:cubicBezTo>
                  <a:lnTo>
                    <a:pt x="0" y="916568"/>
                  </a:lnTo>
                  <a:cubicBezTo>
                    <a:pt x="0" y="673479"/>
                    <a:pt x="96567" y="440347"/>
                    <a:pt x="268457" y="268457"/>
                  </a:cubicBezTo>
                  <a:cubicBezTo>
                    <a:pt x="440347" y="96567"/>
                    <a:pt x="673479" y="0"/>
                    <a:pt x="916568" y="0"/>
                  </a:cubicBezTo>
                  <a:close/>
                </a:path>
              </a:pathLst>
            </a:custGeom>
            <a:blipFill>
              <a:blip r:embed="rId2">
                <a:alphaModFix amt="90000"/>
              </a:blip>
              <a:stretch>
                <a:fillRect t="-2755" b="-2755"/>
              </a:stretch>
            </a:blipFill>
            <a:ln w="9525" cap="sq">
              <a:solidFill>
                <a:srgbClr val="59585C">
                  <a:alpha val="89804"/>
                </a:srgbClr>
              </a:solidFill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4713886" y="1270535"/>
            <a:ext cx="3062691" cy="1877988"/>
            <a:chOff x="0" y="0"/>
            <a:chExt cx="18454057" cy="11315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454057" cy="11315700"/>
            </a:xfrm>
            <a:custGeom>
              <a:avLst/>
              <a:gdLst/>
              <a:ahLst/>
              <a:cxnLst/>
              <a:rect l="l" t="t" r="r" b="b"/>
              <a:pathLst>
                <a:path w="18454057" h="11315700">
                  <a:moveTo>
                    <a:pt x="938452" y="0"/>
                  </a:moveTo>
                  <a:lnTo>
                    <a:pt x="17515605" y="0"/>
                  </a:lnTo>
                  <a:cubicBezTo>
                    <a:pt x="18033898" y="0"/>
                    <a:pt x="18454057" y="420159"/>
                    <a:pt x="18454057" y="938452"/>
                  </a:cubicBezTo>
                  <a:lnTo>
                    <a:pt x="18454057" y="10377249"/>
                  </a:lnTo>
                  <a:cubicBezTo>
                    <a:pt x="18454057" y="10626141"/>
                    <a:pt x="18355183" y="10864840"/>
                    <a:pt x="18179191" y="11040834"/>
                  </a:cubicBezTo>
                  <a:cubicBezTo>
                    <a:pt x="18003197" y="11216828"/>
                    <a:pt x="17764497" y="11315700"/>
                    <a:pt x="17515605" y="11315700"/>
                  </a:cubicBezTo>
                  <a:lnTo>
                    <a:pt x="938452" y="11315700"/>
                  </a:lnTo>
                  <a:cubicBezTo>
                    <a:pt x="420159" y="11315700"/>
                    <a:pt x="0" y="10895541"/>
                    <a:pt x="0" y="10377249"/>
                  </a:cubicBezTo>
                  <a:lnTo>
                    <a:pt x="0" y="938452"/>
                  </a:lnTo>
                  <a:cubicBezTo>
                    <a:pt x="0" y="420159"/>
                    <a:pt x="420159" y="0"/>
                    <a:pt x="938452" y="0"/>
                  </a:cubicBezTo>
                  <a:close/>
                </a:path>
              </a:pathLst>
            </a:custGeom>
            <a:blipFill>
              <a:blip r:embed="rId3">
                <a:alphaModFix amt="90000"/>
              </a:blip>
              <a:stretch>
                <a:fillRect t="-4327" b="-4327"/>
              </a:stretch>
            </a:blipFill>
            <a:ln w="9525" cap="sq">
              <a:solidFill>
                <a:srgbClr val="59585C">
                  <a:alpha val="89804"/>
                </a:srgbClr>
              </a:solidFill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5171874" y="453731"/>
            <a:ext cx="1741566" cy="1676596"/>
            <a:chOff x="0" y="0"/>
            <a:chExt cx="26193237" cy="252160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4713886" y="3505432"/>
            <a:ext cx="3062692" cy="1930646"/>
            <a:chOff x="0" y="0"/>
            <a:chExt cx="18562224" cy="11315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562225" cy="11315700"/>
            </a:xfrm>
            <a:custGeom>
              <a:avLst/>
              <a:gdLst/>
              <a:ahLst/>
              <a:cxnLst/>
              <a:rect l="l" t="t" r="r" b="b"/>
              <a:pathLst>
                <a:path w="18562225" h="11315700">
                  <a:moveTo>
                    <a:pt x="907536" y="0"/>
                  </a:moveTo>
                  <a:lnTo>
                    <a:pt x="17654688" y="0"/>
                  </a:lnTo>
                  <a:cubicBezTo>
                    <a:pt x="17895382" y="0"/>
                    <a:pt x="18126218" y="95615"/>
                    <a:pt x="18296413" y="265811"/>
                  </a:cubicBezTo>
                  <a:cubicBezTo>
                    <a:pt x="18466609" y="436007"/>
                    <a:pt x="18562225" y="666843"/>
                    <a:pt x="18562225" y="907536"/>
                  </a:cubicBezTo>
                  <a:lnTo>
                    <a:pt x="18562225" y="10408164"/>
                  </a:lnTo>
                  <a:cubicBezTo>
                    <a:pt x="18562225" y="10909382"/>
                    <a:pt x="18155907" y="11315700"/>
                    <a:pt x="17654688" y="11315700"/>
                  </a:cubicBezTo>
                  <a:lnTo>
                    <a:pt x="907536" y="11315700"/>
                  </a:lnTo>
                  <a:cubicBezTo>
                    <a:pt x="406318" y="11315700"/>
                    <a:pt x="0" y="10909382"/>
                    <a:pt x="0" y="10408164"/>
                  </a:cubicBezTo>
                  <a:lnTo>
                    <a:pt x="0" y="907536"/>
                  </a:lnTo>
                  <a:cubicBezTo>
                    <a:pt x="0" y="406318"/>
                    <a:pt x="406318" y="0"/>
                    <a:pt x="907536" y="0"/>
                  </a:cubicBezTo>
                  <a:close/>
                </a:path>
              </a:pathLst>
            </a:custGeom>
            <a:blipFill>
              <a:blip r:embed="rId5">
                <a:alphaModFix amt="90000"/>
              </a:blip>
              <a:stretch>
                <a:fillRect l="-4187" r="-4187" b="-17555"/>
              </a:stretch>
            </a:blipFill>
            <a:ln w="9525" cap="sq">
              <a:solidFill>
                <a:srgbClr val="59585C">
                  <a:alpha val="89804"/>
                </a:srgbClr>
              </a:solidFill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11312861" y="5511285"/>
            <a:ext cx="3135814" cy="1921125"/>
            <a:chOff x="0" y="0"/>
            <a:chExt cx="18470388" cy="113157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470387" cy="11315700"/>
            </a:xfrm>
            <a:custGeom>
              <a:avLst/>
              <a:gdLst/>
              <a:ahLst/>
              <a:cxnLst/>
              <a:rect l="l" t="t" r="r" b="b"/>
              <a:pathLst>
                <a:path w="18470387" h="11315700">
                  <a:moveTo>
                    <a:pt x="916568" y="0"/>
                  </a:moveTo>
                  <a:lnTo>
                    <a:pt x="17553818" y="0"/>
                  </a:lnTo>
                  <a:cubicBezTo>
                    <a:pt x="18060026" y="0"/>
                    <a:pt x="18470387" y="410362"/>
                    <a:pt x="18470387" y="916568"/>
                  </a:cubicBezTo>
                  <a:lnTo>
                    <a:pt x="18470387" y="10399132"/>
                  </a:lnTo>
                  <a:cubicBezTo>
                    <a:pt x="18470387" y="10642221"/>
                    <a:pt x="18373821" y="10875353"/>
                    <a:pt x="18201931" y="11047244"/>
                  </a:cubicBezTo>
                  <a:cubicBezTo>
                    <a:pt x="18030041" y="11219133"/>
                    <a:pt x="17796907" y="11315700"/>
                    <a:pt x="17553818" y="11315700"/>
                  </a:cubicBezTo>
                  <a:lnTo>
                    <a:pt x="916568" y="11315700"/>
                  </a:lnTo>
                  <a:cubicBezTo>
                    <a:pt x="673479" y="11315700"/>
                    <a:pt x="440347" y="11219133"/>
                    <a:pt x="268457" y="11047244"/>
                  </a:cubicBezTo>
                  <a:cubicBezTo>
                    <a:pt x="96567" y="10875353"/>
                    <a:pt x="0" y="10642221"/>
                    <a:pt x="0" y="10399132"/>
                  </a:cubicBezTo>
                  <a:lnTo>
                    <a:pt x="0" y="916568"/>
                  </a:lnTo>
                  <a:cubicBezTo>
                    <a:pt x="0" y="673479"/>
                    <a:pt x="96567" y="440347"/>
                    <a:pt x="268457" y="268457"/>
                  </a:cubicBezTo>
                  <a:cubicBezTo>
                    <a:pt x="440347" y="96567"/>
                    <a:pt x="673479" y="0"/>
                    <a:pt x="916568" y="0"/>
                  </a:cubicBezTo>
                  <a:close/>
                </a:path>
              </a:pathLst>
            </a:custGeom>
            <a:blipFill>
              <a:blip r:embed="rId6">
                <a:alphaModFix amt="90000"/>
              </a:blip>
              <a:stretch>
                <a:fillRect t="-4885" b="-4885"/>
              </a:stretch>
            </a:blipFill>
            <a:ln w="9525" cap="sq">
              <a:solidFill>
                <a:srgbClr val="59585C">
                  <a:alpha val="89804"/>
                </a:srgbClr>
              </a:solidFill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1312861" y="7800196"/>
            <a:ext cx="3135814" cy="2043874"/>
            <a:chOff x="0" y="0"/>
            <a:chExt cx="17361115" cy="113157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361115" cy="11315700"/>
            </a:xfrm>
            <a:custGeom>
              <a:avLst/>
              <a:gdLst/>
              <a:ahLst/>
              <a:cxnLst/>
              <a:rect l="l" t="t" r="r" b="b"/>
              <a:pathLst>
                <a:path w="17361115" h="11315700">
                  <a:moveTo>
                    <a:pt x="916568" y="0"/>
                  </a:moveTo>
                  <a:lnTo>
                    <a:pt x="16444547" y="0"/>
                  </a:lnTo>
                  <a:cubicBezTo>
                    <a:pt x="16950754" y="0"/>
                    <a:pt x="17361115" y="410362"/>
                    <a:pt x="17361115" y="916568"/>
                  </a:cubicBezTo>
                  <a:lnTo>
                    <a:pt x="17361115" y="10399132"/>
                  </a:lnTo>
                  <a:cubicBezTo>
                    <a:pt x="17361115" y="10642221"/>
                    <a:pt x="17264549" y="10875353"/>
                    <a:pt x="17092659" y="11047244"/>
                  </a:cubicBezTo>
                  <a:cubicBezTo>
                    <a:pt x="16920769" y="11219133"/>
                    <a:pt x="16687636" y="11315700"/>
                    <a:pt x="16444547" y="11315700"/>
                  </a:cubicBezTo>
                  <a:lnTo>
                    <a:pt x="916568" y="11315700"/>
                  </a:lnTo>
                  <a:cubicBezTo>
                    <a:pt x="673479" y="11315700"/>
                    <a:pt x="440347" y="11219133"/>
                    <a:pt x="268457" y="11047244"/>
                  </a:cubicBezTo>
                  <a:cubicBezTo>
                    <a:pt x="96567" y="10875353"/>
                    <a:pt x="0" y="10642221"/>
                    <a:pt x="0" y="10399132"/>
                  </a:cubicBezTo>
                  <a:lnTo>
                    <a:pt x="0" y="916568"/>
                  </a:lnTo>
                  <a:cubicBezTo>
                    <a:pt x="0" y="673479"/>
                    <a:pt x="96567" y="440347"/>
                    <a:pt x="268457" y="268457"/>
                  </a:cubicBezTo>
                  <a:cubicBezTo>
                    <a:pt x="440347" y="96567"/>
                    <a:pt x="673479" y="0"/>
                    <a:pt x="916568" y="0"/>
                  </a:cubicBezTo>
                  <a:close/>
                </a:path>
              </a:pathLst>
            </a:custGeom>
            <a:blipFill>
              <a:blip r:embed="rId7">
                <a:alphaModFix amt="90000"/>
              </a:blip>
              <a:stretch>
                <a:fillRect t="-1109" b="-1109"/>
              </a:stretch>
            </a:blipFill>
            <a:ln w="9525" cap="sq">
              <a:solidFill>
                <a:srgbClr val="59585C">
                  <a:alpha val="89804"/>
                </a:srgbClr>
              </a:solidFill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14713886" y="8129622"/>
            <a:ext cx="3062691" cy="2143961"/>
            <a:chOff x="0" y="0"/>
            <a:chExt cx="16164706" cy="113157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164706" cy="11315700"/>
            </a:xfrm>
            <a:custGeom>
              <a:avLst/>
              <a:gdLst/>
              <a:ahLst/>
              <a:cxnLst/>
              <a:rect l="l" t="t" r="r" b="b"/>
              <a:pathLst>
                <a:path w="16164706" h="11315700">
                  <a:moveTo>
                    <a:pt x="938452" y="0"/>
                  </a:moveTo>
                  <a:lnTo>
                    <a:pt x="15226255" y="0"/>
                  </a:lnTo>
                  <a:cubicBezTo>
                    <a:pt x="15475147" y="0"/>
                    <a:pt x="15713847" y="98872"/>
                    <a:pt x="15889841" y="274866"/>
                  </a:cubicBezTo>
                  <a:cubicBezTo>
                    <a:pt x="16065835" y="450860"/>
                    <a:pt x="16164706" y="689559"/>
                    <a:pt x="16164706" y="938452"/>
                  </a:cubicBezTo>
                  <a:lnTo>
                    <a:pt x="16164706" y="10377249"/>
                  </a:lnTo>
                  <a:cubicBezTo>
                    <a:pt x="16164706" y="10895541"/>
                    <a:pt x="15744547" y="11315700"/>
                    <a:pt x="15226255" y="11315700"/>
                  </a:cubicBezTo>
                  <a:lnTo>
                    <a:pt x="938452" y="11315700"/>
                  </a:lnTo>
                  <a:cubicBezTo>
                    <a:pt x="420159" y="11315700"/>
                    <a:pt x="0" y="10895541"/>
                    <a:pt x="0" y="10377249"/>
                  </a:cubicBezTo>
                  <a:lnTo>
                    <a:pt x="0" y="938452"/>
                  </a:lnTo>
                  <a:cubicBezTo>
                    <a:pt x="0" y="420159"/>
                    <a:pt x="420159" y="0"/>
                    <a:pt x="938452" y="0"/>
                  </a:cubicBezTo>
                  <a:close/>
                </a:path>
              </a:pathLst>
            </a:custGeom>
            <a:blipFill>
              <a:blip r:embed="rId8">
                <a:alphaModFix amt="90000"/>
              </a:blip>
              <a:stretch>
                <a:fillRect l="-5011" r="-5011"/>
              </a:stretch>
            </a:blipFill>
            <a:ln w="9525" cap="sq">
              <a:solidFill>
                <a:srgbClr val="59585C">
                  <a:alpha val="89804"/>
                </a:srgbClr>
              </a:solidFill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9632151" y="-19879"/>
            <a:ext cx="4816524" cy="2820133"/>
            <a:chOff x="0" y="0"/>
            <a:chExt cx="17098056" cy="1001112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098056" cy="10011121"/>
            </a:xfrm>
            <a:custGeom>
              <a:avLst/>
              <a:gdLst/>
              <a:ahLst/>
              <a:cxnLst/>
              <a:rect l="l" t="t" r="r" b="b"/>
              <a:pathLst>
                <a:path w="17098056" h="10011121">
                  <a:moveTo>
                    <a:pt x="596735" y="0"/>
                  </a:moveTo>
                  <a:lnTo>
                    <a:pt x="16501321" y="0"/>
                  </a:lnTo>
                  <a:cubicBezTo>
                    <a:pt x="16659585" y="0"/>
                    <a:pt x="16811366" y="62870"/>
                    <a:pt x="16923276" y="174780"/>
                  </a:cubicBezTo>
                  <a:cubicBezTo>
                    <a:pt x="17035185" y="286689"/>
                    <a:pt x="17098056" y="438471"/>
                    <a:pt x="17098056" y="596735"/>
                  </a:cubicBezTo>
                  <a:lnTo>
                    <a:pt x="17098056" y="9414386"/>
                  </a:lnTo>
                  <a:cubicBezTo>
                    <a:pt x="17098056" y="9572650"/>
                    <a:pt x="17035185" y="9724431"/>
                    <a:pt x="16923276" y="9836341"/>
                  </a:cubicBezTo>
                  <a:cubicBezTo>
                    <a:pt x="16811366" y="9948251"/>
                    <a:pt x="16659585" y="10011121"/>
                    <a:pt x="16501321" y="10011121"/>
                  </a:cubicBezTo>
                  <a:lnTo>
                    <a:pt x="596735" y="10011121"/>
                  </a:lnTo>
                  <a:cubicBezTo>
                    <a:pt x="438471" y="10011121"/>
                    <a:pt x="286689" y="9948251"/>
                    <a:pt x="174780" y="9836341"/>
                  </a:cubicBezTo>
                  <a:cubicBezTo>
                    <a:pt x="62870" y="9724431"/>
                    <a:pt x="0" y="9572650"/>
                    <a:pt x="0" y="9414386"/>
                  </a:cubicBezTo>
                  <a:lnTo>
                    <a:pt x="0" y="596735"/>
                  </a:lnTo>
                  <a:cubicBezTo>
                    <a:pt x="0" y="438471"/>
                    <a:pt x="62870" y="286689"/>
                    <a:pt x="174780" y="174780"/>
                  </a:cubicBezTo>
                  <a:cubicBezTo>
                    <a:pt x="286689" y="62870"/>
                    <a:pt x="438471" y="0"/>
                    <a:pt x="596735" y="0"/>
                  </a:cubicBezTo>
                  <a:close/>
                </a:path>
              </a:pathLst>
            </a:custGeom>
            <a:blipFill>
              <a:blip r:embed="rId9">
                <a:alphaModFix amt="90000"/>
              </a:blip>
              <a:stretch>
                <a:fillRect t="-15090" b="-15090"/>
              </a:stretch>
            </a:blipFill>
            <a:ln w="9525" cap="sq">
              <a:solidFill>
                <a:srgbClr val="59585C">
                  <a:alpha val="89804"/>
                </a:srgbClr>
              </a:solidFill>
              <a:prstDash val="solid"/>
              <a:miter/>
            </a:ln>
          </p:spPr>
        </p:sp>
      </p:grpSp>
      <p:sp>
        <p:nvSpPr>
          <p:cNvPr id="23" name="TextBox 23"/>
          <p:cNvSpPr txBox="1"/>
          <p:nvPr/>
        </p:nvSpPr>
        <p:spPr>
          <a:xfrm>
            <a:off x="3124200" y="6122281"/>
            <a:ext cx="6019800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endParaRPr lang="hu-HU" sz="3999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4319"/>
              </a:lnSpc>
            </a:pPr>
            <a:r>
              <a:rPr lang="hu-HU" sz="399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Csermelyi Andrea</a:t>
            </a:r>
          </a:p>
          <a:p>
            <a:pPr algn="ctr">
              <a:lnSpc>
                <a:spcPts val="4319"/>
              </a:lnSpc>
            </a:pPr>
            <a:r>
              <a:rPr lang="hu-HU" sz="399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állami főépítész</a:t>
            </a:r>
          </a:p>
          <a:p>
            <a:pPr algn="ctr">
              <a:lnSpc>
                <a:spcPts val="4319"/>
              </a:lnSpc>
            </a:pPr>
            <a:r>
              <a:rPr lang="hu-HU" sz="399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Állami Főépítészi Iroda</a:t>
            </a:r>
            <a:endParaRPr lang="en-US" sz="3999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24" name="Freeform 24"/>
          <p:cNvSpPr/>
          <p:nvPr/>
        </p:nvSpPr>
        <p:spPr>
          <a:xfrm flipV="1">
            <a:off x="-276269" y="5866512"/>
            <a:ext cx="6990301" cy="4526220"/>
          </a:xfrm>
          <a:custGeom>
            <a:avLst/>
            <a:gdLst/>
            <a:ahLst/>
            <a:cxnLst/>
            <a:rect l="l" t="t" r="r" b="b"/>
            <a:pathLst>
              <a:path w="6990301" h="4526220">
                <a:moveTo>
                  <a:pt x="0" y="4526220"/>
                </a:moveTo>
                <a:lnTo>
                  <a:pt x="6990301" y="4526220"/>
                </a:lnTo>
                <a:lnTo>
                  <a:pt x="6990301" y="0"/>
                </a:lnTo>
                <a:lnTo>
                  <a:pt x="0" y="0"/>
                </a:lnTo>
                <a:lnTo>
                  <a:pt x="0" y="4526220"/>
                </a:lnTo>
                <a:close/>
              </a:path>
            </a:pathLst>
          </a:custGeom>
          <a:blipFill>
            <a:blip r:embed="rId10">
              <a:alphaModFix amt="29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4713886" y="5869550"/>
            <a:ext cx="3062691" cy="1930646"/>
            <a:chOff x="0" y="0"/>
            <a:chExt cx="18562224" cy="11315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8562225" cy="11315700"/>
            </a:xfrm>
            <a:custGeom>
              <a:avLst/>
              <a:gdLst/>
              <a:ahLst/>
              <a:cxnLst/>
              <a:rect l="l" t="t" r="r" b="b"/>
              <a:pathLst>
                <a:path w="18562225" h="11315700">
                  <a:moveTo>
                    <a:pt x="907536" y="0"/>
                  </a:moveTo>
                  <a:lnTo>
                    <a:pt x="17654688" y="0"/>
                  </a:lnTo>
                  <a:cubicBezTo>
                    <a:pt x="17895382" y="0"/>
                    <a:pt x="18126218" y="95615"/>
                    <a:pt x="18296413" y="265811"/>
                  </a:cubicBezTo>
                  <a:cubicBezTo>
                    <a:pt x="18466609" y="436007"/>
                    <a:pt x="18562225" y="666843"/>
                    <a:pt x="18562225" y="907536"/>
                  </a:cubicBezTo>
                  <a:lnTo>
                    <a:pt x="18562225" y="10408164"/>
                  </a:lnTo>
                  <a:cubicBezTo>
                    <a:pt x="18562225" y="10909382"/>
                    <a:pt x="18155907" y="11315700"/>
                    <a:pt x="17654688" y="11315700"/>
                  </a:cubicBezTo>
                  <a:lnTo>
                    <a:pt x="907536" y="11315700"/>
                  </a:lnTo>
                  <a:cubicBezTo>
                    <a:pt x="406318" y="11315700"/>
                    <a:pt x="0" y="10909382"/>
                    <a:pt x="0" y="10408164"/>
                  </a:cubicBezTo>
                  <a:lnTo>
                    <a:pt x="0" y="907536"/>
                  </a:lnTo>
                  <a:cubicBezTo>
                    <a:pt x="0" y="406318"/>
                    <a:pt x="406318" y="0"/>
                    <a:pt x="907536" y="0"/>
                  </a:cubicBezTo>
                  <a:close/>
                </a:path>
              </a:pathLst>
            </a:custGeom>
            <a:blipFill>
              <a:blip r:embed="rId12">
                <a:alphaModFix amt="90000"/>
              </a:blip>
              <a:stretch>
                <a:fillRect t="-3620" b="-3620"/>
              </a:stretch>
            </a:blipFill>
            <a:ln w="9525" cap="sq">
              <a:solidFill>
                <a:srgbClr val="59585C">
                  <a:alpha val="89804"/>
                </a:srgbClr>
              </a:solidFill>
              <a:prstDash val="solid"/>
              <a:miter/>
            </a:ln>
          </p:spPr>
        </p:sp>
      </p:grpSp>
      <p:sp>
        <p:nvSpPr>
          <p:cNvPr id="27" name="Freeform 27"/>
          <p:cNvSpPr/>
          <p:nvPr/>
        </p:nvSpPr>
        <p:spPr>
          <a:xfrm>
            <a:off x="0" y="0"/>
            <a:ext cx="4184570" cy="2130327"/>
          </a:xfrm>
          <a:custGeom>
            <a:avLst/>
            <a:gdLst/>
            <a:ahLst/>
            <a:cxnLst/>
            <a:rect l="l" t="t" r="r" b="b"/>
            <a:pathLst>
              <a:path w="4184570" h="2130327">
                <a:moveTo>
                  <a:pt x="0" y="0"/>
                </a:moveTo>
                <a:lnTo>
                  <a:pt x="4184570" y="0"/>
                </a:lnTo>
                <a:lnTo>
                  <a:pt x="4184570" y="2130327"/>
                </a:lnTo>
                <a:lnTo>
                  <a:pt x="0" y="21303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3453218" y="2300798"/>
            <a:ext cx="5178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3000" dirty="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</a:t>
            </a:r>
            <a:r>
              <a:rPr lang="en-US" sz="3000" dirty="0" err="1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Vármegyei</a:t>
            </a:r>
            <a:r>
              <a:rPr lang="en-US" sz="3000" dirty="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 </a:t>
            </a:r>
            <a:r>
              <a:rPr lang="en-US" sz="3000" dirty="0" err="1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Kormányhivatal</a:t>
            </a:r>
            <a:endParaRPr lang="en-US" sz="3000" dirty="0">
              <a:solidFill>
                <a:srgbClr val="FFFFFF">
                  <a:alpha val="72941"/>
                </a:srgbClr>
              </a:solidFill>
              <a:latin typeface="Trajan Pro"/>
              <a:ea typeface="Trajan Pro"/>
              <a:cs typeface="Trajan Pro"/>
              <a:sym typeface="Trajan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83316" y="455918"/>
            <a:ext cx="7015295" cy="1490310"/>
            <a:chOff x="0" y="0"/>
            <a:chExt cx="13445084" cy="28562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45085" cy="2856237"/>
            </a:xfrm>
            <a:custGeom>
              <a:avLst/>
              <a:gdLst/>
              <a:ahLst/>
              <a:cxnLst/>
              <a:rect l="l" t="t" r="r" b="b"/>
              <a:pathLst>
                <a:path w="13445085" h="2856237">
                  <a:moveTo>
                    <a:pt x="0" y="0"/>
                  </a:moveTo>
                  <a:lnTo>
                    <a:pt x="13445085" y="0"/>
                  </a:lnTo>
                  <a:lnTo>
                    <a:pt x="13445085" y="2856237"/>
                  </a:lnTo>
                  <a:lnTo>
                    <a:pt x="0" y="285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445084" cy="290386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5400"/>
                </a:lnSpc>
              </a:pPr>
              <a:r>
                <a:rPr lang="hu-HU" sz="4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Jogalkotás</a:t>
              </a:r>
            </a:p>
            <a:p>
              <a:pPr algn="ctr">
                <a:lnSpc>
                  <a:spcPts val="5400"/>
                </a:lnSpc>
              </a:pPr>
              <a:r>
                <a:rPr lang="hu-HU" sz="4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OTÉK vagy TÉKA</a:t>
              </a:r>
              <a:endParaRPr lang="en-US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Vármegyei Kormányhivatal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64242" y="2552700"/>
            <a:ext cx="13133946" cy="6553200"/>
            <a:chOff x="0" y="0"/>
            <a:chExt cx="25171713" cy="10946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5171713" cy="1097550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just">
                <a:lnSpc>
                  <a:spcPts val="3240"/>
                </a:lnSpc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képviselő-testületi (közgyűlési) alap-határozat </a:t>
              </a:r>
              <a:r>
                <a:rPr lang="hu-HU" sz="3000" b="1" u="sng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2025. január 1. előtti</a:t>
              </a:r>
              <a:r>
                <a:rPr lang="hu-HU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– TÉKA 134. § és a 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Jat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15. § alapján az OTÉK 2024. december 31-én hatályos 121. §-a értelmében</a:t>
              </a:r>
            </a:p>
            <a:p>
              <a:pPr algn="just">
                <a:lnSpc>
                  <a:spcPts val="324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régiOTÉK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alapú tervek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régiOTÉK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II. fejezete és 1. melléklete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módosításkor hatályos OTÉK III. fejezete</a:t>
              </a: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314-es alapú tervek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OTÉK 2021. július 15-én hatályos II. fejezete és 1.-2. melléklete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módosításkor hatályos OTÉK III. fejezete</a:t>
              </a: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településtervek készítése (módosítást köti a készítés)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OTÉK 2024. december 31-én hatályos II.-III. fejezete és 1.-2. melléklete VAGY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TÉKA I.-V. fejezete és 1.-6. melléklete, a TÉKA 135. § (5) bekezdése szerint</a:t>
              </a:r>
            </a:p>
            <a:p>
              <a:pPr algn="just">
                <a:lnSpc>
                  <a:spcPts val="216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14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Vármegyei Kormányhivatal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4038600" y="876300"/>
            <a:ext cx="11059588" cy="8991600"/>
            <a:chOff x="0" y="0"/>
            <a:chExt cx="25171713" cy="10946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5171713" cy="1097550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just">
                <a:lnSpc>
                  <a:spcPts val="3240"/>
                </a:lnSpc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képviselő-testületi (közgyűlési) alap-határozat</a:t>
              </a:r>
            </a:p>
            <a:p>
              <a:pPr algn="just">
                <a:lnSpc>
                  <a:spcPts val="3240"/>
                </a:lnSpc>
              </a:pPr>
              <a:r>
                <a:rPr lang="hu-HU" sz="3000" b="1" u="sng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2024. december 31. utáni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– TÉKA 135. §-a értelmében</a:t>
              </a:r>
            </a:p>
            <a:p>
              <a:pPr algn="just">
                <a:lnSpc>
                  <a:spcPts val="324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régiOTÉK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alapú tervek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régiOTÉK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II.-III. fejezete, 111. § (1)-(2) bekezdése és 1. melléklete</a:t>
              </a:r>
            </a:p>
            <a:p>
              <a:pPr lvl="1" algn="just">
                <a:lnSpc>
                  <a:spcPts val="324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314-es alapú tervek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OTÉK 2021. július 15-én hatályos II.-III. fejezete, 111. § (1)-(2) bekezdése és 1.-2. melléklete</a:t>
              </a:r>
            </a:p>
            <a:p>
              <a:pPr lvl="1" algn="just">
                <a:lnSpc>
                  <a:spcPts val="324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településtervek hatálybalépéskor folyamatban lévő készítése (módosítást köti a készítés)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OTÉK 2024. december 31-én hatályos II.-III. fejezete, 111. § (1)-(2) bekezdései és 1.-2. melléklete VAGY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TÉKA I.-V. fejezete és 1.-6. melléklete, a TÉKA 135. § (5) bekezdése szerint</a:t>
              </a:r>
            </a:p>
            <a:p>
              <a:pPr lvl="1" algn="just">
                <a:lnSpc>
                  <a:spcPts val="324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településtervek hatálybalépést követően indult készítése (módosítást köti a készítés)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TÉKA szabályai</a:t>
              </a:r>
            </a:p>
            <a:p>
              <a:pPr algn="just">
                <a:lnSpc>
                  <a:spcPts val="216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29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83316" y="455918"/>
            <a:ext cx="7015295" cy="1490310"/>
            <a:chOff x="0" y="0"/>
            <a:chExt cx="13445084" cy="28562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45085" cy="2856237"/>
            </a:xfrm>
            <a:custGeom>
              <a:avLst/>
              <a:gdLst/>
              <a:ahLst/>
              <a:cxnLst/>
              <a:rect l="l" t="t" r="r" b="b"/>
              <a:pathLst>
                <a:path w="13445085" h="2856237">
                  <a:moveTo>
                    <a:pt x="0" y="0"/>
                  </a:moveTo>
                  <a:lnTo>
                    <a:pt x="13445085" y="0"/>
                  </a:lnTo>
                  <a:lnTo>
                    <a:pt x="13445085" y="2856237"/>
                  </a:lnTo>
                  <a:lnTo>
                    <a:pt x="0" y="285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445084" cy="290386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5400"/>
                </a:lnSpc>
              </a:pPr>
              <a:r>
                <a:rPr lang="hu-HU" sz="3000" b="1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hu-HU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fontosabb változásai</a:t>
              </a:r>
            </a:p>
            <a:p>
              <a:pPr algn="ctr">
                <a:lnSpc>
                  <a:spcPts val="5400"/>
                </a:lnSpc>
              </a:pPr>
              <a:r>
                <a:rPr lang="hu-HU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2024. október 1-től</a:t>
              </a:r>
              <a:endParaRPr lang="en-US" sz="3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Vármegyei Kormányhivatal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64242" y="2552700"/>
            <a:ext cx="13133946" cy="6553200"/>
            <a:chOff x="0" y="0"/>
            <a:chExt cx="25171713" cy="10946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5171713" cy="1097550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just">
                <a:lnSpc>
                  <a:spcPts val="3240"/>
                </a:lnSpc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Fentebb nem említett további változások</a:t>
              </a:r>
            </a:p>
            <a:p>
              <a:pPr algn="just">
                <a:lnSpc>
                  <a:spcPts val="324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15. § (2) bekezdés b) pont szerint kiegészül a kötelezően ábrázolandó, más jogszabály által elrendelt elem a végleges használatbavételi engedéllyel megállapított védőtávolsággal vagy biztonsági övezettel</a:t>
              </a:r>
            </a:p>
            <a:p>
              <a:pPr algn="just">
                <a:lnSpc>
                  <a:spcPts val="324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17. § (1) bekezdés szerint a fejlesztési és rendezési tervet együttesen, hétévente kell felülvizsgálni</a:t>
              </a:r>
            </a:p>
            <a:p>
              <a:pPr algn="just">
                <a:lnSpc>
                  <a:spcPts val="324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69. § (1a) bekezdés szerint rövid eljárásban lehet a változatlan 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tartalmú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Tkr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.-t a HÉSZ-be beemelni</a:t>
              </a:r>
            </a:p>
            <a:p>
              <a:pPr algn="just">
                <a:lnSpc>
                  <a:spcPts val="324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4. (helyi építési szabályzat) és 5. (HÉSZ mellékletei) mellékletek tartalmi követelménye változott</a:t>
              </a: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216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66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89254" y="413332"/>
            <a:ext cx="9944135" cy="2140467"/>
            <a:chOff x="0" y="-47625"/>
            <a:chExt cx="13445085" cy="29038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45085" cy="2856237"/>
            </a:xfrm>
            <a:custGeom>
              <a:avLst/>
              <a:gdLst/>
              <a:ahLst/>
              <a:cxnLst/>
              <a:rect l="l" t="t" r="r" b="b"/>
              <a:pathLst>
                <a:path w="13445085" h="2856237">
                  <a:moveTo>
                    <a:pt x="0" y="0"/>
                  </a:moveTo>
                  <a:lnTo>
                    <a:pt x="13445085" y="0"/>
                  </a:lnTo>
                  <a:lnTo>
                    <a:pt x="13445085" y="2856237"/>
                  </a:lnTo>
                  <a:lnTo>
                    <a:pt x="0" y="285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445084" cy="290386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>
                <a:lnSpc>
                  <a:spcPts val="3000"/>
                </a:lnSpc>
              </a:pPr>
              <a:r>
                <a:rPr lang="hu-HU" sz="4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További módosítások – </a:t>
              </a: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2025. évi L. tv. </a:t>
              </a:r>
            </a:p>
            <a:p>
              <a:pPr>
                <a:lnSpc>
                  <a:spcPts val="3000"/>
                </a:lnSpc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	az Ukrajna területén fennálló fegyveres 	konfliktusra 	tekintettel kihirdetett veszélyhelyzeti rendeletek törvényi 	szintre emeléséről - </a:t>
              </a:r>
              <a:r>
                <a:rPr lang="hu-HU" sz="28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2025. július 20-tól hatályos</a:t>
              </a:r>
              <a:endPara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Vármegyei Kormányhivatal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64242" y="2695009"/>
            <a:ext cx="13133946" cy="7020491"/>
            <a:chOff x="0" y="0"/>
            <a:chExt cx="25171713" cy="10946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5171713" cy="1097550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26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226. § A Magyarország és egyes kiemelt térségeinek területrendezési tervéről szóló 2018. évi CXXXIX. törvény 26. § (5) bekezdése helyébe a következő rendelkezés lép</a:t>
              </a:r>
            </a:p>
            <a:p>
              <a:pPr algn="just">
                <a:lnSpc>
                  <a:spcPts val="3240"/>
                </a:lnSpc>
              </a:pPr>
              <a:r>
                <a:rPr lang="hu-HU" sz="26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	„(5) Az ökológiai hálózat ökológiai folyosójának övezetében külfejtéses 	művelésű bányatelek létesítése, a meglévő külfejtéses művelésű 	bányatelek 	horizontális bővítése csak az ország más területén fel nem lelhető ásványi 	nyersanyag esetében, a környezeti hatásvizsgálati és az egységes 	környezethasználati engedélyezési eljárásról szóló kormányrendelet szerinti 	hatásvizsgálat alapján lehetséges. A meglévő külfejtéses művelésű bányatelek 	horizontális bővítésével a bányatelek eredeti mérete (felszíni vetülete) nem 	változhat. Az övezetben új célkitermelőhely nem létesíthető.”</a:t>
              </a: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endParaRPr lang="hu-HU" sz="2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26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240. § A magyar építészetről szóló 2023. évi C. törvény 75. §-a </a:t>
              </a:r>
              <a:r>
                <a:rPr lang="hu-HU" sz="26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hu-HU" sz="26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következő (3a) bekezdéssel egészül ki:</a:t>
              </a:r>
            </a:p>
            <a:p>
              <a:pPr algn="just">
                <a:lnSpc>
                  <a:spcPts val="3240"/>
                </a:lnSpc>
              </a:pPr>
              <a:r>
                <a:rPr lang="hu-HU" sz="26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	„(3a) A (3) bekezdés szerinti véleményezés és egyeztető tárgyalás 	elektronikus 	úton is lefolytatható.” (a (3) bekezdés az államigazgatási szervre vonatkozik)</a:t>
              </a:r>
            </a:p>
            <a:p>
              <a:pPr algn="just">
                <a:lnSpc>
                  <a:spcPts val="3240"/>
                </a:lnSpc>
              </a:pPr>
              <a:endParaRPr lang="hu-HU" sz="2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r>
                <a:rPr lang="hu-HU" sz="26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További módosítások várhatók – nyár és ősz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266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83316" y="455918"/>
            <a:ext cx="7015295" cy="1490310"/>
            <a:chOff x="0" y="0"/>
            <a:chExt cx="13445084" cy="28562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45085" cy="2856237"/>
            </a:xfrm>
            <a:custGeom>
              <a:avLst/>
              <a:gdLst/>
              <a:ahLst/>
              <a:cxnLst/>
              <a:rect l="l" t="t" r="r" b="b"/>
              <a:pathLst>
                <a:path w="13445085" h="2856237">
                  <a:moveTo>
                    <a:pt x="0" y="0"/>
                  </a:moveTo>
                  <a:lnTo>
                    <a:pt x="13445085" y="0"/>
                  </a:lnTo>
                  <a:lnTo>
                    <a:pt x="13445085" y="2856237"/>
                  </a:lnTo>
                  <a:lnTo>
                    <a:pt x="0" y="285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445084" cy="290386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5400"/>
                </a:lnSpc>
              </a:pPr>
              <a:r>
                <a:rPr lang="hu-HU" sz="4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E-TÉR problémák</a:t>
              </a: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Vármegyei Kormányhivatal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64242" y="2552700"/>
            <a:ext cx="13133946" cy="6553200"/>
            <a:chOff x="0" y="0"/>
            <a:chExt cx="25171713" cy="10946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5171713" cy="1097550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E-TÉR-ben „lógó” eljárásokat kérjük lezárni/törölni</a:t>
              </a:r>
            </a:p>
            <a:p>
              <a:pPr algn="just">
                <a:lnSpc>
                  <a:spcPts val="324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 valamely eljárási cselekmény az E-TÉR fejlesztés hiányossága miatt nem folytatható le E-TÉR-ben, akkor a digitális államról és a digitális szolgáltatások nyújtásának egyes szabályairól szóló 2023. évi CIII. tv. 118. § (2) bekezdésre történő hivatkozással át kell térni – átmenetileg – hivatali kapun történő ügyintézésre: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hiánypótlás/teljes átdolgozás teljesítése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eljárási határidő nem állítható át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egyeztető tárgyalás kiírása.</a:t>
              </a:r>
            </a:p>
            <a:p>
              <a:pPr lvl="1" algn="just">
                <a:lnSpc>
                  <a:spcPts val="324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Egyéb esetben az E-TÉR használata kötelező, a legelső alkalommal vissza kell térni rá!</a:t>
              </a: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216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63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83316" y="431068"/>
            <a:ext cx="7015296" cy="1515160"/>
            <a:chOff x="0" y="-47625"/>
            <a:chExt cx="13445086" cy="29038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45086" cy="2856237"/>
            </a:xfrm>
            <a:custGeom>
              <a:avLst/>
              <a:gdLst/>
              <a:ahLst/>
              <a:cxnLst/>
              <a:rect l="l" t="t" r="r" b="b"/>
              <a:pathLst>
                <a:path w="13445085" h="2856237">
                  <a:moveTo>
                    <a:pt x="0" y="0"/>
                  </a:moveTo>
                  <a:lnTo>
                    <a:pt x="13445085" y="0"/>
                  </a:lnTo>
                  <a:lnTo>
                    <a:pt x="13445085" y="2856237"/>
                  </a:lnTo>
                  <a:lnTo>
                    <a:pt x="0" y="285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445084" cy="290386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5400"/>
                </a:lnSpc>
              </a:pPr>
              <a:r>
                <a:rPr lang="hu-HU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Jogalkalmazás </a:t>
              </a:r>
              <a:r>
                <a:rPr lang="hu-HU" sz="3000" b="1" i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és jogalkotás</a:t>
              </a:r>
            </a:p>
            <a:p>
              <a:pPr algn="ctr">
                <a:lnSpc>
                  <a:spcPts val="5400"/>
                </a:lnSpc>
              </a:pPr>
              <a:r>
                <a:rPr lang="hu-HU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2025. július 1-től</a:t>
              </a: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Vármegyei Kormányhivatal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64242" y="2552700"/>
            <a:ext cx="13133946" cy="6934200"/>
            <a:chOff x="0" y="0"/>
            <a:chExt cx="25171713" cy="10946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5171713" cy="1097550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TÉKA alapú településterv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 rendelkező település esetén TÉKA</a:t>
              </a:r>
            </a:p>
            <a:p>
              <a:pPr algn="just">
                <a:lnSpc>
                  <a:spcPts val="300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OTÉK alapú tervek esetén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– TÉKA 136. § (1)+137/A. §</a:t>
              </a:r>
            </a:p>
            <a:p>
              <a:pPr marL="914400" lvl="1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régiOTÉK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alapú HÉSZ – 2012.08.06-án hatályos OTÉK II.-III- fejezet és mellékletek + 2024.12.31-én hatályos OTÉK + TÉKA 137. §</a:t>
              </a:r>
            </a:p>
            <a:p>
              <a:pPr marL="914400" lvl="1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314-esOTÉK alapú HÉSZ – 2021.07.15-én hatályos OTÉK II.-III- fejezet és mellékletek + 2024.12.31-én hatályos OTÉK+ TÉKA 137. §</a:t>
              </a:r>
            </a:p>
            <a:p>
              <a:pPr marL="914400" lvl="1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419-esOTÉK alapú településterv – 2024.12.31-én hatályos OTÉK+ TÉKA 137. §</a:t>
              </a:r>
            </a:p>
            <a:p>
              <a:pPr lvl="1" algn="just">
                <a:lnSpc>
                  <a:spcPts val="300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lvl="1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3000" b="1" u="sng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alkalmazni kell a fentiektől függetlenül a TÉKA 136. § (2) bekezdésben felsorolt jogszabályhelyek rendelkezéseit közvetlenül</a:t>
              </a:r>
            </a:p>
            <a:p>
              <a:pPr marL="1371600" lvl="2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4. § – egyedi eltérési engedély – NEM helyi tervtanács vagy önkormányzati főépítész!</a:t>
              </a:r>
            </a:p>
            <a:p>
              <a:pPr marL="1371600" lvl="2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3000" i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7. § (6) bekezdés – egymás feletti két eltérő területhasználat</a:t>
              </a:r>
            </a:p>
            <a:p>
              <a:pPr marL="1371600" lvl="2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8. § (9) bekezdés – természetes építőanyagok esetén lakó- vagy szállásépületnél a beépítettségi határérték a HÉSZ-ben megállapított 1,2-szerese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50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Vármegyei Kormányhivatal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64242" y="2320734"/>
            <a:ext cx="13133946" cy="7318566"/>
            <a:chOff x="0" y="0"/>
            <a:chExt cx="25171713" cy="10946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5171713" cy="1097550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just">
                <a:lnSpc>
                  <a:spcPts val="3000"/>
                </a:lnSpc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TÉKA 136. § (2) bekezdésben felsorolt közvetlenül alkalmazandó jogszabályhelyek felsorolásának folytatása</a:t>
              </a:r>
            </a:p>
            <a:p>
              <a:pPr algn="just">
                <a:lnSpc>
                  <a:spcPts val="3000"/>
                </a:lnSpc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10. § (4) bekezdés – erkély méreteinek korlátozása lakó- és irodaépület esetén</a:t>
              </a: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21. § (4)-(6) bekezdése – </a:t>
              </a:r>
              <a:r>
                <a:rPr lang="hu-HU" sz="2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Gksz</a:t>
              </a: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szigorítása (önálló lakóépület kizárása /1 szolgálati/, védőtávolságot igénylő ipari építmény kizárása, hulladékgyűjtő udvar korlátozása)</a:t>
              </a: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22. § (4)-(6) bekezdése – általános gazdasági szigorítása (önálló lakóépület kizárása /1-1 szolgálati és tulajdonosi/, védőtávolságot igénylő ipari építmény kizárása, hulladékgyűjtő udvar korlátozása)</a:t>
              </a: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34. § (8)-(12) bekezdése – mezőgazdasági övezetben lakó rendeltetés feltételeinek és zártkerti telek beépítettségének meghatározása</a:t>
              </a: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35. § – birtokközpont új szabályai (továbbra is ÁF a hatóság)</a:t>
              </a: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713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Vármegyei Kormányhivatal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64242" y="2552700"/>
            <a:ext cx="13133946" cy="7086600"/>
            <a:chOff x="0" y="0"/>
            <a:chExt cx="25171713" cy="10946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5171713" cy="1097550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just">
                <a:lnSpc>
                  <a:spcPts val="3000"/>
                </a:lnSpc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TÉKA 136. § (2) bekezdésben felsorolt közvetlenül alkalmazandó jogszabályhelyek felsorolásának folytatása</a:t>
              </a:r>
            </a:p>
            <a:p>
              <a:pPr algn="just">
                <a:lnSpc>
                  <a:spcPts val="3000"/>
                </a:lnSpc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36. § – tanya új szabályai (HÉSZ módosítás nélkül továbbra sincs tanya)</a:t>
              </a: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40. § – építmények létesítésének új szabályai, különösen a sajátosakra (megújuló energiaforrás)</a:t>
              </a: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41. § (1)-(2) bekezdése – barnamezős területek eltérő szabályai (kataszter 2026. január 1-től, egyedi eltérés nem alkalmazható a beépítettségre)</a:t>
              </a: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42. § – szélerőműparkokra vonatkozó szabályok</a:t>
              </a: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43. § – napelemre és napkollektorra vonatkozó szabályok – épületen történő elhelyezés</a:t>
              </a: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48. § – nyúlványos telek – ha a HÉSZ kifejezetten megengedi</a:t>
              </a: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231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Vármegyei Kormányhivatal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64242" y="2533605"/>
            <a:ext cx="13133946" cy="7334295"/>
            <a:chOff x="0" y="-28575"/>
            <a:chExt cx="25171713" cy="109755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5171713" cy="1097550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just">
                <a:lnSpc>
                  <a:spcPts val="3000"/>
                </a:lnSpc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TÉKA 136. § (2) bekezdésben felsorolt közvetlenül alkalmazandó jogszabályhelyek felsorolásának folytatása</a:t>
              </a:r>
            </a:p>
            <a:p>
              <a:pPr algn="just">
                <a:lnSpc>
                  <a:spcPts val="3000"/>
                </a:lnSpc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49.-52. §§ – zöldfelületek kialakításának új szabályai (3. melléklet is)</a:t>
              </a:r>
            </a:p>
            <a:p>
              <a:pPr algn="just">
                <a:lnSpc>
                  <a:spcPts val="3000"/>
                </a:lnSpc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59.-60. §§ – rendeltetésszerű használathoz szükséges gépjárművek elhelyezésének és parkoló kialakításának szabályai (4.-6. mellékletek is)</a:t>
              </a: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67. § – csapadékvíz telken belüli megtartásának kötelezettsége</a:t>
              </a:r>
            </a:p>
            <a:p>
              <a:pPr algn="just">
                <a:lnSpc>
                  <a:spcPts val="3000"/>
                </a:lnSpc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2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előzőekkel</a:t>
              </a: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összefüggésben a TÉKA fogalommeghatározásai</a:t>
              </a:r>
            </a:p>
            <a:p>
              <a:pPr algn="just">
                <a:lnSpc>
                  <a:spcPts val="3000"/>
                </a:lnSpc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000"/>
                </a:lnSpc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ÁFI új szakhatósági jogköre – útépítési engedélyezési eljárásban szakhatóság, ha az önkormányzat kérelmező</a:t>
              </a:r>
            </a:p>
            <a:p>
              <a:pPr algn="just">
                <a:lnSpc>
                  <a:spcPts val="3000"/>
                </a:lnSpc>
              </a:pPr>
              <a:endParaRPr lang="hu-HU" sz="2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000"/>
                </a:lnSpc>
              </a:pPr>
              <a:r>
                <a:rPr lang="hu-HU" sz="28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Méptv</a:t>
              </a:r>
              <a:r>
                <a:rPr lang="hu-HU" sz="28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. 81. § (1) A települési önkormányzat gondoskodik az egyes ingatlanokkal kapcsolatos településrendezési követelményekkel kapcsolatos tájékoztatásról.</a:t>
              </a:r>
            </a:p>
            <a:p>
              <a:pPr algn="just">
                <a:lnSpc>
                  <a:spcPts val="3000"/>
                </a:lnSpc>
              </a:pPr>
              <a:endParaRPr lang="hu-HU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000"/>
                </a:lnSpc>
              </a:pPr>
              <a:r>
                <a:rPr lang="hu-HU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helyi építési szabályzat rendelkezéseinek kihatása a telekalakítási eljárásokra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566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76731" y="-1760732"/>
            <a:ext cx="7549404" cy="7549404"/>
          </a:xfrm>
          <a:custGeom>
            <a:avLst/>
            <a:gdLst/>
            <a:ahLst/>
            <a:cxnLst/>
            <a:rect l="l" t="t" r="r" b="b"/>
            <a:pathLst>
              <a:path w="7549404" h="7549404">
                <a:moveTo>
                  <a:pt x="0" y="0"/>
                </a:moveTo>
                <a:lnTo>
                  <a:pt x="7549404" y="0"/>
                </a:lnTo>
                <a:lnTo>
                  <a:pt x="7549404" y="7549404"/>
                </a:lnTo>
                <a:lnTo>
                  <a:pt x="0" y="7549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3465731" y="0"/>
            <a:ext cx="8675660" cy="5617490"/>
          </a:xfrm>
          <a:custGeom>
            <a:avLst/>
            <a:gdLst/>
            <a:ahLst/>
            <a:cxnLst/>
            <a:rect l="l" t="t" r="r" b="b"/>
            <a:pathLst>
              <a:path w="8675660" h="5617490">
                <a:moveTo>
                  <a:pt x="8675660" y="0"/>
                </a:moveTo>
                <a:lnTo>
                  <a:pt x="0" y="0"/>
                </a:lnTo>
                <a:lnTo>
                  <a:pt x="0" y="5617490"/>
                </a:lnTo>
                <a:lnTo>
                  <a:pt x="8675660" y="5617490"/>
                </a:lnTo>
                <a:lnTo>
                  <a:pt x="8675660" y="0"/>
                </a:lnTo>
                <a:close/>
              </a:path>
            </a:pathLst>
          </a:custGeom>
          <a:blipFill>
            <a:blip r:embed="rId4">
              <a:alphaModFix amt="2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2200405" y="2013970"/>
            <a:ext cx="14746157" cy="6530707"/>
            <a:chOff x="0" y="0"/>
            <a:chExt cx="1577194" cy="698500"/>
          </a:xfrm>
        </p:grpSpPr>
        <p:sp>
          <p:nvSpPr>
            <p:cNvPr id="5" name="Freeform 5"/>
            <p:cNvSpPr/>
            <p:nvPr/>
          </p:nvSpPr>
          <p:spPr>
            <a:xfrm>
              <a:off x="3529" y="0"/>
              <a:ext cx="1570137" cy="698500"/>
            </a:xfrm>
            <a:custGeom>
              <a:avLst/>
              <a:gdLst/>
              <a:ahLst/>
              <a:cxnLst/>
              <a:rect l="l" t="t" r="r" b="b"/>
              <a:pathLst>
                <a:path w="1570137" h="698500">
                  <a:moveTo>
                    <a:pt x="1564424" y="365133"/>
                  </a:moveTo>
                  <a:lnTo>
                    <a:pt x="1379706" y="682617"/>
                  </a:lnTo>
                  <a:cubicBezTo>
                    <a:pt x="1373984" y="692451"/>
                    <a:pt x="1363466" y="698500"/>
                    <a:pt x="1352089" y="698500"/>
                  </a:cubicBezTo>
                  <a:lnTo>
                    <a:pt x="218046" y="698500"/>
                  </a:lnTo>
                  <a:cubicBezTo>
                    <a:pt x="206670" y="698500"/>
                    <a:pt x="196151" y="692451"/>
                    <a:pt x="190430" y="682617"/>
                  </a:cubicBezTo>
                  <a:lnTo>
                    <a:pt x="5712" y="365133"/>
                  </a:lnTo>
                  <a:cubicBezTo>
                    <a:pt x="0" y="355315"/>
                    <a:pt x="0" y="343185"/>
                    <a:pt x="5712" y="333367"/>
                  </a:cubicBezTo>
                  <a:lnTo>
                    <a:pt x="190430" y="15883"/>
                  </a:lnTo>
                  <a:cubicBezTo>
                    <a:pt x="196151" y="6049"/>
                    <a:pt x="206670" y="0"/>
                    <a:pt x="218046" y="0"/>
                  </a:cubicBezTo>
                  <a:lnTo>
                    <a:pt x="1352089" y="0"/>
                  </a:lnTo>
                  <a:cubicBezTo>
                    <a:pt x="1363466" y="0"/>
                    <a:pt x="1373984" y="6049"/>
                    <a:pt x="1379706" y="15883"/>
                  </a:cubicBezTo>
                  <a:lnTo>
                    <a:pt x="1564424" y="333367"/>
                  </a:lnTo>
                  <a:cubicBezTo>
                    <a:pt x="1570136" y="343185"/>
                    <a:pt x="1570136" y="355315"/>
                    <a:pt x="1564424" y="365133"/>
                  </a:cubicBezTo>
                  <a:close/>
                </a:path>
              </a:pathLst>
            </a:custGeom>
            <a:gradFill rotWithShape="1">
              <a:gsLst>
                <a:gs pos="0">
                  <a:srgbClr val="999999">
                    <a:alpha val="100000"/>
                  </a:srgbClr>
                </a:gs>
                <a:gs pos="100000">
                  <a:srgbClr val="C5C0C0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134859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3983830" y="8544677"/>
            <a:ext cx="9720074" cy="1579512"/>
          </a:xfrm>
          <a:custGeom>
            <a:avLst/>
            <a:gdLst/>
            <a:ahLst/>
            <a:cxnLst/>
            <a:rect l="l" t="t" r="r" b="b"/>
            <a:pathLst>
              <a:path w="9720074" h="1579512">
                <a:moveTo>
                  <a:pt x="0" y="0"/>
                </a:moveTo>
                <a:lnTo>
                  <a:pt x="9720074" y="0"/>
                </a:lnTo>
                <a:lnTo>
                  <a:pt x="9720074" y="1579512"/>
                </a:lnTo>
                <a:lnTo>
                  <a:pt x="0" y="1579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305211" y="8094993"/>
            <a:ext cx="7368136" cy="2029196"/>
            <a:chOff x="0" y="0"/>
            <a:chExt cx="3728292" cy="10267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28292" cy="1026777"/>
            </a:xfrm>
            <a:custGeom>
              <a:avLst/>
              <a:gdLst/>
              <a:ahLst/>
              <a:cxnLst/>
              <a:rect l="l" t="t" r="r" b="b"/>
              <a:pathLst>
                <a:path w="3728292" h="1026777">
                  <a:moveTo>
                    <a:pt x="3525092" y="0"/>
                  </a:moveTo>
                  <a:cubicBezTo>
                    <a:pt x="3637316" y="0"/>
                    <a:pt x="3728292" y="229852"/>
                    <a:pt x="3728292" y="513389"/>
                  </a:cubicBezTo>
                  <a:cubicBezTo>
                    <a:pt x="3728292" y="796925"/>
                    <a:pt x="3637316" y="1026777"/>
                    <a:pt x="3525092" y="1026777"/>
                  </a:cubicBezTo>
                  <a:lnTo>
                    <a:pt x="203200" y="1026777"/>
                  </a:lnTo>
                  <a:cubicBezTo>
                    <a:pt x="90976" y="1026777"/>
                    <a:pt x="0" y="796925"/>
                    <a:pt x="0" y="513389"/>
                  </a:cubicBezTo>
                  <a:cubicBezTo>
                    <a:pt x="0" y="229852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99999">
                    <a:alpha val="100000"/>
                  </a:srgbClr>
                </a:gs>
                <a:gs pos="100000">
                  <a:srgbClr val="C5C0C0">
                    <a:alpha val="100000"/>
                  </a:srgbClr>
                </a:gs>
              </a:gsLst>
              <a:lin ang="2700000"/>
            </a:gradFill>
            <a:ln w="19050" cap="sq">
              <a:solidFill>
                <a:srgbClr val="59585C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728292" cy="1064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4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902423" y="8258725"/>
            <a:ext cx="540500" cy="540500"/>
          </a:xfrm>
          <a:custGeom>
            <a:avLst/>
            <a:gdLst/>
            <a:ahLst/>
            <a:cxnLst/>
            <a:rect l="l" t="t" r="r" b="b"/>
            <a:pathLst>
              <a:path w="540500" h="540500">
                <a:moveTo>
                  <a:pt x="0" y="0"/>
                </a:moveTo>
                <a:lnTo>
                  <a:pt x="540501" y="0"/>
                </a:lnTo>
                <a:lnTo>
                  <a:pt x="540501" y="540501"/>
                </a:lnTo>
                <a:lnTo>
                  <a:pt x="0" y="5405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1731154" y="-1834428"/>
            <a:ext cx="7113752" cy="711375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CFD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11731154" y="5242350"/>
            <a:ext cx="7113752" cy="711375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FAFA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0730599" y="1144201"/>
            <a:ext cx="7968045" cy="7885499"/>
            <a:chOff x="0" y="0"/>
            <a:chExt cx="812800" cy="8043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04380"/>
            </a:xfrm>
            <a:custGeom>
              <a:avLst/>
              <a:gdLst/>
              <a:ahLst/>
              <a:cxnLst/>
              <a:rect l="l" t="t" r="r" b="b"/>
              <a:pathLst>
                <a:path w="812800" h="804380">
                  <a:moveTo>
                    <a:pt x="406400" y="0"/>
                  </a:moveTo>
                  <a:cubicBezTo>
                    <a:pt x="181951" y="0"/>
                    <a:pt x="0" y="180067"/>
                    <a:pt x="0" y="402190"/>
                  </a:cubicBezTo>
                  <a:cubicBezTo>
                    <a:pt x="0" y="624313"/>
                    <a:pt x="181951" y="804380"/>
                    <a:pt x="406400" y="804380"/>
                  </a:cubicBezTo>
                  <a:cubicBezTo>
                    <a:pt x="630849" y="804380"/>
                    <a:pt x="812800" y="624313"/>
                    <a:pt x="812800" y="402190"/>
                  </a:cubicBezTo>
                  <a:cubicBezTo>
                    <a:pt x="812800" y="180067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9EA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11693072" y="2121950"/>
            <a:ext cx="6043099" cy="604309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52" r="-52"/>
              </a:stretch>
            </a:blipFill>
            <a:ln w="219075" cap="sq">
              <a:solidFill>
                <a:srgbClr val="D0D2D3"/>
              </a:solidFill>
              <a:prstDash val="solid"/>
              <a:miter/>
            </a:ln>
          </p:spPr>
        </p:sp>
      </p:grpSp>
      <p:sp>
        <p:nvSpPr>
          <p:cNvPr id="20" name="TextBox 20"/>
          <p:cNvSpPr txBox="1"/>
          <p:nvPr/>
        </p:nvSpPr>
        <p:spPr>
          <a:xfrm>
            <a:off x="800927" y="2675395"/>
            <a:ext cx="8743492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Köszönöm</a:t>
            </a:r>
            <a:r>
              <a:rPr lang="en-US" sz="65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a </a:t>
            </a:r>
            <a:r>
              <a:rPr lang="en-US" sz="650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megtisztelő</a:t>
            </a:r>
            <a:r>
              <a:rPr lang="en-US" sz="65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650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figyelmet</a:t>
            </a:r>
            <a:r>
              <a:rPr lang="en-US" sz="65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15021" y="5021155"/>
            <a:ext cx="5113903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hu-HU" sz="3999" spc="3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Csermelyi Andrea</a:t>
            </a:r>
            <a:endParaRPr lang="en-US" sz="3999" spc="399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47800" y="8702168"/>
            <a:ext cx="7086600" cy="573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hu-HU" sz="3500" spc="3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allami.foepitesz</a:t>
            </a:r>
            <a:r>
              <a:rPr lang="en-US" sz="3500" spc="3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@vas.gov.hu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10833" y="9382058"/>
            <a:ext cx="5922278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06-</a:t>
            </a:r>
            <a:r>
              <a:rPr lang="hu-HU" sz="3000" spc="3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en-US" sz="3000" spc="3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hu-HU" sz="3000" spc="3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716-6569</a:t>
            </a:r>
            <a:endParaRPr lang="en-US" sz="3000" spc="3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3395" y="6169672"/>
            <a:ext cx="9978557" cy="139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0"/>
              </a:lnSpc>
            </a:pPr>
            <a:r>
              <a:rPr lang="en-US" sz="3470" spc="34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Vas </a:t>
            </a:r>
            <a:r>
              <a:rPr lang="en-US" sz="3470" spc="347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Vármegyei</a:t>
            </a:r>
            <a:r>
              <a:rPr lang="en-US" sz="3470" spc="34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70" spc="347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Kormányhivatal</a:t>
            </a:r>
            <a:endParaRPr lang="en-US" sz="3470" spc="347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470"/>
              </a:lnSpc>
            </a:pPr>
            <a:r>
              <a:rPr lang="hu-HU" sz="3470" spc="34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Állami Főépítészi Iroda</a:t>
            </a:r>
            <a:endParaRPr lang="en-US" sz="3470" spc="347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470"/>
              </a:lnSpc>
              <a:spcBef>
                <a:spcPct val="0"/>
              </a:spcBef>
            </a:pPr>
            <a:r>
              <a:rPr lang="hu-HU" sz="3470" spc="34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állami főépítész</a:t>
            </a:r>
            <a:endParaRPr lang="en-US" sz="3470" spc="347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 dirty="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</a:t>
            </a:r>
            <a:r>
              <a:rPr lang="en-US" sz="2680" dirty="0" err="1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Vármegyei</a:t>
            </a:r>
            <a:r>
              <a:rPr lang="en-US" sz="2680" dirty="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 </a:t>
            </a:r>
            <a:r>
              <a:rPr lang="en-US" sz="2680" dirty="0" err="1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Kormányhivatal</a:t>
            </a:r>
            <a:endParaRPr lang="en-US" sz="2680" dirty="0">
              <a:solidFill>
                <a:srgbClr val="FFFFFF">
                  <a:alpha val="72941"/>
                </a:srgbClr>
              </a:solidFill>
              <a:latin typeface="Trajan Pro"/>
              <a:ea typeface="Trajan Pro"/>
              <a:cs typeface="Trajan Pro"/>
              <a:sym typeface="Trajan Pro"/>
            </a:endParaRP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64242" y="2834068"/>
            <a:ext cx="13133946" cy="6805232"/>
            <a:chOff x="0" y="0"/>
            <a:chExt cx="25171713" cy="10946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5171713" cy="1097550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just">
                <a:lnSpc>
                  <a:spcPts val="3240"/>
                </a:lnSpc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2023. évi C. tv. - a magyar építészetről (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Méptv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.)</a:t>
              </a:r>
            </a:p>
            <a:p>
              <a:pPr algn="just">
                <a:lnSpc>
                  <a:spcPts val="3240"/>
                </a:lnSpc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2018. évi CXXXIX. tv. - Magyarország és egyes kiemelt térségeinek 	területrendezési tervéről (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MaTrT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.)</a:t>
              </a:r>
            </a:p>
            <a:p>
              <a:pPr algn="just">
                <a:lnSpc>
                  <a:spcPts val="324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280/2024.(IX.30.) Korm. rendelet - a településrendezési és építési 	követelmények alapszabályzatáról (TÉKA)</a:t>
              </a:r>
            </a:p>
            <a:p>
              <a:pPr algn="just">
                <a:lnSpc>
                  <a:spcPts val="3240"/>
                </a:lnSpc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146/2023.(IV.27.) Korm. rendelet - a veszélyhelyzet ideje alatt egyes 	szervezetek működésére vonatkozó, 	továbbá egyes közigazgatási 	eljárási szabályok megállapításáról (146R.)</a:t>
              </a:r>
            </a:p>
            <a:p>
              <a:pPr algn="just">
                <a:lnSpc>
                  <a:spcPts val="3240"/>
                </a:lnSpc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419/2021.(VII.15.) Korm. rendelet - a településtervek tartalmáról, 	elkészítésének és elfogadásának rendjéről, valamint egyes 	településrendezési sajátos jogintézményekről (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.)</a:t>
              </a:r>
            </a:p>
            <a:p>
              <a:pPr algn="just">
                <a:lnSpc>
                  <a:spcPts val="3240"/>
                </a:lnSpc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2/2005.(I.11.) Korm. rendelet - egyes tervek, illetve programok környezeti 	vizsgálatáról (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Skvr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.)</a:t>
              </a:r>
            </a:p>
            <a:p>
              <a:pPr algn="just">
                <a:lnSpc>
                  <a:spcPts val="3240"/>
                </a:lnSpc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253/1997.(XII.20.) Korm. rendelet – a településrendezési és építési 	követelményekről (OTÉK)</a:t>
              </a:r>
            </a:p>
            <a:p>
              <a:pPr algn="just">
                <a:lnSpc>
                  <a:spcPts val="216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91000" y="455918"/>
            <a:ext cx="8445904" cy="1563382"/>
            <a:chOff x="0" y="0"/>
            <a:chExt cx="13445084" cy="28562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45085" cy="2856237"/>
            </a:xfrm>
            <a:custGeom>
              <a:avLst/>
              <a:gdLst/>
              <a:ahLst/>
              <a:cxnLst/>
              <a:rect l="l" t="t" r="r" b="b"/>
              <a:pathLst>
                <a:path w="13445085" h="2856237">
                  <a:moveTo>
                    <a:pt x="0" y="0"/>
                  </a:moveTo>
                  <a:lnTo>
                    <a:pt x="13445085" y="0"/>
                  </a:lnTo>
                  <a:lnTo>
                    <a:pt x="13445085" y="2856237"/>
                  </a:lnTo>
                  <a:lnTo>
                    <a:pt x="0" y="285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445084" cy="290386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5400"/>
                </a:lnSpc>
              </a:pPr>
              <a:r>
                <a:rPr lang="hu-HU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lang="en-US" sz="3000" b="1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örnyezeti</a:t>
              </a:r>
              <a:r>
                <a:rPr lang="en-US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b="1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értékelés</a:t>
              </a:r>
              <a:r>
                <a:rPr lang="en-US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b="1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készítésének</a:t>
              </a:r>
              <a:r>
                <a:rPr lang="en-US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b="1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szükségességére</a:t>
              </a:r>
              <a:r>
                <a:rPr lang="en-US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b="1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irányuló</a:t>
              </a:r>
              <a:r>
                <a:rPr lang="en-US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b="1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eljárás</a:t>
              </a:r>
              <a:endParaRPr lang="en-US" sz="3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Vármegyei Kormányhivatal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64242" y="2568325"/>
            <a:ext cx="13133946" cy="7288825"/>
            <a:chOff x="0" y="0"/>
            <a:chExt cx="25171713" cy="10946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5171713" cy="1097550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főépítész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nem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határozhatja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meg a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dokumentáció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tartalmát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csak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véleményező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szerv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vagy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annak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hiányában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2.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melléklet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2.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pontja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eljárási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határidő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NEM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Skvr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szerint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hanem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60. § (3)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bekezdés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szerint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15 nap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határidőt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be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kell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tartani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Skvr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4. § (5)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bekezdés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határidőre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beérkezett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véleményeket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veszi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csak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figyelembe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 kidolgozó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!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településterv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készítésénél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nincs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ilyen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szakasz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Skvr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1. § (2)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bekezdés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a)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pontja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1.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számú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melléklete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szerint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8. §-a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szerint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nem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kell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megalapozó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vizsgálat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alátámasztó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javaslat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akkor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környezeti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értékelés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sem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lezáró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döntésben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különbség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hogy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nem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kell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vagy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nem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akarja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elkészíteni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önkormányzat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!</a:t>
              </a:r>
            </a:p>
            <a:p>
              <a:pPr algn="just">
                <a:lnSpc>
                  <a:spcPts val="216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67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91000" y="455918"/>
            <a:ext cx="8445904" cy="2249182"/>
            <a:chOff x="0" y="0"/>
            <a:chExt cx="13445084" cy="28562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45085" cy="2856237"/>
            </a:xfrm>
            <a:custGeom>
              <a:avLst/>
              <a:gdLst/>
              <a:ahLst/>
              <a:cxnLst/>
              <a:rect l="l" t="t" r="r" b="b"/>
              <a:pathLst>
                <a:path w="13445085" h="2856237">
                  <a:moveTo>
                    <a:pt x="0" y="0"/>
                  </a:moveTo>
                  <a:lnTo>
                    <a:pt x="13445085" y="0"/>
                  </a:lnTo>
                  <a:lnTo>
                    <a:pt x="13445085" y="2856237"/>
                  </a:lnTo>
                  <a:lnTo>
                    <a:pt x="0" y="285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445084" cy="290386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4000"/>
                </a:lnSpc>
              </a:pPr>
              <a:r>
                <a:rPr lang="hu-HU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Településrendezési eszközök készítése/módosítása vagy</a:t>
              </a:r>
            </a:p>
            <a:p>
              <a:pPr algn="ctr">
                <a:lnSpc>
                  <a:spcPts val="4000"/>
                </a:lnSpc>
              </a:pPr>
              <a:r>
                <a:rPr lang="hu-HU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településterv készítése</a:t>
              </a:r>
            </a:p>
            <a:p>
              <a:pPr algn="ctr">
                <a:lnSpc>
                  <a:spcPts val="4000"/>
                </a:lnSpc>
              </a:pPr>
              <a:endParaRPr lang="en-US" sz="3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Vármegyei Kormányhivatal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64242" y="2476500"/>
            <a:ext cx="13133946" cy="7354582"/>
            <a:chOff x="0" y="-544691"/>
            <a:chExt cx="25171713" cy="114916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44691"/>
              <a:ext cx="25171713" cy="1141037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eljárás megindulása a képviselő-testületi (közgyűlési) határozat keltezése szerint (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59. § (4) bekezdés)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Étv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./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Méptv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OTÉK 121. §/TÉKA 135. §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2024. szeptember 30-án/2024. október 1-jén hatályos szövege</a:t>
              </a: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főépítészi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feljegyzés a képviselő-testületi (közgyűlési) határozat összhangja</a:t>
              </a: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főépítészi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feljegyzés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szakmai ismertetése a módosítási oknak, problémafelvetés, elérni kívánt cél</a:t>
              </a: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tartalmi meghatározás – ha megalapozó + alátámasztó 7 évnél, örökségvédelmi hatástanulmány 10 évnél régebbi - 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teljeskörűen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78. § (1a) bekezdés értelmében a 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régiOTÉK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a 314-es alapú tervek esetében és a 2024. október 1-jén folyamatban lévő 314-es alapú terv készítésénél a 314-es I.-IV- Fejezetének és mellékleteinek tartalmi követelményeit kell alkalmazni (nem az eljárási szabályokat!)</a:t>
              </a: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főépítészi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szakmai összefoglaló tartalma</a:t>
              </a:r>
            </a:p>
            <a:p>
              <a:pPr algn="just">
                <a:lnSpc>
                  <a:spcPts val="216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97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Vármegyei Kormányhivatal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64242" y="2476500"/>
            <a:ext cx="13133946" cy="7354582"/>
            <a:chOff x="0" y="-544691"/>
            <a:chExt cx="25171713" cy="114916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44691"/>
              <a:ext cx="25171713" cy="1141037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hiánypótlás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vagy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teljes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átdolgozás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esetén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a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kiegészített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vagy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átdolgozott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tervet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MINDENKIVEL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véleményeztetni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kell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partnerekkel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is),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eljárási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szakasz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eljárási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határideje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minden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esetben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innen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kezdődik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63. § (2)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bekezdés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66. § (3b)-(3c)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bekezdések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NINCS „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partnerségi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szakasz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”,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hanem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„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véleményezési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szakasz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” van</a:t>
              </a:r>
            </a:p>
            <a:p>
              <a:pPr marL="914400" lvl="1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véleményező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szervek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közül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rendszeresen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kimarad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kormányhivatalunk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vízügyi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iparbiztonsági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hatósága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hatáskör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változása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miatt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akár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három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szerv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megkeresésére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is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szükség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lehet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!)</a:t>
              </a:r>
            </a:p>
            <a:p>
              <a:pPr marL="914400" lvl="1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146R. 2. §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értelmében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.-ben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meghatározott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tájékoztatás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véleménynyilvánítás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egyeztetés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elektronikus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úton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is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lefolytatható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lvl="1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lvl="1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lvl="1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lvl="1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lvl="1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216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04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91000" y="455918"/>
            <a:ext cx="8445904" cy="2249182"/>
            <a:chOff x="0" y="0"/>
            <a:chExt cx="13445084" cy="28562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45085" cy="2856237"/>
            </a:xfrm>
            <a:custGeom>
              <a:avLst/>
              <a:gdLst/>
              <a:ahLst/>
              <a:cxnLst/>
              <a:rect l="l" t="t" r="r" b="b"/>
              <a:pathLst>
                <a:path w="13445085" h="2856237">
                  <a:moveTo>
                    <a:pt x="0" y="0"/>
                  </a:moveTo>
                  <a:lnTo>
                    <a:pt x="13445085" y="0"/>
                  </a:lnTo>
                  <a:lnTo>
                    <a:pt x="13445085" y="2856237"/>
                  </a:lnTo>
                  <a:lnTo>
                    <a:pt x="0" y="285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445084" cy="290386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4000"/>
                </a:lnSpc>
              </a:pPr>
              <a:r>
                <a:rPr lang="hu-HU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Egyszerűsített eljárás új szabályai</a:t>
              </a:r>
            </a:p>
            <a:p>
              <a:pPr algn="ctr">
                <a:lnSpc>
                  <a:spcPts val="4000"/>
                </a:lnSpc>
              </a:pPr>
              <a:endParaRPr lang="en-US" sz="3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Vármegyei Kormányhivatal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64242" y="2476500"/>
            <a:ext cx="13133946" cy="7354582"/>
            <a:chOff x="0" y="-544691"/>
            <a:chExt cx="25171713" cy="114916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44691"/>
              <a:ext cx="25171713" cy="1141037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914400" lvl="1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kiemelt fejlesztési terület</a:t>
              </a:r>
            </a:p>
            <a:p>
              <a:pPr lvl="1" algn="just">
                <a:lnSpc>
                  <a:spcPts val="3000"/>
                </a:lnSpc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2. § 7. pont értelmében egy adott fejlesztés megvalósítása 	céljából a fejlesztési tervben kijelölt fejlesztési akcióterület</a:t>
              </a:r>
            </a:p>
            <a:p>
              <a:pPr lvl="1" algn="just">
                <a:lnSpc>
                  <a:spcPts val="3000"/>
                </a:lnSpc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78. § (3) bekezdés a) pontja (településfejlesztési koncepción 	és ITS-en településfejlesztési tervet kell érteni)</a:t>
              </a:r>
            </a:p>
            <a:p>
              <a:pPr lvl="1" algn="just">
                <a:lnSpc>
                  <a:spcPts val="300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lvl="1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68. § (1) bekezdés b) pont 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ba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) alpont értelmében nem lehet egyszerűsített eljárást lefolytatni, ha a módosítás új beépítésre szánt terület kijelölésére irányul</a:t>
              </a:r>
            </a:p>
            <a:p>
              <a:pPr lvl="1" algn="just">
                <a:lnSpc>
                  <a:spcPts val="300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lvl="1" indent="-457200" algn="just">
                <a:lnSpc>
                  <a:spcPts val="3000"/>
                </a:lnSpc>
                <a:buFont typeface="Wingdings" panose="05000000000000000000" pitchFamily="2" charset="2"/>
                <a:buChar char="§"/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64. § (6a) bekezdés szerint az egyeztető tárgyaláson a véleményezésre jogosult szerv és az önkormányzat akkor képviselteti magát, ha a megjelent, nyilatkozattételre jogosult képviselője az egyeztetésen felmerült új tények és szempontok alapján jogosult újraértékelni a korábban írásban megküldött véleményét, és az érintett szakkérdés, illetve a szükségessé vált tervmódosítás tekintetében nyilatkozatot tud tenni</a:t>
              </a:r>
            </a:p>
            <a:p>
              <a:pPr algn="just">
                <a:lnSpc>
                  <a:spcPts val="216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216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39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91000" y="455918"/>
            <a:ext cx="8445904" cy="1864816"/>
            <a:chOff x="0" y="0"/>
            <a:chExt cx="13445084" cy="28562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45085" cy="2856237"/>
            </a:xfrm>
            <a:custGeom>
              <a:avLst/>
              <a:gdLst/>
              <a:ahLst/>
              <a:cxnLst/>
              <a:rect l="l" t="t" r="r" b="b"/>
              <a:pathLst>
                <a:path w="13445085" h="2856237">
                  <a:moveTo>
                    <a:pt x="0" y="0"/>
                  </a:moveTo>
                  <a:lnTo>
                    <a:pt x="13445085" y="0"/>
                  </a:lnTo>
                  <a:lnTo>
                    <a:pt x="13445085" y="2856237"/>
                  </a:lnTo>
                  <a:lnTo>
                    <a:pt x="0" y="285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445084" cy="290386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4000"/>
                </a:lnSpc>
              </a:pPr>
              <a:r>
                <a:rPr lang="hu-HU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Településrendezési szerződés és</a:t>
              </a:r>
            </a:p>
            <a:p>
              <a:pPr algn="ctr">
                <a:lnSpc>
                  <a:spcPts val="4000"/>
                </a:lnSpc>
              </a:pPr>
              <a:r>
                <a:rPr lang="hu-HU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telepítési tanulmányterv</a:t>
              </a: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Vármegyei Kormányhivatal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64242" y="2834068"/>
            <a:ext cx="13133946" cy="6881432"/>
            <a:chOff x="0" y="0"/>
            <a:chExt cx="25171713" cy="10946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5171713" cy="1097550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just">
                <a:lnSpc>
                  <a:spcPts val="3240"/>
                </a:lnSpc>
              </a:pPr>
              <a:r>
                <a:rPr lang="en-US" sz="3000" b="1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</a:t>
              </a:r>
              <a:r>
                <a:rPr lang="hu-HU" sz="3000" b="1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ít</a:t>
              </a:r>
              <a:r>
                <a:rPr lang="en-US" sz="3000" b="1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ési</a:t>
              </a:r>
              <a:r>
                <a:rPr lang="en-US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b="1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tanulmányterv</a:t>
              </a:r>
              <a:r>
                <a:rPr lang="en-US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településrendezési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szerződés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kötése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esetén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építési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beruházással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összefüggő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településterv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eszköz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módosításához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kötelező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19. § (1) a)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pont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a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településrendezési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szerződés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melléklete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tartalom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meghatározása</a:t>
              </a: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önkormányzati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főépítész –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19. § (4)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7.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melléklet</a:t>
              </a: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lvl="1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közfejlesztések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köre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előzetes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költségbecslése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Méptv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92. § (3)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1" algn="just">
                <a:lnSpc>
                  <a:spcPts val="324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készítői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jogosultság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településtervező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v.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területrendező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Méptv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92. § (3)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döntés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telepítési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tanulmányterv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elfogadásáról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Méptv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92. § (2)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12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Vármegyei Kormányhivatal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810000" y="2834068"/>
            <a:ext cx="11288188" cy="6881432"/>
            <a:chOff x="0" y="0"/>
            <a:chExt cx="25171713" cy="10946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5171713" cy="1097550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just">
                <a:lnSpc>
                  <a:spcPts val="3240"/>
                </a:lnSpc>
              </a:pPr>
              <a:r>
                <a:rPr lang="en-US" sz="3000" b="1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településrendezési</a:t>
              </a:r>
              <a:r>
                <a:rPr lang="en-US" sz="3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b="1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szerződés</a:t>
              </a:r>
              <a:endParaRPr lang="en-US" sz="3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önkormányzat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egyeztetési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eljárás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szerződésben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megállapított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határidőn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belül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lefolytatására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vállal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kötelezettséget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szerződés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tervezetet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telepítési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tanulmánytervet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önkormányzati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főépítész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feljegyzésben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véleményezi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7. § (7)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56/A. § (1)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fenti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vélemény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tartalmát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56/A. § (2)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bekezdés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határozza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meg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telepítési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tanulmánytervet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partnerséggel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véleményez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tet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kell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15 nap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főépítészi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feljegyzés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partnerek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véleménye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ezekre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adott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válaszok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településrendezési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szerződés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mellékletei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! –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- 56/A. § (4)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§"/>
              </a:pP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településrendezési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szerződést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mellékletekkel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együtt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az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ÁF-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nek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kérelmére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meg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kell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küldeni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56/A. § (5)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01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9999">
                <a:alpha val="100000"/>
              </a:srgbClr>
            </a:gs>
            <a:gs pos="100000">
              <a:srgbClr val="C5C0C0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1908376" y="-119175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6379624" y="0"/>
                </a:moveTo>
                <a:lnTo>
                  <a:pt x="0" y="0"/>
                </a:lnTo>
                <a:lnTo>
                  <a:pt x="0" y="4130807"/>
                </a:lnTo>
                <a:lnTo>
                  <a:pt x="6379624" y="4130807"/>
                </a:lnTo>
                <a:lnTo>
                  <a:pt x="6379624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05441" y="0"/>
            <a:ext cx="1892647" cy="10320015"/>
            <a:chOff x="0" y="0"/>
            <a:chExt cx="2038648" cy="11116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648" cy="11116115"/>
            </a:xfrm>
            <a:custGeom>
              <a:avLst/>
              <a:gdLst/>
              <a:ahLst/>
              <a:cxnLst/>
              <a:rect l="l" t="t" r="r" b="b"/>
              <a:pathLst>
                <a:path w="2038648" h="11116115">
                  <a:moveTo>
                    <a:pt x="0" y="0"/>
                  </a:moveTo>
                  <a:lnTo>
                    <a:pt x="2038648" y="0"/>
                  </a:lnTo>
                  <a:lnTo>
                    <a:pt x="2038648" y="11116115"/>
                  </a:lnTo>
                  <a:lnTo>
                    <a:pt x="0" y="11116115"/>
                  </a:lnTo>
                  <a:close/>
                </a:path>
              </a:pathLst>
            </a:custGeom>
            <a:solidFill>
              <a:srgbClr val="FCFCFD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7921" y="190402"/>
            <a:ext cx="1434849" cy="1381321"/>
            <a:chOff x="0" y="0"/>
            <a:chExt cx="26193237" cy="25216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3235" cy="25216078"/>
            </a:xfrm>
            <a:custGeom>
              <a:avLst/>
              <a:gdLst/>
              <a:ahLst/>
              <a:cxnLst/>
              <a:rect l="l" t="t" r="r" b="b"/>
              <a:pathLst>
                <a:path w="26193235" h="25216078">
                  <a:moveTo>
                    <a:pt x="0" y="0"/>
                  </a:moveTo>
                  <a:lnTo>
                    <a:pt x="26193235" y="0"/>
                  </a:lnTo>
                  <a:lnTo>
                    <a:pt x="26193235" y="25216078"/>
                  </a:lnTo>
                  <a:lnTo>
                    <a:pt x="0" y="2521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83" b="-18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38562" y="1571723"/>
            <a:ext cx="4627815" cy="74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80"/>
              </a:lnSpc>
            </a:pPr>
            <a:r>
              <a:rPr lang="en-US" sz="2680">
                <a:solidFill>
                  <a:srgbClr val="FFFFFF">
                    <a:alpha val="72941"/>
                  </a:srgbClr>
                </a:solidFill>
                <a:latin typeface="Trajan Pro"/>
                <a:ea typeface="Trajan Pro"/>
                <a:cs typeface="Trajan Pro"/>
                <a:sym typeface="Trajan Pro"/>
              </a:rPr>
              <a:t>Vas Vármegyei Kormányhivatal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1214466" y="6480490"/>
            <a:ext cx="6379624" cy="4130807"/>
          </a:xfrm>
          <a:custGeom>
            <a:avLst/>
            <a:gdLst/>
            <a:ahLst/>
            <a:cxnLst/>
            <a:rect l="l" t="t" r="r" b="b"/>
            <a:pathLst>
              <a:path w="6379624" h="4130807">
                <a:moveTo>
                  <a:pt x="0" y="4130807"/>
                </a:moveTo>
                <a:lnTo>
                  <a:pt x="6379624" y="4130807"/>
                </a:lnTo>
                <a:lnTo>
                  <a:pt x="6379624" y="0"/>
                </a:lnTo>
                <a:lnTo>
                  <a:pt x="0" y="0"/>
                </a:lnTo>
                <a:lnTo>
                  <a:pt x="0" y="4130807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64242" y="2320734"/>
            <a:ext cx="13133946" cy="7470966"/>
            <a:chOff x="0" y="0"/>
            <a:chExt cx="25171713" cy="10946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1713" cy="10946933"/>
            </a:xfrm>
            <a:custGeom>
              <a:avLst/>
              <a:gdLst/>
              <a:ahLst/>
              <a:cxnLst/>
              <a:rect l="l" t="t" r="r" b="b"/>
              <a:pathLst>
                <a:path w="25171713" h="10946933">
                  <a:moveTo>
                    <a:pt x="0" y="0"/>
                  </a:moveTo>
                  <a:lnTo>
                    <a:pt x="25171713" y="0"/>
                  </a:lnTo>
                  <a:lnTo>
                    <a:pt x="25171713" y="10946933"/>
                  </a:lnTo>
                  <a:lnTo>
                    <a:pt x="0" y="10946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5171713" cy="1097550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just">
                <a:lnSpc>
                  <a:spcPts val="3240"/>
                </a:lnSpc>
              </a:pP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beépítésre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szánt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területek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kijelölése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MaTrT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13. §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(1)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borvidéki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település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borszőlő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termőhelyi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kataszter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I.-II.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osztály</a:t>
              </a: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(2)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Országos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Gyümölcs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Kataszter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I.-II.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Osztály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Országos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főépítészi</a:t>
              </a:r>
              <a:r>
                <a:rPr lang="en-US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vélemény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Tkr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készítés/módosítás</a:t>
              </a:r>
            </a:p>
            <a:p>
              <a:pPr marL="457200" indent="-457200" algn="just">
                <a:lnSpc>
                  <a:spcPts val="3240"/>
                </a:lnSpc>
                <a:buFont typeface="Arial" panose="020B0604020202020204" pitchFamily="34" charset="0"/>
                <a:buChar char="•"/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főépítészi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szakmai összefoglaló tartalma</a:t>
              </a:r>
            </a:p>
            <a:p>
              <a:pPr marL="457200" indent="-457200" algn="just">
                <a:lnSpc>
                  <a:spcPts val="3240"/>
                </a:lnSpc>
                <a:buFont typeface="Arial" panose="020B0604020202020204" pitchFamily="34" charset="0"/>
                <a:buChar char="•"/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69. § (1a) bekezdése szerint ha a településképi rendelet változatlan tartalommal kerül beemelésre a </a:t>
              </a:r>
              <a:r>
                <a:rPr lang="hu-HU" sz="3000" u="sng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rendezési tervbe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rövid eljárás alkalmazható</a:t>
              </a:r>
            </a:p>
            <a:p>
              <a:pPr marL="457200" indent="-457200" algn="just">
                <a:lnSpc>
                  <a:spcPts val="3240"/>
                </a:lnSpc>
                <a:buFont typeface="Arial" panose="020B0604020202020204" pitchFamily="34" charset="0"/>
                <a:buChar char="•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meglévő 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Tkr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módosításánál az 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78. § (1b) bekezdése értelmében az 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tartalmi követelményeit kell alkalmazni</a:t>
              </a:r>
            </a:p>
            <a:p>
              <a:pPr marL="457200" indent="-457200" algn="just">
                <a:lnSpc>
                  <a:spcPts val="3240"/>
                </a:lnSpc>
                <a:buFont typeface="Arial" panose="020B0604020202020204" pitchFamily="34" charset="0"/>
                <a:buChar char="•"/>
              </a:pP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Méptv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229. § (6) bekezdés értelmében a 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Tkr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.-t 2027. július 1-ig kell a helyi építési szabályzatba beépíteni</a:t>
              </a:r>
            </a:p>
            <a:p>
              <a:pPr marL="457200" indent="-457200" algn="just">
                <a:lnSpc>
                  <a:spcPts val="3240"/>
                </a:lnSpc>
                <a:buFont typeface="Arial" panose="020B0604020202020204" pitchFamily="34" charset="0"/>
                <a:buChar char="•"/>
              </a:pP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 településterv esetében (új rendelet) a 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Tkr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.-részt is meg kell feleltetni az 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újR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.-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nek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a 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Méptv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.-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nek</a:t>
              </a:r>
              <a:r>
                <a:rPr lang="hu-HU" sz="3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és a TÉKA-</a:t>
              </a:r>
              <a:r>
                <a:rPr lang="hu-HU" sz="30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nak</a:t>
              </a:r>
              <a:endParaRPr lang="hu-HU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2160"/>
                </a:lnSpc>
              </a:pPr>
              <a:endParaRPr lang="en-US" sz="3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971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2325</Words>
  <Application>Microsoft Office PowerPoint</Application>
  <PresentationFormat>Egyéni</PresentationFormat>
  <Paragraphs>229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7" baseType="lpstr">
      <vt:lpstr>Arial Bold</vt:lpstr>
      <vt:lpstr>Calibri (MS)</vt:lpstr>
      <vt:lpstr>Wingdings</vt:lpstr>
      <vt:lpstr>Trajan Pro</vt:lpstr>
      <vt:lpstr>Calibri</vt:lpstr>
      <vt:lpstr>Arial</vt:lpstr>
      <vt:lpstr>Calibri (MS) Light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VVKH_sablon</dc:title>
  <dc:creator>Csermelyi Andrea</dc:creator>
  <cp:lastModifiedBy>Csermelyi Andrea</cp:lastModifiedBy>
  <cp:revision>30</cp:revision>
  <dcterms:created xsi:type="dcterms:W3CDTF">2006-08-16T00:00:00Z</dcterms:created>
  <dcterms:modified xsi:type="dcterms:W3CDTF">2025-07-10T06:24:11Z</dcterms:modified>
  <dc:identifier>DAGrDzOnK90</dc:identifier>
</cp:coreProperties>
</file>