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733" r:id="rId1"/>
  </p:sldMasterIdLst>
  <p:notesMasterIdLst>
    <p:notesMasterId r:id="rId25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7" r:id="rId22"/>
    <p:sldId id="278" r:id="rId23"/>
    <p:sldId id="276" r:id="rId2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87" autoAdjust="0"/>
    <p:restoredTop sz="94660"/>
  </p:normalViewPr>
  <p:slideViewPr>
    <p:cSldViewPr snapToGrid="0">
      <p:cViewPr varScale="1">
        <p:scale>
          <a:sx n="108" d="100"/>
          <a:sy n="108" d="100"/>
        </p:scale>
        <p:origin x="654" y="108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Élőfej hely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D7CE600-50E5-4547-B610-F838D0429568}" type="datetimeFigureOut">
              <a:rPr lang="hu-HU" smtClean="0"/>
              <a:t>2025. 06. 18.</a:t>
            </a:fld>
            <a:endParaRPr lang="hu-HU"/>
          </a:p>
        </p:txBody>
      </p:sp>
      <p:sp>
        <p:nvSpPr>
          <p:cNvPr id="4" name="Diakép hely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u-HU"/>
          </a:p>
        </p:txBody>
      </p:sp>
      <p:sp>
        <p:nvSpPr>
          <p:cNvPr id="5" name="Jegyzetek hely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4E337BB-C659-4601-A7D3-83E9D9FFF590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0814598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u-HU" dirty="0"/>
              <a:t>OTÉK 2021 19. § (1) *  A </a:t>
            </a:r>
            <a:r>
              <a:rPr lang="hu-HU" b="1" dirty="0"/>
              <a:t>kereskedelmi, szolgáltató terület </a:t>
            </a:r>
            <a:r>
              <a:rPr lang="hu-HU" dirty="0"/>
              <a:t>elsősorban környezetre jelentős hatást nem gyakorló gazdasági tevékenységi célú épületek elhelyezésére szolgál. ​</a:t>
            </a:r>
          </a:p>
          <a:p>
            <a:r>
              <a:rPr lang="hu-HU" dirty="0"/>
              <a:t>(2) *  A kereskedelmi, szolgáltató területen </a:t>
            </a:r>
            <a:r>
              <a:rPr lang="hu-HU" b="1" dirty="0"/>
              <a:t>önálló lakó rendeltetésű épület nem helyezhető </a:t>
            </a:r>
            <a:r>
              <a:rPr lang="hu-HU" dirty="0"/>
              <a:t>el, de a </a:t>
            </a:r>
            <a:r>
              <a:rPr lang="hu-HU" b="1" dirty="0"/>
              <a:t>gazdasági tevékenységi célú épületen belül a tulajdonos</a:t>
            </a:r>
            <a:r>
              <a:rPr lang="hu-HU" dirty="0"/>
              <a:t>, </a:t>
            </a:r>
            <a:r>
              <a:rPr lang="hu-HU" b="1" dirty="0"/>
              <a:t>a használó és a személyzet számára szolgáló lakás kialakítható</a:t>
            </a:r>
            <a:r>
              <a:rPr lang="hu-HU" dirty="0"/>
              <a:t>.</a:t>
            </a:r>
          </a:p>
          <a:p>
            <a:r>
              <a:rPr lang="hu-HU" dirty="0"/>
              <a:t>20/A. § *  (1) Az </a:t>
            </a:r>
            <a:r>
              <a:rPr lang="hu-HU" b="1" dirty="0"/>
              <a:t>általános gazdasági terület </a:t>
            </a:r>
            <a:r>
              <a:rPr lang="hu-HU" dirty="0"/>
              <a:t>környezetre jelentős hatást nem gyakorló ipari és gazdasági tevékenységi célú, továbbá kereskedelmi, szolgáltató és raktár rendeltetésű építmények elhelyezésére szolgál.</a:t>
            </a:r>
          </a:p>
          <a:p>
            <a:r>
              <a:rPr lang="hu-HU" dirty="0"/>
              <a:t>(2) Az általános gazdasági területen </a:t>
            </a:r>
            <a:r>
              <a:rPr lang="hu-HU" b="1" dirty="0"/>
              <a:t>lakó rendeltetés nem helyezhető e</a:t>
            </a:r>
          </a:p>
          <a:p>
            <a:r>
              <a:rPr lang="hu-HU" b="1" dirty="0"/>
              <a:t>2012</a:t>
            </a:r>
          </a:p>
          <a:p>
            <a:r>
              <a:rPr lang="hu-HU" dirty="0"/>
              <a:t>19. § (1) A </a:t>
            </a:r>
            <a:r>
              <a:rPr lang="hu-HU" b="1" dirty="0"/>
              <a:t>kereskedelmi, szolgáltató terület </a:t>
            </a:r>
            <a:r>
              <a:rPr lang="hu-HU" dirty="0"/>
              <a:t>elsősorban nem jelentős zavaró hatású gazdasági tevékenységi célú épületek elhelyezésére szolgál. ​</a:t>
            </a:r>
          </a:p>
          <a:p>
            <a:r>
              <a:rPr lang="hu-HU" dirty="0"/>
              <a:t>(2) A kereskedelmi, szolgáltató területen elhelyezhető:</a:t>
            </a:r>
          </a:p>
          <a:p>
            <a:r>
              <a:rPr lang="hu-HU" dirty="0"/>
              <a:t>1. mindenfajta, nem jelentős zavaró hatású gazdasági tevékenységi célú épület,</a:t>
            </a:r>
          </a:p>
          <a:p>
            <a:r>
              <a:rPr lang="hu-HU" dirty="0"/>
              <a:t>2. </a:t>
            </a:r>
            <a:r>
              <a:rPr lang="hu-HU" b="1" dirty="0"/>
              <a:t>a gazdasági tevékenységi célú épületen belül </a:t>
            </a:r>
            <a:r>
              <a:rPr lang="hu-HU" dirty="0"/>
              <a:t>a tulajdonos, a használó és a személyzet számára szolgáló </a:t>
            </a:r>
            <a:r>
              <a:rPr lang="hu-HU" b="1" dirty="0"/>
              <a:t>lakások</a:t>
            </a:r>
            <a:r>
              <a:rPr lang="hu-HU" dirty="0"/>
              <a:t>,</a:t>
            </a:r>
          </a:p>
          <a:p>
            <a:r>
              <a:rPr lang="hu-HU" dirty="0"/>
              <a:t>3. igazgatási, egyéb irodaépület,</a:t>
            </a:r>
          </a:p>
          <a:p>
            <a:r>
              <a:rPr lang="hu-HU" dirty="0"/>
              <a:t>4. parkolóház, üzemanyagtöltő,</a:t>
            </a:r>
          </a:p>
          <a:p>
            <a:r>
              <a:rPr lang="hu-HU" dirty="0"/>
              <a:t>5. sportépítmény.</a:t>
            </a:r>
          </a:p>
          <a:p>
            <a:r>
              <a:rPr lang="hu-HU" dirty="0"/>
              <a:t>(3) A kereskedelmi, szolgáltató területen a 31. § (2) bekezdésében előírtak figyelembevételével kivételesen elhelyezhető:</a:t>
            </a:r>
          </a:p>
          <a:p>
            <a:r>
              <a:rPr lang="hu-HU" dirty="0"/>
              <a:t>1. egyházi, oktatási, egészségügyi, szociális épület,</a:t>
            </a:r>
          </a:p>
          <a:p>
            <a:r>
              <a:rPr lang="hu-HU" dirty="0"/>
              <a:t>2. egyéb közösségi szórakoztató épület</a:t>
            </a:r>
          </a:p>
          <a:p>
            <a:r>
              <a:rPr lang="hu-HU" dirty="0"/>
              <a:t>18. § (1) A gazdasági terület elsősorban gazdasági célú építmények elhelyezésére szolgál. ​</a:t>
            </a:r>
          </a:p>
          <a:p>
            <a:r>
              <a:rPr lang="hu-HU" dirty="0"/>
              <a:t>(2) A </a:t>
            </a:r>
            <a:r>
              <a:rPr lang="hu-HU" b="1" dirty="0"/>
              <a:t>gazdasági terület </a:t>
            </a:r>
            <a:r>
              <a:rPr lang="hu-HU" dirty="0"/>
              <a:t>lehet:</a:t>
            </a:r>
          </a:p>
          <a:p>
            <a:r>
              <a:rPr lang="hu-HU" dirty="0"/>
              <a:t>1. kereskedelmi, szolgáltató terület,</a:t>
            </a:r>
          </a:p>
          <a:p>
            <a:r>
              <a:rPr lang="hu-HU" dirty="0"/>
              <a:t>2. ipari terület.</a:t>
            </a:r>
          </a:p>
          <a:p>
            <a:endParaRPr lang="hu-HU" dirty="0"/>
          </a:p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4E337BB-C659-4601-A7D3-83E9D9FFF590}" type="slidenum">
              <a:rPr lang="hu-HU" smtClean="0"/>
              <a:t>6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58684547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u-HU" b="1" dirty="0"/>
              <a:t>2012</a:t>
            </a:r>
            <a:r>
              <a:rPr lang="hu-HU" dirty="0"/>
              <a:t> 29. § *  (1) *  A mezőgazdasági területen a növénytermesztés, az állattartás és állattenyésztés és a halászat, továbbá az ezekkel kapcsolatos termékfeldolgozás és -tárolás (a továbbiakban: mezőgazdasági hasznosítás) építményei helyezhetők el. ​</a:t>
            </a:r>
          </a:p>
          <a:p>
            <a:r>
              <a:rPr lang="hu-HU" dirty="0"/>
              <a:t>(2) A mezőgazdasági terület:</a:t>
            </a:r>
          </a:p>
          <a:p>
            <a:r>
              <a:rPr lang="hu-HU" dirty="0"/>
              <a:t>a) kertes,</a:t>
            </a:r>
          </a:p>
          <a:p>
            <a:r>
              <a:rPr lang="hu-HU" dirty="0"/>
              <a:t>b) általános</a:t>
            </a:r>
          </a:p>
          <a:p>
            <a:r>
              <a:rPr lang="hu-HU" dirty="0"/>
              <a:t>mezőgazdasági terület lehet.</a:t>
            </a:r>
          </a:p>
          <a:p>
            <a:r>
              <a:rPr lang="hu-HU" dirty="0"/>
              <a:t>(3) A mezőgazdasági területen</a:t>
            </a:r>
          </a:p>
          <a:p>
            <a:r>
              <a:rPr lang="hu-HU" dirty="0"/>
              <a:t>1. a 720 m2-t el nem érő területű telken építményt elhelyezni nem szabad,</a:t>
            </a:r>
          </a:p>
          <a:p>
            <a:r>
              <a:rPr lang="hu-HU" dirty="0"/>
              <a:t>2. a 720–1500 m2 közötti területnagyságú telken – a nádas, a gyep és a szántó művelési ágban nyilvántartottak kivételével – 3%-os beépítettséggel elsősorban a tárolás célját szolgáló egy gazdasági épület és terepszint alatti építmény (pince) helyezhető el,</a:t>
            </a:r>
          </a:p>
          <a:p>
            <a:r>
              <a:rPr lang="hu-HU" dirty="0"/>
              <a:t>3. az 1500 m2-t meghaladó területű telken építmény 3%-os beépítettséggel helyezhető el.</a:t>
            </a:r>
          </a:p>
          <a:p>
            <a:r>
              <a:rPr lang="hu-HU" dirty="0"/>
              <a:t>(4) A mezőgazdasági területen </a:t>
            </a:r>
            <a:r>
              <a:rPr lang="hu-HU" b="1" dirty="0"/>
              <a:t>lakóépület</a:t>
            </a:r>
            <a:r>
              <a:rPr lang="hu-HU" dirty="0"/>
              <a:t> szőlő, gyümölcsös és kert művelési ág esetén 3000 m2, egyéb művelési ág esetén 6000 m2 telekterület felett helyezhető el úgy, hogy az a megengedett 3%-os beépítettség felét nem haladhatja meg. A különálló lakóépület építménymagassága legfeljebb 7,5 m lehet.</a:t>
            </a:r>
          </a:p>
          <a:p>
            <a:r>
              <a:rPr lang="hu-HU" b="1" dirty="0">
                <a:highlight>
                  <a:srgbClr val="FFFF00"/>
                </a:highlight>
              </a:rPr>
              <a:t>2021</a:t>
            </a:r>
            <a:r>
              <a:rPr lang="hu-HU" dirty="0">
                <a:highlight>
                  <a:srgbClr val="FFFF00"/>
                </a:highlight>
              </a:rPr>
              <a:t> </a:t>
            </a:r>
            <a:r>
              <a:rPr lang="hu-HU" dirty="0"/>
              <a:t>29. § *  (1) *  A mezőgazdasági területen a növénytermesztés, az állattartás és állattenyésztés és a halászat, továbbá az ezekkel kapcsolatos, a saját termék feldolgozására, tárolására és árusítására szolgáló építmények helyezhetők el. ​</a:t>
            </a:r>
          </a:p>
          <a:p>
            <a:r>
              <a:rPr lang="hu-HU" dirty="0"/>
              <a:t>(2) A mezőgazdasági terület:</a:t>
            </a:r>
          </a:p>
          <a:p>
            <a:r>
              <a:rPr lang="hu-HU" dirty="0"/>
              <a:t>a) kertes,</a:t>
            </a:r>
          </a:p>
          <a:p>
            <a:r>
              <a:rPr lang="hu-HU" dirty="0"/>
              <a:t>b) általános</a:t>
            </a:r>
          </a:p>
          <a:p>
            <a:r>
              <a:rPr lang="hu-HU" dirty="0"/>
              <a:t>mezőgazdasági terület lehet.</a:t>
            </a:r>
          </a:p>
          <a:p>
            <a:r>
              <a:rPr lang="hu-HU" dirty="0"/>
              <a:t>(3) A mezőgazdasági területen – a (8) bekezdésben foglalt telek kivételével – * </a:t>
            </a:r>
          </a:p>
          <a:p>
            <a:r>
              <a:rPr lang="hu-HU" dirty="0"/>
              <a:t>1. *  a 720 m2-t el nem érő területű telken épületet elhelyezni nem szabad,</a:t>
            </a:r>
          </a:p>
          <a:p>
            <a:r>
              <a:rPr lang="hu-HU" dirty="0"/>
              <a:t>2. *  a 720–1500 m2 közötti területnagyságú telken – a nádas, a gyep és a szántó művelési ágban nyilvántartottak kivételével – legfeljebb 10%-os beépítettséggel elsősorban a tárolás célját szolgáló egy gazdasági épület és terepszint alatti építmény (pince) helyezhető el,</a:t>
            </a:r>
          </a:p>
          <a:p>
            <a:r>
              <a:rPr lang="hu-HU" dirty="0"/>
              <a:t>3. *  az 1500 m2-t meghaladó területű telken építmény legfeljebb 10%-os beépítettséggel helyezhető el.</a:t>
            </a:r>
          </a:p>
          <a:p>
            <a:r>
              <a:rPr lang="hu-HU" dirty="0"/>
              <a:t>(4) *  A mezőgazdasági területen – a (8) bekezdés kivételével – </a:t>
            </a:r>
            <a:r>
              <a:rPr lang="hu-HU" b="1" dirty="0"/>
              <a:t>lakóépület</a:t>
            </a:r>
            <a:r>
              <a:rPr lang="hu-HU" dirty="0"/>
              <a:t> szőlő, gyümölcsös és kert művelési ág esetén 3000 m2, egyéb művelési ág esetén 6000 m2 telekterület felett helyezhető el úgy, hogy az a megengedett </a:t>
            </a:r>
            <a:r>
              <a:rPr lang="hu-HU" b="1" dirty="0"/>
              <a:t>10%-os beépítettség felét </a:t>
            </a:r>
            <a:r>
              <a:rPr lang="hu-HU" dirty="0"/>
              <a:t>nem haladhatja meg. A különálló lakóépület beépítési magassága legfeljebb 7,5 m lehet.</a:t>
            </a:r>
          </a:p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4E337BB-C659-4601-A7D3-83E9D9FFF590}" type="slidenum">
              <a:rPr lang="hu-HU" smtClean="0"/>
              <a:t>7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40754119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u-HU" dirty="0"/>
              <a:t>2012 Előkert: az építési teleknek a közterület vagy a magánút felőli határvonala (homlokvonala) és az e felé meghatározott építési határvonal (előkerti határvonal), illetőleg az </a:t>
            </a:r>
            <a:r>
              <a:rPr lang="hu-HU" dirty="0" err="1"/>
              <a:t>oldalkerje</a:t>
            </a:r>
            <a:r>
              <a:rPr lang="hu-HU" dirty="0"/>
              <a:t>(i) között fekvő része.</a:t>
            </a:r>
          </a:p>
          <a:p>
            <a:r>
              <a:rPr lang="hu-HU" dirty="0"/>
              <a:t>Oldalkert: az építési teleknek a szomszédos telekkel közös oldalhatára és az e felé meghatározott építési határvonala (oldalkerti határvonal) között fekvő része.</a:t>
            </a:r>
          </a:p>
          <a:p>
            <a:r>
              <a:rPr lang="hu-HU" dirty="0"/>
              <a:t>2021 Előkert: az építési teleknek a közterület vagy a magánút felőli határvonala (homlokvonala), és az építési határvonal (előkerti határvonal), valamint az oldalkertje(i) által határolt része.</a:t>
            </a:r>
          </a:p>
          <a:p>
            <a:r>
              <a:rPr lang="hu-HU" dirty="0"/>
              <a:t>Oldalkert: az építési teleknek a szomszédos telekkel közös oldalhatára és az e felé eső építési határvonala (oldalkerti határvonal) között fekvő része.</a:t>
            </a:r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4E337BB-C659-4601-A7D3-83E9D9FFF590}" type="slidenum">
              <a:rPr lang="hu-HU" smtClean="0"/>
              <a:t>11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53543225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u-HU" b="1" dirty="0"/>
              <a:t>2012</a:t>
            </a:r>
            <a:r>
              <a:rPr lang="hu-HU" dirty="0"/>
              <a:t> Építési hely (telek beépíthető része): az építési teleknek az elő-, oldal- és hátsókerti építési határvonalai által </a:t>
            </a:r>
            <a:r>
              <a:rPr lang="hu-HU" dirty="0" err="1"/>
              <a:t>körülhatárolt</a:t>
            </a:r>
            <a:r>
              <a:rPr lang="hu-HU" dirty="0"/>
              <a:t> területrésze, amelyen – a védőtávolságok megtartásával – az övezeti előírások szerinti telekbeépítettség mértékéig az épület(</a:t>
            </a:r>
            <a:r>
              <a:rPr lang="hu-HU" dirty="0" err="1"/>
              <a:t>ek</a:t>
            </a:r>
            <a:r>
              <a:rPr lang="hu-HU" dirty="0"/>
              <a:t>) elhelyezhető(k).</a:t>
            </a:r>
          </a:p>
          <a:p>
            <a:r>
              <a:rPr lang="hu-HU" dirty="0"/>
              <a:t>2021  Építési hely: az építési teleknek az elő-, oldal- és hátsókerti építési határvonalai által </a:t>
            </a:r>
            <a:r>
              <a:rPr lang="hu-HU" dirty="0" err="1"/>
              <a:t>körülhatárolt</a:t>
            </a:r>
            <a:r>
              <a:rPr lang="hu-HU" dirty="0"/>
              <a:t> beépíthető területrésze, amelyen – a védőtávolságok és más jogszabályi előírások megtartásával, vagy azon belül a szabályozási terven jelölt beépíthető területrészen – az övezeti előírások szerinti telekbeépítettség mértékéig az épület (épületek) elhelyezhető (elhelyezhetők).</a:t>
            </a:r>
          </a:p>
          <a:p>
            <a:r>
              <a:rPr lang="hu-HU" dirty="0"/>
              <a:t>29. Építési övezet: a beépítésre szánt vagy beépített területek területfelhasználási egységein belüli egyes területrészeken a felhasználás és az építés feltételeit és módját meghatározó besorolás.</a:t>
            </a:r>
          </a:p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4E337BB-C659-4601-A7D3-83E9D9FFF590}" type="slidenum">
              <a:rPr lang="hu-HU" smtClean="0"/>
              <a:t>12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08915002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u-HU" dirty="0"/>
              <a:t>2012 93. Telek beépített területe: a telken álló, a terepcsatlakozáshoz képest 1,0 m-nél magasabbra emelkedő építmények vízszintes síkban mért vetületi területeinek összege. A 35. § (9) bekezdésének a) pontja szerinti épületkiugrás vízszintesen mért vetületi területét a telek beépítettségének számítása során figyelembe kell venni. A vetületi területek számítása során figyelmen kívül kell hagyni:</a:t>
            </a:r>
          </a:p>
          <a:p>
            <a:r>
              <a:rPr lang="hu-HU" dirty="0"/>
              <a:t>a) az árnyékszék, a terepszint alatti építmény, a melléképítmények és a telken és a telek határain álló kerítés,</a:t>
            </a:r>
          </a:p>
          <a:p>
            <a:r>
              <a:rPr lang="hu-HU" dirty="0"/>
              <a:t>b) mezőgazdasági, gazdasági és különleges beépítésre szánt területen a legfeljebb 9,0 m-es, egyéb területen a legfeljebb 4,50 m-es gerincmagasságú növényház (üvegház) és fóliasátor,</a:t>
            </a:r>
          </a:p>
          <a:p>
            <a:r>
              <a:rPr lang="hu-HU" dirty="0"/>
              <a:t>c) az építményhez tartozó előlépcső, valamint a terepcsatlakozástól legalább 2,0 m-</a:t>
            </a:r>
            <a:r>
              <a:rPr lang="hu-HU" dirty="0" err="1"/>
              <a:t>rel</a:t>
            </a:r>
            <a:r>
              <a:rPr lang="hu-HU" dirty="0"/>
              <a:t> magasabban lévő erkély, függőfolyosó, ereszpárkány, előtető – az építmény tömegétől kiálló részeinek – az építménytől számított 1,50 m-es sávba eső</a:t>
            </a:r>
          </a:p>
          <a:p>
            <a:r>
              <a:rPr lang="hu-HU" dirty="0"/>
              <a:t>vízszintes vetületét.</a:t>
            </a:r>
          </a:p>
          <a:p>
            <a:endParaRPr lang="hu-HU" dirty="0"/>
          </a:p>
          <a:p>
            <a:r>
              <a:rPr lang="hu-HU" dirty="0"/>
              <a:t>2021  Telek beépített területe: a telken álló épület 1,00 m-nél magasabbra emelkedő részeinek, az 1,00 m-es vízszintes síkban mért vetületi területeinek összege. A vetületi területek számítása során figyelmen kívül kell hagyni</a:t>
            </a:r>
          </a:p>
          <a:p>
            <a:r>
              <a:rPr lang="hu-HU" dirty="0"/>
              <a:t>a) mezőgazdasági, gazdasági és különleges beépítésre szánt területen a legfeljebb 9,00 m-es, egyéb területen a legfeljebb 4,50 m-es gerincmagasságú növényház (üvegház) és fóliasátor,</a:t>
            </a:r>
          </a:p>
          <a:p>
            <a:r>
              <a:rPr lang="hu-HU" dirty="0"/>
              <a:t>b) az épülethez tartozó előlépcső, tornác, előtető, valamint a terepcsatlakozástól legalább 2,00 m-</a:t>
            </a:r>
            <a:r>
              <a:rPr lang="hu-HU" dirty="0" err="1"/>
              <a:t>rel</a:t>
            </a:r>
            <a:r>
              <a:rPr lang="hu-HU" dirty="0"/>
              <a:t> magasabban lévő erkély, függőfolyosó, ereszpárkány – az épület tömegétől kiálló részeinek – az épülettől számított 1,50 m-es sávba eső vízszintes vetületét.</a:t>
            </a:r>
          </a:p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4E337BB-C659-4601-A7D3-83E9D9FFF590}" type="slidenum">
              <a:rPr lang="hu-HU" smtClean="0"/>
              <a:t>16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66736364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u-HU" dirty="0"/>
              <a:t>A 46.§ alapján szabadon álló beépítési módnál az oldal- és hátsókert meghatározása okozhat majd problémákat, mivel ebben az esetben szabadon álló és ikresen csatlakozó beépítési mód esetén az adott építési övezetre irányadó legnagyobb párkánymagasság fele az oldalkert legkisebb szélessége és a </a:t>
            </a:r>
            <a:r>
              <a:rPr lang="hu-HU" dirty="0" err="1"/>
              <a:t>HÉSZek</a:t>
            </a:r>
            <a:r>
              <a:rPr lang="hu-HU" dirty="0"/>
              <a:t> nem ezt szabályozzák. Tehát ha a HÉSZ nem szabályozza </a:t>
            </a:r>
            <a:r>
              <a:rPr lang="hu-HU" dirty="0" err="1"/>
              <a:t>pl</a:t>
            </a:r>
            <a:r>
              <a:rPr lang="hu-HU" dirty="0"/>
              <a:t> a minimális oldalkerti szélességet, akkor TÉKA szabályai alapján a az irányadó párkánymagasság felét kéne nézni, de a HÉSZ-ek zömmel épület, illetve építménymagasságot adnak meg. Viszont a TÉKA 1 melléklete felhívható ebben az esetben, mert több építési övezetnél is meghatároz párkánymagasságot. </a:t>
            </a:r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4E337BB-C659-4601-A7D3-83E9D9FFF590}" type="slidenum">
              <a:rPr lang="hu-HU" smtClean="0"/>
              <a:t>17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00338936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u-HU" b="1" dirty="0"/>
              <a:t>2012</a:t>
            </a:r>
            <a:r>
              <a:rPr lang="hu-HU" dirty="0"/>
              <a:t> 34. § (1) Az építési telek épület elhelyezésére szolgáló területrészét (építési hely) építési határvonalakkal kell megállapítani úgy, hogy</a:t>
            </a:r>
          </a:p>
          <a:p>
            <a:r>
              <a:rPr lang="hu-HU" dirty="0"/>
              <a:t>a) </a:t>
            </a:r>
            <a:r>
              <a:rPr lang="hu-HU" dirty="0" err="1"/>
              <a:t>szabadonálló</a:t>
            </a:r>
            <a:r>
              <a:rPr lang="hu-HU" dirty="0"/>
              <a:t> beépítési mód esetén azt minden oldalról a saját telkének az előírt elő-, oldal- és hátsókerti építési határvonalai és a telek határai közötti beépítetlen része vegye körül,</a:t>
            </a:r>
          </a:p>
          <a:p>
            <a:r>
              <a:rPr lang="hu-HU" dirty="0"/>
              <a:t>b) oldalhatáron álló beépítési mód esetén annak egyik építési határvonala a telek egyik oldalhatára legyen,</a:t>
            </a:r>
          </a:p>
          <a:p>
            <a:r>
              <a:rPr lang="hu-HU" dirty="0"/>
              <a:t>c) ikres beépítési mód esetén a szomszédos telkek egymás felőli építési határvonala a telkek közös oldalhatára legyen,</a:t>
            </a:r>
          </a:p>
          <a:p>
            <a:r>
              <a:rPr lang="hu-HU" dirty="0"/>
              <a:t>d) zártsorú és csoportos beépítési mód esetén annak a telek előkerti építési határvonalához csatlakozó oldalai a telek két oldalhatára legyen (1. ábra).</a:t>
            </a:r>
          </a:p>
          <a:p>
            <a:r>
              <a:rPr lang="hu-HU" dirty="0"/>
              <a:t>2021 34. § (1) *  Az építési telek beépítési módját az építési határvonalakkal meghatározott terület határozza meg úgy, hogy</a:t>
            </a:r>
          </a:p>
          <a:p>
            <a:r>
              <a:rPr lang="hu-HU" dirty="0"/>
              <a:t>a) </a:t>
            </a:r>
            <a:r>
              <a:rPr lang="hu-HU" dirty="0" err="1"/>
              <a:t>szabadonálló</a:t>
            </a:r>
            <a:r>
              <a:rPr lang="hu-HU" dirty="0"/>
              <a:t> beépítési mód esetén azt minden oldalról a saját telkének az előírt elő-, oldal- és hátsókerti építési határvonalai és a telek határai közötti beépítetlen része vegye körül,</a:t>
            </a:r>
          </a:p>
          <a:p>
            <a:r>
              <a:rPr lang="hu-HU" dirty="0"/>
              <a:t>b) *  oldalhatáron álló beépítési mód esetén annak egyik építési határvonala a telek egyik oldalhatára, szemközti építési határvonala és a telek másik oldalhatára között beépítetlen telekrész legyen,</a:t>
            </a:r>
          </a:p>
          <a:p>
            <a:r>
              <a:rPr lang="hu-HU" dirty="0"/>
              <a:t>c) ikres beépítési mód esetén a szomszédos telkek egymás felőli építési határvonala a telkek közös oldalhatára legyen,</a:t>
            </a:r>
          </a:p>
          <a:p>
            <a:r>
              <a:rPr lang="hu-HU" dirty="0"/>
              <a:t>d) *  zártsorú beépítési mód esetén annak a telek előkerti építési határvonalához csatlakozó oldalai a telek két oldalhatára legyen.</a:t>
            </a:r>
          </a:p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4E337BB-C659-4601-A7D3-83E9D9FFF590}" type="slidenum">
              <a:rPr lang="hu-HU" smtClean="0"/>
              <a:t>19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93351899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u-HU" dirty="0"/>
              <a:t>2021-hez képest kevés változás intézményi vegyes a település legnagyobb mértékű lakóterületi beépítettségnél legfeljebb25%-kal megnövelt érték;</a:t>
            </a:r>
          </a:p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4E337BB-C659-4601-A7D3-83E9D9FFF590}" type="slidenum">
              <a:rPr lang="hu-HU" smtClean="0"/>
              <a:t>21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37157732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u-HU" dirty="0"/>
              <a:t>2021 védelmi erdőnél nem volt meghatározva, csak a, hogy az erdei kilátó, a magasles, továbbá a honvédelmi rendeltetésű erdőben a honvédelmi és katonai épületek kivételével – épületet elhelyezni nem lehet; ezen felül csak gazdasági (0,5%) és közjóléti erdőt használ (5%); itt még nem szerepelt tájgazdálkodási mezőgazdasági terület; vízgazdálkodási területre nem volt külön meghatározott beépítési határérték;</a:t>
            </a:r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4E337BB-C659-4601-A7D3-83E9D9FFF590}" type="slidenum">
              <a:rPr lang="hu-HU" smtClean="0"/>
              <a:t>22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9069038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u-HU"/>
              <a:t>Kattintson ide az alcím mintájának szerkesztéséhez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23F103-BC34-4FE4-A40E-EDDEECFDA5D0}" type="datetimeFigureOut">
              <a:rPr lang="en-US" smtClean="0"/>
              <a:pPr/>
              <a:t>6/18/2025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616370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áma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hu-HU"/>
              <a:t>Kép beszúrásához kattintson az ikonra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E451C3-0FF4-47C4-B829-773ADF60F88C}" type="datetimeFigureOut">
              <a:rPr lang="en-US" smtClean="0"/>
              <a:t>6/18/2025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47046321"/>
      </p:ext>
    </p:extLst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ím és képaláír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E451C3-0FF4-47C4-B829-773ADF60F88C}" type="datetimeFigureOut">
              <a:rPr lang="en-US" smtClean="0"/>
              <a:t>6/18/2025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09398474"/>
      </p:ext>
    </p:extLst>
  </p:cSld>
  <p:clrMapOvr>
    <a:masterClrMapping/>
  </p:clrMapOvr>
  <p:hf sldNum="0"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dézet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>
          <a:xfrm>
            <a:off x="1930400" y="3771174"/>
            <a:ext cx="7279649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E451C3-0FF4-47C4-B829-773ADF60F88C}" type="datetimeFigureOut">
              <a:rPr lang="en-US" smtClean="0"/>
              <a:t>6/18/2025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279587474"/>
      </p:ext>
    </p:extLst>
  </p:cSld>
  <p:clrMapOvr>
    <a:masterClrMapping/>
  </p:clrMapOvr>
  <p:hf sldNum="0"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évkárty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E451C3-0FF4-47C4-B829-773ADF60F88C}" type="datetimeFigureOut">
              <a:rPr lang="en-US" smtClean="0"/>
              <a:t>6/18/2025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41039504"/>
      </p:ext>
    </p:extLst>
  </p:cSld>
  <p:clrMapOvr>
    <a:masterClrMapping/>
  </p:clrMapOvr>
  <p:hf sldNum="0"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hasá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E451C3-0FF4-47C4-B829-773ADF60F88C}" type="datetimeFigureOut">
              <a:rPr lang="en-US" smtClean="0"/>
              <a:t>6/18/2025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40539935"/>
      </p:ext>
    </p:extLst>
  </p:cSld>
  <p:clrMapOvr>
    <a:masterClrMapping/>
  </p:clrMapOvr>
  <p:hf sldNum="0"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képhasá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hu-HU"/>
              <a:t>Kép beszúrásához kattintson az ikonra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hu-HU"/>
              <a:t>Kép beszúrásához kattintson az ikonra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hu-HU"/>
              <a:t>Kép beszúrásához kattintson az ikonra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E451C3-0FF4-47C4-B829-773ADF60F88C}" type="datetimeFigureOut">
              <a:rPr lang="en-US" smtClean="0"/>
              <a:t>6/18/2025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13860961"/>
      </p:ext>
    </p:extLst>
  </p:cSld>
  <p:clrMapOvr>
    <a:masterClrMapping/>
  </p:clrMapOvr>
  <p:hf sldNum="0" hdr="0" ft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6D93-FCAC-47E0-A2EE-787E62CA814C}" type="datetimeFigureOut">
              <a:rPr lang="en-US" smtClean="0"/>
              <a:t>6/18/2025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8098287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A879A6-0FD0-4734-A311-86BFCA472E6E}" type="datetimeFigureOut">
              <a:rPr lang="en-US" smtClean="0"/>
              <a:t>6/18/2025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878879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C9CA7B-DFD4-44B5-8C60-D14B8CD1FB59}" type="datetimeFigureOut">
              <a:rPr lang="en-US" smtClean="0"/>
              <a:t>6/18/2025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421632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4E6425-0181-43F2-84FC-787E803FD2F8}" type="datetimeFigureOut">
              <a:rPr lang="en-US" smtClean="0"/>
              <a:t>6/18/2025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640048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DB8791-F1B0-41E7-B7FD-A781E65C4266}" type="datetimeFigureOut">
              <a:rPr lang="en-US" smtClean="0"/>
              <a:t>6/18/2025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373938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DD63B2-E120-4ED8-B27B-C685F510A5FE}" type="datetimeFigureOut">
              <a:rPr lang="en-US" smtClean="0"/>
              <a:t>6/18/2025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92245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A18ACC-A947-437B-A130-35BD54FDF1E9}" type="datetimeFigureOut">
              <a:rPr lang="en-US" smtClean="0"/>
              <a:t>6/18/2025</a:t>
            </a:fld>
            <a:endParaRPr lang="en-US" dirty="0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897720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8D7E02-BCB8-4D50-A234-369438C08659}" type="datetimeFigureOut">
              <a:rPr lang="en-US" smtClean="0"/>
              <a:t>6/18/2025</a:t>
            </a:fld>
            <a:endParaRPr lang="en-US" dirty="0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91606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E86A4C-8E40-4F87-A4F0-01A0687C5742}" type="datetimeFigureOut">
              <a:rPr lang="en-US" smtClean="0"/>
              <a:t>6/18/2025</a:t>
            </a:fld>
            <a:endParaRPr lang="en-US" dirty="0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034124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hu-HU"/>
              <a:t>Kép beszúrásához kattintson az ikonra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E72C73-2D91-4E12-BA25-F0AA0C03599B}" type="datetimeFigureOut">
              <a:rPr lang="en-US" smtClean="0"/>
              <a:t>6/18/2025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971944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40000"/>
                  <a:lumOff val="60000"/>
                  <a:alpha val="7000"/>
                </a:schemeClr>
              </a:gs>
              <a:gs pos="69000">
                <a:schemeClr val="bg2">
                  <a:lumMod val="40000"/>
                  <a:lumOff val="60000"/>
                  <a:alpha val="0"/>
                </a:schemeClr>
              </a:gs>
              <a:gs pos="36000">
                <a:schemeClr val="bg2">
                  <a:lumMod val="40000"/>
                  <a:lumOff val="6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9012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2BE451C3-0FF4-47C4-B829-773ADF60F88C}" type="datetimeFigureOut">
              <a:rPr lang="en-US" smtClean="0"/>
              <a:t>6/18/2025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18642013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34" r:id="rId1"/>
    <p:sldLayoutId id="2147483735" r:id="rId2"/>
    <p:sldLayoutId id="2147483736" r:id="rId3"/>
    <p:sldLayoutId id="2147483737" r:id="rId4"/>
    <p:sldLayoutId id="2147483738" r:id="rId5"/>
    <p:sldLayoutId id="2147483739" r:id="rId6"/>
    <p:sldLayoutId id="2147483740" r:id="rId7"/>
    <p:sldLayoutId id="2147483741" r:id="rId8"/>
    <p:sldLayoutId id="2147483742" r:id="rId9"/>
    <p:sldLayoutId id="2147483743" r:id="rId10"/>
    <p:sldLayoutId id="2147483744" r:id="rId11"/>
    <p:sldLayoutId id="2147483745" r:id="rId12"/>
    <p:sldLayoutId id="2147483746" r:id="rId13"/>
    <p:sldLayoutId id="2147483747" r:id="rId14"/>
    <p:sldLayoutId id="2147483748" r:id="rId15"/>
    <p:sldLayoutId id="2147483749" r:id="rId16"/>
    <p:sldLayoutId id="2147483750" r:id="rId17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AFDECD00-BFA3-4905-9F3F-A40D692E609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54955" y="2125567"/>
            <a:ext cx="8825658" cy="1662706"/>
          </a:xfrm>
        </p:spPr>
        <p:txBody>
          <a:bodyPr/>
          <a:lstStyle/>
          <a:p>
            <a:r>
              <a:rPr lang="hu-HU" dirty="0"/>
              <a:t>Élet az OTÉK után </a:t>
            </a:r>
            <a:endParaRPr lang="hu-HU" sz="3200" dirty="0"/>
          </a:p>
        </p:txBody>
      </p:sp>
      <p:sp>
        <p:nvSpPr>
          <p:cNvPr id="3" name="Alcím 2">
            <a:extLst>
              <a:ext uri="{FF2B5EF4-FFF2-40B4-BE49-F238E27FC236}">
                <a16:creationId xmlns:a16="http://schemas.microsoft.com/office/drawing/2014/main" id="{49B9ECFB-9505-489B-963A-F7B6FD496B7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54955" y="3901080"/>
            <a:ext cx="8825658" cy="861420"/>
          </a:xfrm>
        </p:spPr>
        <p:txBody>
          <a:bodyPr>
            <a:normAutofit/>
          </a:bodyPr>
          <a:lstStyle/>
          <a:p>
            <a:r>
              <a:rPr lang="hu-HU" sz="2400" dirty="0"/>
              <a:t>a telekalakítási eljárásokat (is) érintő várható változások 2025. július 1-től</a:t>
            </a:r>
          </a:p>
        </p:txBody>
      </p:sp>
    </p:spTree>
    <p:extLst>
      <p:ext uri="{BB962C8B-B14F-4D97-AF65-F5344CB8AC3E}">
        <p14:creationId xmlns:p14="http://schemas.microsoft.com/office/powerpoint/2010/main" val="376530232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>
            <a:extLst>
              <a:ext uri="{FF2B5EF4-FFF2-40B4-BE49-F238E27FC236}">
                <a16:creationId xmlns:a16="http://schemas.microsoft.com/office/drawing/2014/main" id="{351EECDE-11BD-4DEE-8034-D34F4C2FC83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91250" y="1133476"/>
            <a:ext cx="5895975" cy="5505450"/>
          </a:xfrm>
        </p:spPr>
        <p:txBody>
          <a:bodyPr>
            <a:normAutofit/>
          </a:bodyPr>
          <a:lstStyle/>
          <a:p>
            <a:pPr lvl="0"/>
            <a:r>
              <a:rPr lang="hu-HU" dirty="0"/>
              <a:t>Ha a telekhatár mellett teleknyúlvány van, akkor annak </a:t>
            </a:r>
            <a:r>
              <a:rPr lang="hu-HU" u="sng" dirty="0"/>
              <a:t>teljes szélessége beleszámít a</a:t>
            </a:r>
            <a:r>
              <a:rPr lang="hu-HU" dirty="0"/>
              <a:t> </a:t>
            </a:r>
            <a:r>
              <a:rPr lang="hu-HU" u="sng" dirty="0"/>
              <a:t>visszamaradó telek oldalkert- méretébe</a:t>
            </a:r>
            <a:r>
              <a:rPr lang="hu-HU" dirty="0"/>
              <a:t>. Ilyen esetben a teleknyúlványnak a visszamaradt telek melletti határa és a visszamaradt telken elhelyezett épület között </a:t>
            </a:r>
            <a:r>
              <a:rPr lang="hu-HU" u="sng" dirty="0"/>
              <a:t>1,50 méternél kisebb</a:t>
            </a:r>
            <a:r>
              <a:rPr lang="hu-HU" dirty="0"/>
              <a:t> </a:t>
            </a:r>
            <a:r>
              <a:rPr lang="hu-HU" u="sng" dirty="0"/>
              <a:t>távolság nem lehet</a:t>
            </a:r>
            <a:r>
              <a:rPr lang="hu-HU" dirty="0"/>
              <a:t>.</a:t>
            </a:r>
          </a:p>
          <a:p>
            <a:pPr lvl="0"/>
            <a:r>
              <a:rPr lang="hu-HU" dirty="0"/>
              <a:t>Nyúlványos telek esetén az építési helyet úgy kell meghatározni, mintha a visszamaradó telekkel közös telekhatár közterületi telekhatár lenne.</a:t>
            </a:r>
          </a:p>
          <a:p>
            <a:pPr lvl="0"/>
            <a:r>
              <a:rPr lang="hu-HU" dirty="0"/>
              <a:t>A nyúlványos telek kialakítása során a 2. melléklet 9. ábráját figyelembe kell venni.</a:t>
            </a:r>
          </a:p>
          <a:p>
            <a:endParaRPr lang="hu-HU" dirty="0"/>
          </a:p>
        </p:txBody>
      </p:sp>
      <p:pic>
        <p:nvPicPr>
          <p:cNvPr id="6" name="Kép 5">
            <a:extLst>
              <a:ext uri="{FF2B5EF4-FFF2-40B4-BE49-F238E27FC236}">
                <a16:creationId xmlns:a16="http://schemas.microsoft.com/office/drawing/2014/main" id="{63A1A382-6ECC-47DD-996A-93525185AED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73290" t="51373" r="11918" b="14088"/>
          <a:stretch/>
        </p:blipFill>
        <p:spPr bwMode="auto">
          <a:xfrm>
            <a:off x="328694" y="1566431"/>
            <a:ext cx="5672057" cy="3725137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6681192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DDD81E00-7504-406A-9B63-63C52079CE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533401"/>
            <a:ext cx="9404723" cy="852207"/>
          </a:xfrm>
        </p:spPr>
        <p:txBody>
          <a:bodyPr/>
          <a:lstStyle/>
          <a:p>
            <a:r>
              <a:rPr lang="hu-HU" dirty="0"/>
              <a:t>TÉKA 5.§ értelmező rendelkezései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3C89F771-01CB-4188-9D02-7FC16F881CE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1000" y="1647825"/>
            <a:ext cx="11639550" cy="5029199"/>
          </a:xfrm>
        </p:spPr>
        <p:txBody>
          <a:bodyPr>
            <a:normAutofit/>
          </a:bodyPr>
          <a:lstStyle/>
          <a:p>
            <a:r>
              <a:rPr lang="hu-HU" dirty="0"/>
              <a:t>A HÉSZ elfogadásának időpontjától, akár a HÉSZ szabályozása ellenében is alkalmazandó továbbá </a:t>
            </a:r>
            <a:r>
              <a:rPr lang="hu-HU" u="sng" dirty="0"/>
              <a:t>a TÉKA 136. § (2) bekezdésében felsorolt paragrafusokkal összefüggésben</a:t>
            </a:r>
            <a:r>
              <a:rPr lang="hu-HU" dirty="0"/>
              <a:t> a </a:t>
            </a:r>
            <a:r>
              <a:rPr lang="hu-HU" b="1" dirty="0"/>
              <a:t>TÉKA 5. §-a értelmező rendelkezései</a:t>
            </a:r>
            <a:r>
              <a:rPr lang="hu-HU" dirty="0"/>
              <a:t>, illetve a </a:t>
            </a:r>
            <a:r>
              <a:rPr lang="hu-HU" b="1" dirty="0"/>
              <a:t>3-6. melléklete</a:t>
            </a:r>
            <a:r>
              <a:rPr lang="hu-HU" dirty="0"/>
              <a:t>.</a:t>
            </a:r>
          </a:p>
          <a:p>
            <a:pPr marL="0" indent="0">
              <a:buNone/>
            </a:pPr>
            <a:r>
              <a:rPr lang="hu-HU" dirty="0"/>
              <a:t> </a:t>
            </a:r>
          </a:p>
          <a:p>
            <a:pPr marL="0" indent="0">
              <a:buNone/>
            </a:pPr>
            <a:r>
              <a:rPr lang="hu-HU" b="1" dirty="0"/>
              <a:t>Néhány fontosabb, TÉKA 5. § szerinti fogalom meghatározás</a:t>
            </a:r>
            <a:r>
              <a:rPr lang="hu-HU" dirty="0"/>
              <a:t>:</a:t>
            </a:r>
          </a:p>
          <a:p>
            <a:r>
              <a:rPr lang="hu-HU" dirty="0"/>
              <a:t>24. </a:t>
            </a:r>
            <a:r>
              <a:rPr lang="hu-HU" b="1" dirty="0"/>
              <a:t>előkert</a:t>
            </a:r>
            <a:r>
              <a:rPr lang="hu-HU" dirty="0"/>
              <a:t>: az építési teleknek és teleknek a közterület vagy a magánút felőli határvonala, azaz homlokvonala, az előkerti építési határvonal és annak </a:t>
            </a:r>
            <a:r>
              <a:rPr lang="hu-HU" u="sng" dirty="0"/>
              <a:t>oldalsó telekhatárokig történő meghosszabbítása</a:t>
            </a:r>
            <a:r>
              <a:rPr lang="hu-HU" dirty="0"/>
              <a:t>, valamint az oldalsó telekhatárok által határolt területe</a:t>
            </a:r>
          </a:p>
          <a:p>
            <a:r>
              <a:rPr lang="hu-HU" dirty="0"/>
              <a:t>108. </a:t>
            </a:r>
            <a:r>
              <a:rPr lang="hu-HU" b="1" dirty="0"/>
              <a:t>oldalkert</a:t>
            </a:r>
            <a:r>
              <a:rPr lang="hu-HU" dirty="0"/>
              <a:t>: az építési teleknek és teleknek a szomszédos telekkel közös oldalhatára és az e felé eső építési határvonala, valamint az elő- és hátsókert között fekvő területe;</a:t>
            </a:r>
          </a:p>
          <a:p>
            <a:r>
              <a:rPr lang="hu-HU" dirty="0"/>
              <a:t>48. </a:t>
            </a:r>
            <a:r>
              <a:rPr lang="hu-HU" b="1" dirty="0"/>
              <a:t>hátsókert</a:t>
            </a:r>
            <a:r>
              <a:rPr lang="hu-HU" dirty="0"/>
              <a:t>: az építési teleknek és teleknek a hátsó telekhatár – saroktelek esetén oldalhatár –, a hátsókerti építési határvonal – saroktelek esetén az oldalkerti építési határvonal – és annak oldalsó telekhatárokig történő meghosszabbítása, valamint az oldalsó telekhatárok által határolt területe</a:t>
            </a:r>
          </a:p>
          <a:p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312941156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C9C75E27-1168-4302-97DD-F463D8CAF2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03313" y="462243"/>
            <a:ext cx="9404723" cy="937932"/>
          </a:xfrm>
        </p:spPr>
        <p:txBody>
          <a:bodyPr/>
          <a:lstStyle/>
          <a:p>
            <a:r>
              <a:rPr lang="hu-HU" dirty="0"/>
              <a:t>TÉKA 5.§ értelmező rendelkezései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E1FDFB41-9145-46E9-AC5B-023B8D3E8DD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03313" y="1560352"/>
            <a:ext cx="6295778" cy="4688047"/>
          </a:xfrm>
        </p:spPr>
        <p:txBody>
          <a:bodyPr>
            <a:normAutofit fontScale="85000" lnSpcReduction="10000"/>
          </a:bodyPr>
          <a:lstStyle/>
          <a:p>
            <a:r>
              <a:rPr lang="hu-HU" dirty="0"/>
              <a:t>30. </a:t>
            </a:r>
            <a:r>
              <a:rPr lang="hu-HU" b="1" dirty="0"/>
              <a:t>építési határvonal</a:t>
            </a:r>
            <a:r>
              <a:rPr lang="hu-HU" dirty="0"/>
              <a:t>: az építési telek és telek előkertjének mélységét, oldalkertjének szélességét és hátsókertjének mélységét meghatározó, az építési telek és telek építési helyének megállapítására szolgáló elméleti vonal; </a:t>
            </a:r>
          </a:p>
          <a:p>
            <a:r>
              <a:rPr lang="hu-HU" dirty="0"/>
              <a:t>33. </a:t>
            </a:r>
            <a:r>
              <a:rPr lang="hu-HU" b="1" dirty="0"/>
              <a:t>építési vonal</a:t>
            </a:r>
            <a:r>
              <a:rPr lang="hu-HU" dirty="0"/>
              <a:t>: az építési helyen belül vagy annak határvonalán a helyi építési szabályzatban meghatározott olyan vonal vagy vonalak, amelyre vagy amelyekre az épületet a helyi építési szabályzatban meghatározottak szerint kötelezően helyezni kell</a:t>
            </a:r>
          </a:p>
          <a:p>
            <a:r>
              <a:rPr lang="hu-HU" dirty="0"/>
              <a:t>31. </a:t>
            </a:r>
            <a:r>
              <a:rPr lang="hu-HU" b="1" dirty="0"/>
              <a:t>építési hely</a:t>
            </a:r>
            <a:r>
              <a:rPr lang="hu-HU" dirty="0"/>
              <a:t>: az építési teleknek, teleknek az építési határvonalai által </a:t>
            </a:r>
            <a:r>
              <a:rPr lang="hu-HU" dirty="0" err="1"/>
              <a:t>körülhatárolt</a:t>
            </a:r>
            <a:r>
              <a:rPr lang="hu-HU" dirty="0"/>
              <a:t> beépíthető területrésze, vagy a </a:t>
            </a:r>
            <a:r>
              <a:rPr lang="hu-HU" u="sng" dirty="0"/>
              <a:t>szabályozási terven jelölt olyan lehatárolás</a:t>
            </a:r>
            <a:r>
              <a:rPr lang="hu-HU" dirty="0"/>
              <a:t>, amelyen belül – a védőtávolságok és más jogszabályi előírások megtartásával – az építési övezeti, övezeti előírások szerinti telekbeépítettség mértékéig az épület elhelyezhető</a:t>
            </a:r>
          </a:p>
          <a:p>
            <a:endParaRPr lang="hu-HU" dirty="0"/>
          </a:p>
        </p:txBody>
      </p:sp>
      <p:pic>
        <p:nvPicPr>
          <p:cNvPr id="4" name="Kép 3">
            <a:extLst>
              <a:ext uri="{FF2B5EF4-FFF2-40B4-BE49-F238E27FC236}">
                <a16:creationId xmlns:a16="http://schemas.microsoft.com/office/drawing/2014/main" id="{3DF4117B-A685-4E2E-A463-93607FC94F4B}"/>
              </a:ext>
            </a:extLst>
          </p:cNvPr>
          <p:cNvPicPr/>
          <p:nvPr/>
        </p:nvPicPr>
        <p:blipFill rotWithShape="1">
          <a:blip r:embed="rId3"/>
          <a:srcRect l="68028" t="25605" r="16895" b="26489"/>
          <a:stretch/>
        </p:blipFill>
        <p:spPr bwMode="auto">
          <a:xfrm>
            <a:off x="7751016" y="1560352"/>
            <a:ext cx="3434715" cy="306959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052349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C172F55B-6C7F-4664-B1C7-8F03C87888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03313" y="452718"/>
            <a:ext cx="9404723" cy="890002"/>
          </a:xfrm>
        </p:spPr>
        <p:txBody>
          <a:bodyPr/>
          <a:lstStyle/>
          <a:p>
            <a:r>
              <a:rPr lang="hu-HU" dirty="0"/>
              <a:t>TÉKA 5.§ értelmező rendelkezései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24438419-5CE9-4F14-A938-E099D1FB11B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-17091" y="1821655"/>
            <a:ext cx="7810151" cy="3947807"/>
          </a:xfrm>
        </p:spPr>
        <p:txBody>
          <a:bodyPr/>
          <a:lstStyle/>
          <a:p>
            <a:r>
              <a:rPr lang="hu-HU" dirty="0"/>
              <a:t>90. </a:t>
            </a:r>
            <a:r>
              <a:rPr lang="hu-HU" b="1" dirty="0"/>
              <a:t>magánút</a:t>
            </a:r>
            <a:r>
              <a:rPr lang="hu-HU" dirty="0"/>
              <a:t>: a járművek és a gyalogosok közlekedését, vagy csak a járművek vagy csak a gyalogosok közlekedését biztosító, e célt szolgáló – az ingatlan-nyilvántartásban magánútként bejegyzett – magánterület</a:t>
            </a:r>
          </a:p>
          <a:p>
            <a:pPr marL="400050" lvl="1" indent="0">
              <a:buNone/>
            </a:pPr>
            <a:r>
              <a:rPr lang="hu-HU" dirty="0"/>
              <a:t>Ehhez kapcsolódik a </a:t>
            </a:r>
            <a:r>
              <a:rPr lang="hu-HU" u="sng" dirty="0"/>
              <a:t>magánútra </a:t>
            </a:r>
            <a:r>
              <a:rPr lang="hu-HU" dirty="0"/>
              <a:t>vonatkozó szabályozás: ha a </a:t>
            </a:r>
            <a:r>
              <a:rPr lang="hu-HU" u="sng" dirty="0"/>
              <a:t>HÉSZ másként nem rendelkezik (vagy nincs HÉSZ)</a:t>
            </a:r>
            <a:r>
              <a:rPr lang="hu-HU" dirty="0"/>
              <a:t>!</a:t>
            </a:r>
          </a:p>
          <a:p>
            <a:pPr marL="400050" lvl="1" indent="0">
              <a:buNone/>
            </a:pPr>
            <a:r>
              <a:rPr lang="hu-HU" dirty="0"/>
              <a:t>	29. § (4) A magánút csak kiszolgálóút, kerékpárút vagy gyalogút hálózati szerepet tölthet be, és </a:t>
            </a:r>
            <a:r>
              <a:rPr lang="hu-HU" u="sng" dirty="0"/>
              <a:t>közúthoz</a:t>
            </a:r>
            <a:r>
              <a:rPr lang="hu-HU" dirty="0"/>
              <a:t> vagy </a:t>
            </a:r>
            <a:r>
              <a:rPr lang="hu-HU" u="sng" dirty="0"/>
              <a:t>másik magánúthoz </a:t>
            </a:r>
            <a:r>
              <a:rPr lang="hu-HU" dirty="0"/>
              <a:t>	kell csatlakoznia. A magánút a közlekedési területen kívül, más területhasználatú építési övezet, övezet területén is kialakítható;</a:t>
            </a:r>
          </a:p>
          <a:p>
            <a:endParaRPr lang="hu-HU" dirty="0"/>
          </a:p>
        </p:txBody>
      </p:sp>
      <p:pic>
        <p:nvPicPr>
          <p:cNvPr id="4098" name="Picture 2" descr="Sugóparti Hírek - Elkészült, de magánút lett">
            <a:extLst>
              <a:ext uri="{FF2B5EF4-FFF2-40B4-BE49-F238E27FC236}">
                <a16:creationId xmlns:a16="http://schemas.microsoft.com/office/drawing/2014/main" id="{7AF84504-0AB1-43F5-8D13-9858A4238E4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734" t="2828" r="19415"/>
          <a:stretch/>
        </p:blipFill>
        <p:spPr bwMode="auto">
          <a:xfrm>
            <a:off x="7793061" y="1581151"/>
            <a:ext cx="3996960" cy="41883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3021553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BA68B03B-8CA0-4C22-A515-93CAB4A8E6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03312" y="824193"/>
            <a:ext cx="9404723" cy="1004607"/>
          </a:xfrm>
        </p:spPr>
        <p:txBody>
          <a:bodyPr/>
          <a:lstStyle/>
          <a:p>
            <a:r>
              <a:rPr lang="hu-HU" dirty="0"/>
              <a:t>TÉKA 5.§ értelmező rendelkezései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4386DF4E-ADDE-4497-A4EF-B5C4EB6A936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hu-HU" b="1" dirty="0"/>
              <a:t>Fontos változás (ha nincs HÉSZ szabályozás vagy nincs HÉSZ): 29. § (5)-(10) bekezdés</a:t>
            </a:r>
            <a:endParaRPr lang="hu-HU" dirty="0"/>
          </a:p>
          <a:p>
            <a:r>
              <a:rPr lang="hu-HU" dirty="0"/>
              <a:t>Ha a helyi építési szabályzat másként nem rendelkezik, a magánút számára biztosítandó terület legkisebb szélessége kiszolgáló út hálózati szerep esetén </a:t>
            </a:r>
            <a:r>
              <a:rPr lang="hu-HU" u="sng" dirty="0"/>
              <a:t>legalább 8 méter</a:t>
            </a:r>
            <a:r>
              <a:rPr lang="hu-HU" dirty="0"/>
              <a:t>, kerékpárút és gyalogút hálózati szerep esetén legalább </a:t>
            </a:r>
            <a:r>
              <a:rPr lang="hu-HU" u="sng" dirty="0"/>
              <a:t>3 méter</a:t>
            </a:r>
            <a:r>
              <a:rPr lang="hu-HU" dirty="0"/>
              <a:t>.</a:t>
            </a:r>
          </a:p>
          <a:p>
            <a:pPr lvl="0"/>
            <a:r>
              <a:rPr lang="hu-HU" dirty="0"/>
              <a:t>Magánút kialakítása során a visszamaradó telekméretnek az építési övezet és övezet előírásának meg kell felelnie.</a:t>
            </a:r>
          </a:p>
          <a:p>
            <a:pPr lvl="0"/>
            <a:r>
              <a:rPr lang="hu-HU" dirty="0"/>
              <a:t>A közforgalom elől el nem zárt magánút által kiszolgált építési telket, telkeket úgy kell kialakítani és azokon építményeket elhelyezni, mintha a magánút közterület lenne.</a:t>
            </a:r>
          </a:p>
          <a:p>
            <a:pPr lvl="0"/>
            <a:r>
              <a:rPr lang="hu-HU" dirty="0"/>
              <a:t>A magánút felőli építési határvonal és a telek homlokvonala közötti területsáv előkertnek minősül. Két oldalról magánúttal vagy közterülettel és magánúttal határolt telek az elhelyezkedésének megfelelően sarokteleknek vagy átmenő teleknek minősül.</a:t>
            </a:r>
          </a:p>
          <a:p>
            <a:pPr lvl="0"/>
            <a:r>
              <a:rPr lang="hu-HU" dirty="0"/>
              <a:t>Magánutat megszüntetni csak akkor lehet, ha az arról kiszolgált építési telek vagy telek más módon megközelíthető vagy kiszolgálható.</a:t>
            </a:r>
          </a:p>
          <a:p>
            <a:pPr lvl="0"/>
            <a:r>
              <a:rPr lang="hu-HU" dirty="0"/>
              <a:t>Magánúton épület nem helyezhető el.</a:t>
            </a:r>
          </a:p>
          <a:p>
            <a:r>
              <a:rPr lang="hu-HU" dirty="0"/>
              <a:t>Közforgalom elől elzárt és el nem zárt magánutakra is alkalmazni kell.</a:t>
            </a:r>
          </a:p>
          <a:p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120591090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834FEEEB-3C47-401F-8101-330715FD95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TÉKA 5.§ értelmező rendelkezései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AB28F9DD-C237-41F8-8821-19796EF0927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03313" y="1711354"/>
            <a:ext cx="6891396" cy="4537045"/>
          </a:xfrm>
        </p:spPr>
        <p:txBody>
          <a:bodyPr/>
          <a:lstStyle/>
          <a:p>
            <a:r>
              <a:rPr lang="hu-HU" dirty="0"/>
              <a:t>128. </a:t>
            </a:r>
            <a:r>
              <a:rPr lang="hu-HU" b="1" dirty="0"/>
              <a:t>saroktelek</a:t>
            </a:r>
            <a:r>
              <a:rPr lang="hu-HU" dirty="0"/>
              <a:t>: olyan telek, amelynek van legalább két egymáshoz csatlakozó, egymással 45 fok – 135 fok szöget bezáró, különböző közterületekhez vagy magánutakhoz – ide nem értve a közműelhelyezési területet és a hírközlési területet, valamint közcélú nyílt csatornák medrét – csatlakozó homlokvonala (eddig: OTÉK 1. melléklet 102a.: Saroktelek: olyan telek, amelynek van legalább két csatlakozó homlokvonala, amelyek egymással 45°–135° szöget zárnak be)</a:t>
            </a:r>
          </a:p>
          <a:p>
            <a:r>
              <a:rPr lang="hu-HU" dirty="0"/>
              <a:t>Fontos: az elő- és oldalkertnek nem minősülő részeken szabadon álló beépítésnél hátsókert alakul ki!</a:t>
            </a:r>
          </a:p>
          <a:p>
            <a:endParaRPr lang="hu-HU" dirty="0"/>
          </a:p>
        </p:txBody>
      </p:sp>
      <p:pic>
        <p:nvPicPr>
          <p:cNvPr id="4" name="Kép 3">
            <a:extLst>
              <a:ext uri="{FF2B5EF4-FFF2-40B4-BE49-F238E27FC236}">
                <a16:creationId xmlns:a16="http://schemas.microsoft.com/office/drawing/2014/main" id="{9D1DEB75-BBA1-47C7-BD8E-5B75A2CA36A9}"/>
              </a:ext>
            </a:extLst>
          </p:cNvPr>
          <p:cNvPicPr/>
          <p:nvPr/>
        </p:nvPicPr>
        <p:blipFill rotWithShape="1">
          <a:blip r:embed="rId2"/>
          <a:srcRect l="83142" t="51738" r="12579" b="25632"/>
          <a:stretch/>
        </p:blipFill>
        <p:spPr bwMode="auto">
          <a:xfrm>
            <a:off x="8451912" y="1853248"/>
            <a:ext cx="2697058" cy="382720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96737494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54FDA680-520B-494B-9C13-E34BEC0C87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03313" y="386043"/>
            <a:ext cx="9404723" cy="842875"/>
          </a:xfrm>
        </p:spPr>
        <p:txBody>
          <a:bodyPr/>
          <a:lstStyle/>
          <a:p>
            <a:r>
              <a:rPr lang="hu-HU" dirty="0"/>
              <a:t>TÉKA 5.§ értelmező rendelkezései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8BC32F8C-7557-4C8B-8127-9279E67F5FE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03313" y="1409350"/>
            <a:ext cx="7294068" cy="4839049"/>
          </a:xfrm>
        </p:spPr>
        <p:txBody>
          <a:bodyPr>
            <a:normAutofit fontScale="77500" lnSpcReduction="20000"/>
          </a:bodyPr>
          <a:lstStyle/>
          <a:p>
            <a:r>
              <a:rPr lang="hu-HU" dirty="0"/>
              <a:t>145. </a:t>
            </a:r>
            <a:r>
              <a:rPr lang="hu-HU" b="1" dirty="0"/>
              <a:t>telek beépített területe terepszint felett</a:t>
            </a:r>
            <a:r>
              <a:rPr lang="hu-HU" dirty="0"/>
              <a:t>: a telken álló épület műszakilag indokolt rendezett tereptől mért 1,00 méternél magasabbra emelkedő részeinek, az 1,00 méteres vízszintes síkban mért vetületi területeinek összege, azzal, hogy a vetületi területek számítása során figyelmen kívül kell hagyni</a:t>
            </a:r>
          </a:p>
          <a:p>
            <a:pPr marL="400050" lvl="1" indent="0">
              <a:buNone/>
            </a:pPr>
            <a:r>
              <a:rPr lang="hu-HU" dirty="0"/>
              <a:t>a) mezőgazdasági területen, gazdasági területen és különleges beépítésre szánt területen a legfeljebb 9,00 méteres, egyéb területen a legfeljebb 4,50 méteres gerincmagasságú üvegházat és </a:t>
            </a:r>
            <a:r>
              <a:rPr lang="hu-HU" dirty="0" err="1"/>
              <a:t>fóliasátort</a:t>
            </a:r>
            <a:r>
              <a:rPr lang="hu-HU" dirty="0"/>
              <a:t>,</a:t>
            </a:r>
          </a:p>
          <a:p>
            <a:pPr marL="400050" lvl="1" indent="0">
              <a:buNone/>
            </a:pPr>
            <a:r>
              <a:rPr lang="hu-HU" dirty="0"/>
              <a:t>b) az épülethez tartozó</a:t>
            </a:r>
          </a:p>
          <a:p>
            <a:pPr marL="800100" lvl="2" indent="0">
              <a:buNone/>
            </a:pPr>
            <a:r>
              <a:rPr lang="hu-HU" dirty="0" err="1"/>
              <a:t>ba</a:t>
            </a:r>
            <a:r>
              <a:rPr lang="hu-HU" dirty="0"/>
              <a:t>) tornác területét,</a:t>
            </a:r>
          </a:p>
          <a:p>
            <a:pPr marL="800100" lvl="2" indent="0">
              <a:buNone/>
            </a:pPr>
            <a:r>
              <a:rPr lang="hu-HU" dirty="0" err="1"/>
              <a:t>bb</a:t>
            </a:r>
            <a:r>
              <a:rPr lang="hu-HU" dirty="0"/>
              <a:t>) előlépcsőt, ha az alatta lévő terület nincs beépítve,</a:t>
            </a:r>
          </a:p>
          <a:p>
            <a:pPr marL="800100" lvl="2" indent="0">
              <a:buNone/>
            </a:pPr>
            <a:r>
              <a:rPr lang="hu-HU" dirty="0" err="1"/>
              <a:t>bc</a:t>
            </a:r>
            <a:r>
              <a:rPr lang="hu-HU" dirty="0"/>
              <a:t>) előtető, eresz és függőfolyosó – az épület tömegétől kiálló részeinek – a homlokzati faltól számított 1,50 méteres sávba eső vízszintes vetületét, és</a:t>
            </a:r>
          </a:p>
          <a:p>
            <a:pPr marL="800100" lvl="2" indent="0">
              <a:buNone/>
            </a:pPr>
            <a:r>
              <a:rPr lang="hu-HU" dirty="0" err="1"/>
              <a:t>bd</a:t>
            </a:r>
            <a:r>
              <a:rPr lang="hu-HU" dirty="0"/>
              <a:t>) a terepcsatlakozástól legalább 2,00 méterrel magasabban lévő erkély – az épület tömegétől kiálló részeinek – az épülettől számított 2,00 méteres sávba eső vízszintes vetületét,</a:t>
            </a:r>
          </a:p>
          <a:p>
            <a:pPr marL="400050" lvl="1" indent="0">
              <a:buNone/>
            </a:pPr>
            <a:r>
              <a:rPr lang="hu-HU" dirty="0"/>
              <a:t>c) lakóterületen egy, legfeljebb 20 m</a:t>
            </a:r>
            <a:r>
              <a:rPr lang="hu-HU" baseline="30000" dirty="0"/>
              <a:t>2</a:t>
            </a:r>
            <a:r>
              <a:rPr lang="hu-HU" dirty="0"/>
              <a:t> vízszintes vetületű, minden oldalról nyitott kerti tetőt, amelynek a legmagasabb pontja legfeljebb 3,00 méter,</a:t>
            </a:r>
          </a:p>
          <a:p>
            <a:pPr marL="400050" lvl="1" indent="0">
              <a:buNone/>
            </a:pPr>
            <a:r>
              <a:rPr lang="hu-HU" dirty="0"/>
              <a:t>d) azt a fedett teraszt, amelynek teljes területe felett erkély van</a:t>
            </a:r>
          </a:p>
        </p:txBody>
      </p:sp>
      <p:pic>
        <p:nvPicPr>
          <p:cNvPr id="4" name="Kép 3">
            <a:extLst>
              <a:ext uri="{FF2B5EF4-FFF2-40B4-BE49-F238E27FC236}">
                <a16:creationId xmlns:a16="http://schemas.microsoft.com/office/drawing/2014/main" id="{CFC2E5F0-1DFF-4757-9A7E-6B6AF387A0D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80432" t="42675" r="3284" b="10352"/>
          <a:stretch/>
        </p:blipFill>
        <p:spPr bwMode="auto">
          <a:xfrm>
            <a:off x="8305187" y="2653425"/>
            <a:ext cx="3491294" cy="2908982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24302371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62506FF7-EF7E-4031-94F0-C8705BDFA1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6112" y="452718"/>
            <a:ext cx="8947522" cy="1242732"/>
          </a:xfrm>
        </p:spPr>
        <p:txBody>
          <a:bodyPr/>
          <a:lstStyle/>
          <a:p>
            <a:r>
              <a:rPr lang="hu-HU" dirty="0"/>
              <a:t>További fontos változások: </a:t>
            </a:r>
            <a:br>
              <a:rPr lang="hu-HU" dirty="0"/>
            </a:br>
            <a:r>
              <a:rPr lang="hu-HU" sz="3600" dirty="0"/>
              <a:t>építési hely meghatározása (45.§)</a:t>
            </a:r>
            <a:endParaRPr lang="hu-HU" dirty="0"/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AD41D8FA-7279-40DF-BBEF-9EA4CD2A43C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6112" y="2036214"/>
            <a:ext cx="11088688" cy="3795432"/>
          </a:xfrm>
        </p:spPr>
        <p:txBody>
          <a:bodyPr/>
          <a:lstStyle/>
          <a:p>
            <a:pPr algn="just"/>
            <a:r>
              <a:rPr lang="hu-HU" b="1" u="sng" dirty="0"/>
              <a:t>​szabadon álló beépítési mód </a:t>
            </a:r>
            <a:r>
              <a:rPr lang="hu-HU" u="sng" dirty="0"/>
              <a:t>esetén</a:t>
            </a:r>
            <a:r>
              <a:rPr lang="hu-HU" dirty="0"/>
              <a:t> a teleknek az előírt elő-, oldal- és hátsókerti építési határvonalai által határolt területe. </a:t>
            </a:r>
          </a:p>
          <a:p>
            <a:endParaRPr lang="hu-HU" dirty="0"/>
          </a:p>
          <a:p>
            <a:endParaRPr lang="hu-HU" dirty="0"/>
          </a:p>
          <a:p>
            <a:endParaRPr lang="hu-HU" dirty="0"/>
          </a:p>
          <a:p>
            <a:endParaRPr lang="hu-HU" dirty="0"/>
          </a:p>
          <a:p>
            <a:endParaRPr lang="hu-HU" dirty="0"/>
          </a:p>
          <a:p>
            <a:endParaRPr lang="hu-HU" dirty="0"/>
          </a:p>
          <a:p>
            <a:endParaRPr lang="hu-HU" dirty="0"/>
          </a:p>
        </p:txBody>
      </p:sp>
      <p:pic>
        <p:nvPicPr>
          <p:cNvPr id="4" name="Kép 3">
            <a:extLst>
              <a:ext uri="{FF2B5EF4-FFF2-40B4-BE49-F238E27FC236}">
                <a16:creationId xmlns:a16="http://schemas.microsoft.com/office/drawing/2014/main" id="{5500B855-F432-478E-8DA4-922EBF18F1F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73592" t="41857" r="11696" b="17016"/>
          <a:stretch/>
        </p:blipFill>
        <p:spPr bwMode="auto">
          <a:xfrm>
            <a:off x="3362324" y="2828685"/>
            <a:ext cx="3839891" cy="3019666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5" name="Szövegdoboz 4">
            <a:extLst>
              <a:ext uri="{FF2B5EF4-FFF2-40B4-BE49-F238E27FC236}">
                <a16:creationId xmlns:a16="http://schemas.microsoft.com/office/drawing/2014/main" id="{F7E2BFC0-5D8D-41CD-A6A4-24F404A38E41}"/>
              </a:ext>
            </a:extLst>
          </p:cNvPr>
          <p:cNvSpPr txBox="1"/>
          <p:nvPr/>
        </p:nvSpPr>
        <p:spPr>
          <a:xfrm>
            <a:off x="3863044" y="5994491"/>
            <a:ext cx="28384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dirty="0"/>
              <a:t>(2. melléklet 5. ábra)</a:t>
            </a:r>
          </a:p>
          <a:p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28766383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7C1A8845-9579-4455-9ABF-D1B8ED83E0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További fontos változások: </a:t>
            </a:r>
            <a:br>
              <a:rPr lang="hu-HU" dirty="0"/>
            </a:br>
            <a:r>
              <a:rPr lang="hu-HU" sz="3600" dirty="0"/>
              <a:t>építési hely meghatározása (45.§)</a:t>
            </a:r>
            <a:endParaRPr lang="hu-HU" dirty="0"/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358BEB9A-2A9B-4067-BA0D-FF821103430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6111" y="2057400"/>
            <a:ext cx="6145214" cy="4514850"/>
          </a:xfrm>
        </p:spPr>
        <p:txBody>
          <a:bodyPr/>
          <a:lstStyle/>
          <a:p>
            <a:r>
              <a:rPr lang="hu-HU" b="1" dirty="0"/>
              <a:t>Oldalhatáron álló beépítési mód</a:t>
            </a:r>
            <a:r>
              <a:rPr lang="hu-HU" dirty="0"/>
              <a:t> esetén a teleknek az egyik oldalhatára, az azzal szemközti előírt oldalkerti építési határvonala és az előírt elő- és hátsókerti építési határvonalai által határolt területe</a:t>
            </a:r>
          </a:p>
          <a:p>
            <a:pPr marL="0" indent="0">
              <a:buNone/>
            </a:pPr>
            <a:endParaRPr lang="hu-HU" dirty="0"/>
          </a:p>
          <a:p>
            <a:r>
              <a:rPr lang="hu-HU" dirty="0"/>
              <a:t>Fontos: oldalhatáron álló beépítési mód esetén a telek egyik, egyben építési határvonalát képező oldalhatárától legfeljebb </a:t>
            </a:r>
            <a:r>
              <a:rPr lang="hu-HU" u="sng" dirty="0"/>
              <a:t>2,00 méterre lehet</a:t>
            </a:r>
            <a:r>
              <a:rPr lang="hu-HU" dirty="0"/>
              <a:t> az épületet elhelyezni, </a:t>
            </a:r>
            <a:r>
              <a:rPr lang="hu-HU" u="sng" dirty="0"/>
              <a:t>ha erről a helyi építési szabályzat másként nem rendelkezik</a:t>
            </a:r>
            <a:r>
              <a:rPr lang="hu-HU" dirty="0"/>
              <a:t>.</a:t>
            </a:r>
          </a:p>
        </p:txBody>
      </p:sp>
      <p:pic>
        <p:nvPicPr>
          <p:cNvPr id="4" name="Kép 3">
            <a:extLst>
              <a:ext uri="{FF2B5EF4-FFF2-40B4-BE49-F238E27FC236}">
                <a16:creationId xmlns:a16="http://schemas.microsoft.com/office/drawing/2014/main" id="{E9317DA9-DE5A-4F25-91B9-65AD37BB696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75095" t="43937" r="11958" b="20326"/>
          <a:stretch/>
        </p:blipFill>
        <p:spPr bwMode="auto">
          <a:xfrm>
            <a:off x="6889895" y="2228850"/>
            <a:ext cx="4574236" cy="3005386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5" name="Szövegdoboz 4">
            <a:extLst>
              <a:ext uri="{FF2B5EF4-FFF2-40B4-BE49-F238E27FC236}">
                <a16:creationId xmlns:a16="http://schemas.microsoft.com/office/drawing/2014/main" id="{67288116-A11F-482C-AD4D-44297D3FDFDC}"/>
              </a:ext>
            </a:extLst>
          </p:cNvPr>
          <p:cNvSpPr txBox="1"/>
          <p:nvPr/>
        </p:nvSpPr>
        <p:spPr>
          <a:xfrm>
            <a:off x="7595863" y="5234236"/>
            <a:ext cx="31623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dirty="0"/>
              <a:t>2. melléklet 6. ábra</a:t>
            </a:r>
          </a:p>
        </p:txBody>
      </p:sp>
    </p:spTree>
    <p:extLst>
      <p:ext uri="{BB962C8B-B14F-4D97-AF65-F5344CB8AC3E}">
        <p14:creationId xmlns:p14="http://schemas.microsoft.com/office/powerpoint/2010/main" val="6425370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B8D4F4A9-B39A-49E5-99AF-EA31946F76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További fontos változások: </a:t>
            </a:r>
            <a:br>
              <a:rPr lang="hu-HU" dirty="0"/>
            </a:br>
            <a:r>
              <a:rPr lang="hu-HU" sz="3600" dirty="0"/>
              <a:t>építési hely meghatározása (45.§)</a:t>
            </a:r>
            <a:endParaRPr lang="hu-HU" dirty="0"/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588D530D-906D-4778-BBB7-9A0C6F3EA47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6111" y="2303042"/>
            <a:ext cx="6373813" cy="4435615"/>
          </a:xfrm>
        </p:spPr>
        <p:txBody>
          <a:bodyPr/>
          <a:lstStyle/>
          <a:p>
            <a:r>
              <a:rPr lang="hu-HU" b="1" dirty="0"/>
              <a:t>Ikres beépítési mód</a:t>
            </a:r>
            <a:r>
              <a:rPr lang="hu-HU" dirty="0"/>
              <a:t> esetén a teleknek az ikresen csatlakozó szomszédos telekkel közös oldalhatára, az azzal szemközti előírt oldalkerti építési határvonala és az előírt elő- és hátsókerti építési határvonalai által határolt területe. Ikres beépítési mód esetén, a közös oldalhatáron álló tűzfalaknak legalább az egyik épület esetében a másik épülettel legalább 50 százalékban átfedésben kell lenni, kivéve, ha a meglévő szomszédos beépítés ezt nem teszi lehetővé</a:t>
            </a:r>
          </a:p>
          <a:p>
            <a:endParaRPr lang="hu-HU" dirty="0"/>
          </a:p>
        </p:txBody>
      </p:sp>
      <p:pic>
        <p:nvPicPr>
          <p:cNvPr id="4" name="Kép 3">
            <a:extLst>
              <a:ext uri="{FF2B5EF4-FFF2-40B4-BE49-F238E27FC236}">
                <a16:creationId xmlns:a16="http://schemas.microsoft.com/office/drawing/2014/main" id="{39CBE102-4CF9-4F0B-B406-8F049F7EAEA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72596" t="36749" r="10591" b="24592"/>
          <a:stretch/>
        </p:blipFill>
        <p:spPr bwMode="auto">
          <a:xfrm>
            <a:off x="7521945" y="2487971"/>
            <a:ext cx="4191000" cy="2710842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5" name="Szövegdoboz 4">
            <a:extLst>
              <a:ext uri="{FF2B5EF4-FFF2-40B4-BE49-F238E27FC236}">
                <a16:creationId xmlns:a16="http://schemas.microsoft.com/office/drawing/2014/main" id="{76E7BBDA-2621-44D3-9D3D-F03B3EFF785B}"/>
              </a:ext>
            </a:extLst>
          </p:cNvPr>
          <p:cNvSpPr txBox="1"/>
          <p:nvPr/>
        </p:nvSpPr>
        <p:spPr>
          <a:xfrm>
            <a:off x="8422057" y="5296445"/>
            <a:ext cx="23907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/>
              <a:t>2. melléklet 7. ábra</a:t>
            </a:r>
          </a:p>
        </p:txBody>
      </p:sp>
    </p:spTree>
    <p:extLst>
      <p:ext uri="{BB962C8B-B14F-4D97-AF65-F5344CB8AC3E}">
        <p14:creationId xmlns:p14="http://schemas.microsoft.com/office/powerpoint/2010/main" val="331116127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FB62F23F-C205-4B86-AD91-503FD8D39F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76342" y="1003420"/>
            <a:ext cx="4452908" cy="1118907"/>
          </a:xfrm>
        </p:spPr>
        <p:txBody>
          <a:bodyPr/>
          <a:lstStyle/>
          <a:p>
            <a:r>
              <a:rPr lang="hu-HU" dirty="0"/>
              <a:t>Előzmények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D4F95CE8-9A20-4170-AB28-A8EB5DCF071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76342" y="2665689"/>
            <a:ext cx="5851162" cy="2544923"/>
          </a:xfrm>
        </p:spPr>
        <p:txBody>
          <a:bodyPr/>
          <a:lstStyle/>
          <a:p>
            <a:r>
              <a:rPr lang="hu-HU" dirty="0"/>
              <a:t>2025. január 1-jén hatályba lépett a településrendezési és építési követelmények alapszabályzatáról szóló 280/2024 (IX.30.) Korm. rendelet (TÉKA)</a:t>
            </a:r>
          </a:p>
          <a:p>
            <a:r>
              <a:rPr lang="hu-HU" dirty="0"/>
              <a:t>137/A §.  d) pontja alapján 2025. június 30-ig átmeneti időszak</a:t>
            </a:r>
          </a:p>
          <a:p>
            <a:endParaRPr lang="hu-HU" dirty="0"/>
          </a:p>
        </p:txBody>
      </p:sp>
      <p:pic>
        <p:nvPicPr>
          <p:cNvPr id="1026" name="Picture 2" descr="Csak fél év múlva kell alkalmazni a TÉKA előírásait – Építő Élet">
            <a:extLst>
              <a:ext uri="{FF2B5EF4-FFF2-40B4-BE49-F238E27FC236}">
                <a16:creationId xmlns:a16="http://schemas.microsoft.com/office/drawing/2014/main" id="{CA6E8987-4609-4BDE-A03E-0B4ED0B48D1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03961" y="2122327"/>
            <a:ext cx="4632428" cy="30882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3605118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C8261A3E-FACE-434A-8194-A0DD8F2867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További fontos változások: </a:t>
            </a:r>
            <a:br>
              <a:rPr lang="hu-HU" dirty="0"/>
            </a:br>
            <a:r>
              <a:rPr lang="hu-HU" sz="3600" dirty="0"/>
              <a:t>építési hely meghatározása (45.§)</a:t>
            </a:r>
            <a:endParaRPr lang="hu-HU" dirty="0"/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658C407B-E846-4B71-9F91-266C74BF610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6111" y="2010131"/>
            <a:ext cx="6983414" cy="4724044"/>
          </a:xfrm>
        </p:spPr>
        <p:txBody>
          <a:bodyPr>
            <a:normAutofit fontScale="92500" lnSpcReduction="20000"/>
          </a:bodyPr>
          <a:lstStyle/>
          <a:p>
            <a:r>
              <a:rPr lang="hu-HU" b="1" dirty="0"/>
              <a:t>Zárt sorú beépítési mód</a:t>
            </a:r>
            <a:r>
              <a:rPr lang="hu-HU" dirty="0"/>
              <a:t> esetén a teleknek a két oldalhatára, az előírt elő- és hátsókerti építési határvonalai által határolt területe.</a:t>
            </a:r>
          </a:p>
          <a:p>
            <a:r>
              <a:rPr lang="hu-HU" dirty="0"/>
              <a:t>Zárt sorú beépítési mód esetén, a közös telekhatáron a főépületek tűzfalaikkal egymáshoz csatlakoznak. A helyi építési szabályzat megengedheti, hogy az épületek zárt sora helyenként megszakadjon, azonban ennek az épülethézagnak a mértéke az építési övezetre előírt párkánymagasság felét nem haladhatja meg.</a:t>
            </a:r>
          </a:p>
          <a:p>
            <a:r>
              <a:rPr lang="hu-HU" dirty="0"/>
              <a:t>Ha a megengedett legnagyobb párkánymagasság zártsorú beépítés esetén a 16 métert eléri, épületköz alakítható ki, amely az épületek zárt sorát megszakítja. Az épületköz szélessége az építési övezet párkánymagasságának legalább 2/3-a, de minimum 16 méter. Ha az épületköz két szomszédos telekre esik, akkor annak egy telekre eső mérete legalább 6,00 méter</a:t>
            </a:r>
          </a:p>
          <a:p>
            <a:endParaRPr lang="hu-HU" dirty="0"/>
          </a:p>
        </p:txBody>
      </p:sp>
      <p:pic>
        <p:nvPicPr>
          <p:cNvPr id="4" name="Kép 3">
            <a:extLst>
              <a:ext uri="{FF2B5EF4-FFF2-40B4-BE49-F238E27FC236}">
                <a16:creationId xmlns:a16="http://schemas.microsoft.com/office/drawing/2014/main" id="{09F3120F-2865-449A-A4A1-C3EC9E710B6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72162" t="37935" r="10550" b="17860"/>
          <a:stretch/>
        </p:blipFill>
        <p:spPr bwMode="auto">
          <a:xfrm>
            <a:off x="7886302" y="2059112"/>
            <a:ext cx="4172743" cy="3001829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5" name="Szövegdoboz 4">
            <a:extLst>
              <a:ext uri="{FF2B5EF4-FFF2-40B4-BE49-F238E27FC236}">
                <a16:creationId xmlns:a16="http://schemas.microsoft.com/office/drawing/2014/main" id="{7B12233C-4021-45AE-BF10-E409A26F7DB1}"/>
              </a:ext>
            </a:extLst>
          </p:cNvPr>
          <p:cNvSpPr txBox="1"/>
          <p:nvPr/>
        </p:nvSpPr>
        <p:spPr>
          <a:xfrm>
            <a:off x="8829675" y="5266806"/>
            <a:ext cx="22859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/>
              <a:t>2. melléklet 8. ábra</a:t>
            </a:r>
          </a:p>
        </p:txBody>
      </p:sp>
    </p:spTree>
    <p:extLst>
      <p:ext uri="{BB962C8B-B14F-4D97-AF65-F5344CB8AC3E}">
        <p14:creationId xmlns:p14="http://schemas.microsoft.com/office/powerpoint/2010/main" val="10332677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91C65B29-E1F3-499B-B4BE-90F502F8C6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További fontos változások: beépítési határértékek</a:t>
            </a:r>
          </a:p>
        </p:txBody>
      </p:sp>
      <p:pic>
        <p:nvPicPr>
          <p:cNvPr id="4" name="Tartalom helye 3">
            <a:extLst>
              <a:ext uri="{FF2B5EF4-FFF2-40B4-BE49-F238E27FC236}">
                <a16:creationId xmlns:a16="http://schemas.microsoft.com/office/drawing/2014/main" id="{E28E4D45-E344-45ED-951B-CBF2C441007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103313" y="2535241"/>
            <a:ext cx="9722336" cy="35104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909553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8797B25B-89C7-43D1-BAA6-41A09CE9E8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További fontos változások: beépítési határértékek</a:t>
            </a:r>
          </a:p>
        </p:txBody>
      </p:sp>
      <p:pic>
        <p:nvPicPr>
          <p:cNvPr id="4" name="Tartalom helye 3">
            <a:extLst>
              <a:ext uri="{FF2B5EF4-FFF2-40B4-BE49-F238E27FC236}">
                <a16:creationId xmlns:a16="http://schemas.microsoft.com/office/drawing/2014/main" id="{75A4310E-3644-4D0A-AC71-EF0195B22BE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103313" y="2376626"/>
            <a:ext cx="9638668" cy="38219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210880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3C093818-ADFF-459F-BA23-FE1EFC1D0E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33600" y="2752724"/>
            <a:ext cx="8553450" cy="1647826"/>
          </a:xfrm>
        </p:spPr>
        <p:txBody>
          <a:bodyPr/>
          <a:lstStyle/>
          <a:p>
            <a:pPr algn="ctr"/>
            <a:r>
              <a:rPr lang="hu-HU" dirty="0"/>
              <a:t>Köszönöm a figyelmet!</a:t>
            </a:r>
          </a:p>
        </p:txBody>
      </p:sp>
    </p:spTree>
    <p:extLst>
      <p:ext uri="{BB962C8B-B14F-4D97-AF65-F5344CB8AC3E}">
        <p14:creationId xmlns:p14="http://schemas.microsoft.com/office/powerpoint/2010/main" val="203697444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>
            <a:extLst>
              <a:ext uri="{FF2B5EF4-FFF2-40B4-BE49-F238E27FC236}">
                <a16:creationId xmlns:a16="http://schemas.microsoft.com/office/drawing/2014/main" id="{CFC6EACB-50D6-4EE0-A6F2-4EC1EDE7FB1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09650" y="1238250"/>
            <a:ext cx="10172700" cy="5057775"/>
          </a:xfrm>
        </p:spPr>
        <p:txBody>
          <a:bodyPr>
            <a:normAutofit/>
          </a:bodyPr>
          <a:lstStyle/>
          <a:p>
            <a:r>
              <a:rPr lang="hu-HU" dirty="0"/>
              <a:t>137/A. § A 136. § (1) bekezdésében foglaltak kivételével e rendelet rendelkezéseit azon építmények, telekalakítások vagy területhasználatok esetében, amelyek vonatkozásában 2025. július 1-je előtt</a:t>
            </a:r>
          </a:p>
          <a:p>
            <a:pPr lvl="1"/>
            <a:r>
              <a:rPr lang="hu-HU" dirty="0"/>
              <a:t>a) indul az építési engedélyezési vagy az egyszerű bejelentési eljárás,</a:t>
            </a:r>
          </a:p>
          <a:p>
            <a:pPr lvl="1"/>
            <a:r>
              <a:rPr lang="hu-HU" dirty="0"/>
              <a:t>b) történik meg az építési engedélyhez vagy egyszerű bejelentéshez nem kötött, kivitelezési dokumentáció alapján végezhető építési tevékenységre vonatkozó kivitelezési dokumentáció átadása,</a:t>
            </a:r>
          </a:p>
          <a:p>
            <a:pPr lvl="1"/>
            <a:r>
              <a:rPr lang="hu-HU" dirty="0"/>
              <a:t>c) kezdik meg a kivitelezési dokumentációhoz nem kötött építési tevékenységet,</a:t>
            </a:r>
          </a:p>
          <a:p>
            <a:pPr lvl="1"/>
            <a:r>
              <a:rPr lang="hu-HU" dirty="0"/>
              <a:t>d) </a:t>
            </a:r>
            <a:r>
              <a:rPr lang="hu-HU" u="sng" dirty="0"/>
              <a:t>indul a telekalakítási engedélyezési eljárás</a:t>
            </a:r>
            <a:r>
              <a:rPr lang="hu-HU" dirty="0"/>
              <a:t>,</a:t>
            </a:r>
          </a:p>
          <a:p>
            <a:pPr lvl="1"/>
            <a:r>
              <a:rPr lang="hu-HU" dirty="0"/>
              <a:t>e) kezdik meg a területhasználatot,</a:t>
            </a:r>
          </a:p>
          <a:p>
            <a:pPr lvl="1"/>
            <a:r>
              <a:rPr lang="hu-HU" dirty="0"/>
              <a:t>az OTÉK 2024. december 31-én hatályos szövegét kell alkalmazni</a:t>
            </a:r>
          </a:p>
        </p:txBody>
      </p:sp>
    </p:spTree>
    <p:extLst>
      <p:ext uri="{BB962C8B-B14F-4D97-AF65-F5344CB8AC3E}">
        <p14:creationId xmlns:p14="http://schemas.microsoft.com/office/powerpoint/2010/main" val="120430882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BBAB594A-9AC2-490E-B130-7CA04985FF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03312" y="840709"/>
            <a:ext cx="6782339" cy="861732"/>
          </a:xfrm>
        </p:spPr>
        <p:txBody>
          <a:bodyPr/>
          <a:lstStyle/>
          <a:p>
            <a:r>
              <a:rPr lang="hu-HU" dirty="0"/>
              <a:t>Mi lesz 2025. július 1-től?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939BCE93-958F-485D-9B58-6A7A51700FA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03312" y="2076276"/>
            <a:ext cx="7535863" cy="4400724"/>
          </a:xfrm>
        </p:spPr>
        <p:txBody>
          <a:bodyPr/>
          <a:lstStyle/>
          <a:p>
            <a:r>
              <a:rPr lang="hu-HU" dirty="0"/>
              <a:t>2025. július 1-től – ha a HÉSZ nem szabályoz - alap a TÉKA, de bizonyos paragrafusait a HÉSZ ellenében is alkalmazni kell. (Jogi alap: TÉKA 134.§, 136. § (1)-(2), illetve </a:t>
            </a:r>
            <a:r>
              <a:rPr lang="hu-HU" dirty="0" err="1"/>
              <a:t>Méptv</a:t>
            </a:r>
            <a:r>
              <a:rPr lang="hu-HU" dirty="0"/>
              <a:t> 81.§ (3) bekezdés, mely szerint építési tevékenységet végezni, telket alakítani – </a:t>
            </a:r>
            <a:r>
              <a:rPr lang="hu-HU" u="sng" dirty="0"/>
              <a:t>az e törvényben és a végrehajtására kiadott kormányrendeletekben foglaltakkal összhangban</a:t>
            </a:r>
            <a:r>
              <a:rPr lang="hu-HU" dirty="0"/>
              <a:t> – csak a helyi építési szabályzat előírásainak megfelelően szabad). </a:t>
            </a:r>
          </a:p>
          <a:p>
            <a:r>
              <a:rPr lang="hu-HU" dirty="0"/>
              <a:t>De: építési engedélyezésnél, egyszerű bejelentésnél és az anélkül végezhető építési tevékenység végzésekor marad az OTÉK időállapotai szerinti jogalkalmazás.</a:t>
            </a:r>
          </a:p>
        </p:txBody>
      </p:sp>
      <p:pic>
        <p:nvPicPr>
          <p:cNvPr id="2050" name="Picture 2" descr="Modell kérdőjel — Stock fotó © bluecups #93304690">
            <a:extLst>
              <a:ext uri="{FF2B5EF4-FFF2-40B4-BE49-F238E27FC236}">
                <a16:creationId xmlns:a16="http://schemas.microsoft.com/office/drawing/2014/main" id="{AD25C42C-E3BA-4296-AD0B-05422E4D753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47065" y="1702441"/>
            <a:ext cx="2937982" cy="39173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7720694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FDCA8A4B-5A4B-46FD-BECE-5D8637CC7C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6111" y="1443319"/>
            <a:ext cx="10841039" cy="795056"/>
          </a:xfrm>
        </p:spPr>
        <p:txBody>
          <a:bodyPr/>
          <a:lstStyle/>
          <a:p>
            <a:r>
              <a:rPr lang="hu-HU" dirty="0"/>
              <a:t>A TÉKA kötelezően alkalmazandó előírásai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ABF470D6-634D-439E-8FC6-B53A073C66C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6111" y="3429000"/>
            <a:ext cx="11069639" cy="2823881"/>
          </a:xfrm>
        </p:spPr>
        <p:txBody>
          <a:bodyPr/>
          <a:lstStyle/>
          <a:p>
            <a:r>
              <a:rPr lang="hu-HU" dirty="0"/>
              <a:t>A TÉKA 136.§ (2) bekezdése szerint:</a:t>
            </a:r>
          </a:p>
          <a:p>
            <a:pPr marL="400050" lvl="1" indent="0">
              <a:buNone/>
            </a:pPr>
            <a:r>
              <a:rPr lang="hu-HU" dirty="0"/>
              <a:t>a 4. §-t, a 7. § (6) bekezdését, a 8. § (9) bekezdését, a 10. § (4) bekezdését, a 21. § (4)–(6) bekezdését, a 22. § (4)–(6) bekezdését, a 34. § (8)–(12) bekezdését, a 35. §-t, a 36. §-t, a 40. §-t, a 41. § (1) és (2) bekezdését, a 42. §-t, a 43. §-t, a 48–52. §-t, az 59. §-t, a 60. §-t, a 67. §-t, a 3–6. mellékletet, valamint ezekkel </a:t>
            </a:r>
            <a:r>
              <a:rPr lang="hu-HU" u="sng" dirty="0"/>
              <a:t>összefüggésben </a:t>
            </a:r>
            <a:r>
              <a:rPr lang="hu-HU" dirty="0"/>
              <a:t>az </a:t>
            </a:r>
            <a:r>
              <a:rPr lang="hu-HU" u="sng" dirty="0"/>
              <a:t>5. §-t a helyi építési szabályzat hatálybalépésének időpontjától függetlenül alkalmazni kell</a:t>
            </a:r>
            <a:r>
              <a:rPr lang="hu-HU" dirty="0"/>
              <a:t>, és a </a:t>
            </a:r>
            <a:r>
              <a:rPr lang="hu-HU" u="sng" dirty="0"/>
              <a:t>helyi építési szabályzat ezekkel ellentétes vagy ezekkel össze nem egyeztethető előírásait nem lehet alkalmazni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188472056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0B9B6D46-3E88-4E8D-81D2-797485943A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5130" y="1348068"/>
            <a:ext cx="9404723" cy="1400530"/>
          </a:xfrm>
        </p:spPr>
        <p:txBody>
          <a:bodyPr/>
          <a:lstStyle/>
          <a:p>
            <a:r>
              <a:rPr lang="hu-HU" dirty="0"/>
              <a:t>A TÉKA kötelezően alkalmazandó előírásai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D53A513E-3805-470C-A1EA-F63F031F94F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5130" y="3195918"/>
            <a:ext cx="11213495" cy="2833407"/>
          </a:xfrm>
        </p:spPr>
        <p:txBody>
          <a:bodyPr/>
          <a:lstStyle/>
          <a:p>
            <a:r>
              <a:rPr lang="hu-HU" dirty="0"/>
              <a:t>21.§ (4): A </a:t>
            </a:r>
            <a:r>
              <a:rPr lang="hu-HU" b="1" dirty="0"/>
              <a:t>kereskedelmi, szolgáltató gazdasági területen</a:t>
            </a:r>
            <a:r>
              <a:rPr lang="hu-HU" dirty="0"/>
              <a:t> </a:t>
            </a:r>
            <a:r>
              <a:rPr lang="hu-HU" u="sng" dirty="0"/>
              <a:t>önálló lakóépület nem helyezhető el</a:t>
            </a:r>
            <a:r>
              <a:rPr lang="hu-HU" dirty="0"/>
              <a:t>. Egy telken csak a gazdasági tevékenységi célú épületen belül és kizárólag egy szolgálati lakás alakítható ki.</a:t>
            </a:r>
          </a:p>
          <a:p>
            <a:pPr marL="0" indent="0">
              <a:buNone/>
            </a:pPr>
            <a:endParaRPr lang="hu-HU" dirty="0"/>
          </a:p>
          <a:p>
            <a:r>
              <a:rPr lang="hu-HU" dirty="0"/>
              <a:t>22.§ (4) Az </a:t>
            </a:r>
            <a:r>
              <a:rPr lang="hu-HU" b="1" dirty="0"/>
              <a:t>általános gazdasági területen</a:t>
            </a:r>
            <a:r>
              <a:rPr lang="hu-HU" dirty="0"/>
              <a:t> </a:t>
            </a:r>
            <a:r>
              <a:rPr lang="hu-HU" u="sng" dirty="0"/>
              <a:t>önálló lakóépület nem helyezhető el</a:t>
            </a:r>
            <a:r>
              <a:rPr lang="hu-HU" dirty="0"/>
              <a:t>. Egy telken csak a gazdasági tevékenységi célú épületen belül, és kizárólag egy szolgálati és egy tulajdonosi lakás alakítható ki.</a:t>
            </a:r>
          </a:p>
          <a:p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413419109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55DB4594-1BFD-4AC1-BE8E-47391EA8FF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6111" y="786093"/>
            <a:ext cx="9404723" cy="1400530"/>
          </a:xfrm>
        </p:spPr>
        <p:txBody>
          <a:bodyPr/>
          <a:lstStyle/>
          <a:p>
            <a:r>
              <a:rPr lang="hu-HU" dirty="0"/>
              <a:t>A TÉKA kötelezően alkalmazandó előírásai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2FF27FEE-047B-42F7-941B-BE19094D8C8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6111" y="2443443"/>
            <a:ext cx="11374439" cy="4195481"/>
          </a:xfrm>
        </p:spPr>
        <p:txBody>
          <a:bodyPr>
            <a:normAutofit fontScale="85000" lnSpcReduction="20000"/>
          </a:bodyPr>
          <a:lstStyle/>
          <a:p>
            <a:r>
              <a:rPr lang="hu-HU" dirty="0"/>
              <a:t>34.§ (8) Ha a </a:t>
            </a:r>
            <a:r>
              <a:rPr lang="hu-HU" u="sng" dirty="0"/>
              <a:t>helyi építési szabályzat kifejezetten megengedi</a:t>
            </a:r>
            <a:r>
              <a:rPr lang="hu-HU" dirty="0"/>
              <a:t>, a </a:t>
            </a:r>
            <a:r>
              <a:rPr lang="hu-HU" b="1" dirty="0"/>
              <a:t>kertes mezőgazdasági területen</a:t>
            </a:r>
            <a:r>
              <a:rPr lang="hu-HU" dirty="0"/>
              <a:t> egy lakó rendeltetésű épület elhelyezhető, ha a következő feltételek együttesen teljesülnek:</a:t>
            </a:r>
          </a:p>
          <a:p>
            <a:pPr marL="360000" indent="0">
              <a:buNone/>
            </a:pPr>
            <a:r>
              <a:rPr lang="hu-HU" dirty="0"/>
              <a:t>	</a:t>
            </a:r>
            <a:r>
              <a:rPr lang="hu-HU" sz="1900" dirty="0"/>
              <a:t>a) a telek nagysága az egy hektárt meghaladja,</a:t>
            </a:r>
          </a:p>
          <a:p>
            <a:pPr marL="360000" lvl="1" indent="0">
              <a:buNone/>
            </a:pPr>
            <a:r>
              <a:rPr lang="hu-HU" sz="1900" dirty="0"/>
              <a:t>	b) a lakó rendeltetésű épület bruttó alapterülete a 150 m</a:t>
            </a:r>
            <a:r>
              <a:rPr lang="hu-HU" sz="1900" baseline="30000" dirty="0"/>
              <a:t>2</a:t>
            </a:r>
            <a:r>
              <a:rPr lang="hu-HU" sz="1900" dirty="0"/>
              <a:t>-t nem haladja meg és egy rendeltetési   egységet tartalmaz, és</a:t>
            </a:r>
          </a:p>
          <a:p>
            <a:pPr marL="360000" indent="0">
              <a:buNone/>
            </a:pPr>
            <a:r>
              <a:rPr lang="hu-HU" sz="1900" dirty="0"/>
              <a:t>	c) a közműellátás – ideértve a közműpótló berendezést is – biztosított.</a:t>
            </a:r>
          </a:p>
          <a:p>
            <a:r>
              <a:rPr lang="hu-HU" dirty="0"/>
              <a:t>34.§ (9) Ha a </a:t>
            </a:r>
            <a:r>
              <a:rPr lang="hu-HU" u="sng" dirty="0"/>
              <a:t>helyi építési szabályzat kifejezetten megengedi</a:t>
            </a:r>
            <a:r>
              <a:rPr lang="hu-HU" dirty="0"/>
              <a:t>, az </a:t>
            </a:r>
            <a:r>
              <a:rPr lang="hu-HU" b="1" dirty="0"/>
              <a:t>általános mezőgazdasági</a:t>
            </a:r>
            <a:r>
              <a:rPr lang="hu-HU" dirty="0"/>
              <a:t> </a:t>
            </a:r>
            <a:r>
              <a:rPr lang="hu-HU" b="1" dirty="0"/>
              <a:t>területen</a:t>
            </a:r>
            <a:r>
              <a:rPr lang="hu-HU" dirty="0"/>
              <a:t> egy lakó rendeltetésű épület elhelyezhető, ha a következő feltételek együttesen teljesülnek:</a:t>
            </a:r>
          </a:p>
          <a:p>
            <a:pPr marL="0" indent="0">
              <a:buNone/>
            </a:pPr>
            <a:r>
              <a:rPr lang="hu-HU" dirty="0"/>
              <a:t>		</a:t>
            </a:r>
            <a:r>
              <a:rPr lang="hu-HU" sz="1900" dirty="0"/>
              <a:t>a) a telek nagysága a két hektárt meghaladja,</a:t>
            </a:r>
          </a:p>
          <a:p>
            <a:pPr marL="360000" indent="0">
              <a:buNone/>
            </a:pPr>
            <a:r>
              <a:rPr lang="hu-HU" sz="1900" dirty="0"/>
              <a:t>		b) a lakó rendeltetésű épület bruttó alapterülete a 150 m</a:t>
            </a:r>
            <a:r>
              <a:rPr lang="hu-HU" sz="1900" baseline="30000" dirty="0"/>
              <a:t>2</a:t>
            </a:r>
            <a:r>
              <a:rPr lang="hu-HU" sz="1900" dirty="0"/>
              <a:t>-t nem haladja meg és egy     rendeltetési egységet tartalmaz, és</a:t>
            </a:r>
          </a:p>
          <a:p>
            <a:pPr marL="0" indent="0">
              <a:buNone/>
            </a:pPr>
            <a:r>
              <a:rPr lang="hu-HU" sz="1900" dirty="0"/>
              <a:t>		c) a közműellátás – ideértve a közműpótló berendezést is – biztosított.</a:t>
            </a:r>
          </a:p>
          <a:p>
            <a:pPr marL="0" indent="0">
              <a:buFont typeface="Wingdings 3" charset="2"/>
              <a:buNone/>
            </a:pPr>
            <a:r>
              <a:rPr lang="hu-HU" dirty="0"/>
              <a:t>34.§ (11) Mezőgazdasági övezetben lévő, </a:t>
            </a:r>
            <a:r>
              <a:rPr lang="hu-HU" u="sng" dirty="0"/>
              <a:t>zártkerti művelés alól kivett telken </a:t>
            </a:r>
            <a:r>
              <a:rPr lang="hu-HU" dirty="0"/>
              <a:t>építmény legfeljebb 10%-os beépítettséggel helyezhető el.</a:t>
            </a:r>
          </a:p>
          <a:p>
            <a:pPr marL="0" indent="0">
              <a:buNone/>
            </a:pPr>
            <a:endParaRPr lang="hu-HU" sz="1900" dirty="0"/>
          </a:p>
          <a:p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258724605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CFF82300-C4B3-4725-A450-0BC043DD51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6111" y="824193"/>
            <a:ext cx="9404723" cy="1400530"/>
          </a:xfrm>
        </p:spPr>
        <p:txBody>
          <a:bodyPr/>
          <a:lstStyle/>
          <a:p>
            <a:r>
              <a:rPr lang="hu-HU" dirty="0"/>
              <a:t>A TÉKA kötelezően alkalmazandó előírásai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6B521A50-0FD5-47A4-A415-189DBF78BE6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6111" y="2667001"/>
            <a:ext cx="11460164" cy="3981449"/>
          </a:xfrm>
        </p:spPr>
        <p:txBody>
          <a:bodyPr>
            <a:normAutofit/>
          </a:bodyPr>
          <a:lstStyle/>
          <a:p>
            <a:r>
              <a:rPr lang="hu-HU" b="1" dirty="0"/>
              <a:t>Nyúlványos telek:</a:t>
            </a:r>
            <a:r>
              <a:rPr lang="hu-HU" dirty="0"/>
              <a:t> alapvető változás, hogy a 48.§ (1) bekezdése szerint, </a:t>
            </a:r>
            <a:r>
              <a:rPr lang="hu-HU" u="sng" dirty="0"/>
              <a:t>július 1-től csak akkor alakítható ki, a helyi építési szabályzat ezt kifejezetten megengedi!!</a:t>
            </a:r>
            <a:endParaRPr lang="hu-HU" dirty="0"/>
          </a:p>
          <a:p>
            <a:pPr lvl="0"/>
            <a:r>
              <a:rPr lang="hu-HU" u="sng" dirty="0"/>
              <a:t>eddig a HÉSZ-</a:t>
            </a:r>
            <a:r>
              <a:rPr lang="hu-HU" u="sng" dirty="0" err="1"/>
              <a:t>eknek</a:t>
            </a:r>
            <a:r>
              <a:rPr lang="hu-HU" u="sng" dirty="0"/>
              <a:t> a tiltást kellett szabályozni</a:t>
            </a:r>
            <a:r>
              <a:rPr lang="hu-HU" dirty="0"/>
              <a:t>, tehát nem sok HÉSZ-ben szerepel kifejezett megengedése a nyúlványos telek létrehozásának</a:t>
            </a:r>
          </a:p>
          <a:p>
            <a:r>
              <a:rPr lang="hu-HU" dirty="0"/>
              <a:t>Definíciót az értelmező rendelkezések 5.§ 106. pontja ad: a telektömbön belüli olyan telek, amely csak – elsődlegesen ki- és bejárásra, valamint a közművek elhelyezésére alkalmas – nyúlványos résszel, nyéllel kapcsolódik a közterülethez vagy magánúthoz. (Eddig: OTÉK 1. melléklet 89a. pontja: nyúlványos telek: a telekfelosztás során keletkező, telektömbön belüli olyan telek, amely csak – a ki- és bejárásra, valamint a közművek elhelyezésére alkalmas – nyúlványos résszel, nyéllel kapcsolódik a közterülethez vagy magánúthoz.)</a:t>
            </a:r>
          </a:p>
          <a:p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71309285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1A0C76E0-675E-4855-992F-ABE37B11FA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5918" y="452717"/>
            <a:ext cx="11083132" cy="1480858"/>
          </a:xfrm>
        </p:spPr>
        <p:txBody>
          <a:bodyPr/>
          <a:lstStyle/>
          <a:p>
            <a:r>
              <a:rPr lang="hu-HU" dirty="0"/>
              <a:t>Nyúlványos telket érintő </a:t>
            </a:r>
            <a:r>
              <a:rPr lang="hu-HU" u="sng" dirty="0"/>
              <a:t>további változások</a:t>
            </a:r>
            <a:r>
              <a:rPr lang="hu-HU" dirty="0"/>
              <a:t>, szabályozások</a:t>
            </a:r>
            <a:br>
              <a:rPr lang="hu-HU" dirty="0"/>
            </a:br>
            <a:endParaRPr lang="hu-HU" dirty="0"/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974B81DA-F063-4C16-B073-1BF63A11EFE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5918" y="2047875"/>
            <a:ext cx="11460164" cy="4686300"/>
          </a:xfrm>
        </p:spPr>
        <p:txBody>
          <a:bodyPr>
            <a:normAutofit lnSpcReduction="10000"/>
          </a:bodyPr>
          <a:lstStyle/>
          <a:p>
            <a:pPr lvl="0"/>
            <a:r>
              <a:rPr lang="hu-HU" dirty="0"/>
              <a:t>A nyúlványos telek területének a nyúlvány nélkül, továbbá a visszamaradó telek területének is meg kell felelnie a helyi építési szabályzat legnagyobb beépítettségre, legkisebb zöldfelületre és legkisebb telekméretre vonatkozó előírásainak, valamint az egyes építési övezetben vagy övezetben elhelyezhető rendeltetési egység és épület számának meghatározásánál a nyúlvány területe a nyúlványos teleknél nem számítható be.</a:t>
            </a:r>
          </a:p>
          <a:p>
            <a:pPr lvl="0"/>
            <a:r>
              <a:rPr lang="hu-HU" dirty="0"/>
              <a:t>Nyúlványos teleknek egynél több teleknyúlványa nem lehet.</a:t>
            </a:r>
          </a:p>
          <a:p>
            <a:pPr lvl="0"/>
            <a:r>
              <a:rPr lang="hu-HU" dirty="0"/>
              <a:t>Kettőnél több nyúlványos telek egymás melletti nyúlvánnyal nem alakítható ki.</a:t>
            </a:r>
          </a:p>
          <a:p>
            <a:pPr lvl="0"/>
            <a:r>
              <a:rPr lang="hu-HU" dirty="0"/>
              <a:t>A nyúlvány szélessége – a nyúlvány teljes hosszában – </a:t>
            </a:r>
            <a:r>
              <a:rPr lang="hu-HU" u="sng" dirty="0"/>
              <a:t>3,00 méternél keskenyebb és 6,00 méternél</a:t>
            </a:r>
            <a:r>
              <a:rPr lang="hu-HU" dirty="0"/>
              <a:t> </a:t>
            </a:r>
            <a:r>
              <a:rPr lang="hu-HU" u="sng" dirty="0"/>
              <a:t>szélesebb nem lehet</a:t>
            </a:r>
            <a:r>
              <a:rPr lang="hu-HU" dirty="0"/>
              <a:t>.</a:t>
            </a:r>
          </a:p>
          <a:p>
            <a:pPr lvl="0"/>
            <a:r>
              <a:rPr lang="hu-HU" dirty="0"/>
              <a:t>A nyúlvány 50 méternél hosszabb nem lehet.</a:t>
            </a:r>
          </a:p>
          <a:p>
            <a:pPr lvl="0"/>
            <a:r>
              <a:rPr lang="hu-HU" dirty="0"/>
              <a:t>A teleknyúlvány tengelye törtvonalú is lehet, ha a terepviszonyok ezt indokolják, ugyanakkor a (7) és (8) bekezdésben foglaltak (szélességre, hosszúságra vonatkozó előírások) ebben az esetben is </a:t>
            </a:r>
            <a:r>
              <a:rPr lang="hu-HU" dirty="0" err="1"/>
              <a:t>irányadóak</a:t>
            </a:r>
            <a:r>
              <a:rPr lang="hu-HU" dirty="0"/>
              <a:t>.</a:t>
            </a:r>
          </a:p>
          <a:p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2849654087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0E5580"/>
      </a:dk2>
      <a:lt2>
        <a:srgbClr val="EBEBEB"/>
      </a:lt2>
      <a:accent1>
        <a:srgbClr val="ACD433"/>
      </a:accent1>
      <a:accent2>
        <a:srgbClr val="E6C133"/>
      </a:accent2>
      <a:accent3>
        <a:srgbClr val="EF7A24"/>
      </a:accent3>
      <a:accent4>
        <a:srgbClr val="5AA0F5"/>
      </a:accent4>
      <a:accent5>
        <a:srgbClr val="75CEEC"/>
      </a:accent5>
      <a:accent6>
        <a:srgbClr val="65D6A0"/>
      </a:accent6>
      <a:hlink>
        <a:srgbClr val="C4E46E"/>
      </a:hlink>
      <a:folHlink>
        <a:srgbClr val="BDE0F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2000"/>
                <a:hueMod val="96000"/>
                <a:satMod val="128000"/>
                <a:lumMod val="114000"/>
              </a:schemeClr>
            </a:gs>
            <a:gs pos="100000">
              <a:schemeClr val="phClr">
                <a:shade val="62000"/>
                <a:hueMod val="100000"/>
                <a:satMod val="13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2000"/>
                <a:hueMod val="108000"/>
                <a:satMod val="164000"/>
                <a:lumMod val="69000"/>
              </a:schemeClr>
              <a:schemeClr val="phClr">
                <a:tint val="96000"/>
                <a:hueMod val="90000"/>
                <a:satMod val="130000"/>
                <a:lumMod val="134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BACC050B-8757-4460-95D8-E37B46A6B421}"/>
    </a:ext>
  </a:extLst>
</a:theme>
</file>

<file path=ppt/theme/theme2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445</TotalTime>
  <Words>3971</Words>
  <Application>Microsoft Office PowerPoint</Application>
  <PresentationFormat>Szélesvásznú</PresentationFormat>
  <Paragraphs>184</Paragraphs>
  <Slides>23</Slides>
  <Notes>9</Notes>
  <HiddenSlides>0</HiddenSlides>
  <MMClips>0</MMClips>
  <ScaleCrop>false</ScaleCrop>
  <HeadingPairs>
    <vt:vector size="6" baseType="variant">
      <vt:variant>
        <vt:lpstr>Használt betűtípusok</vt:lpstr>
      </vt:variant>
      <vt:variant>
        <vt:i4>4</vt:i4>
      </vt:variant>
      <vt:variant>
        <vt:lpstr>Téma</vt:lpstr>
      </vt:variant>
      <vt:variant>
        <vt:i4>1</vt:i4>
      </vt:variant>
      <vt:variant>
        <vt:lpstr>Diacímek</vt:lpstr>
      </vt:variant>
      <vt:variant>
        <vt:i4>23</vt:i4>
      </vt:variant>
    </vt:vector>
  </HeadingPairs>
  <TitlesOfParts>
    <vt:vector size="28" baseType="lpstr">
      <vt:lpstr>Arial</vt:lpstr>
      <vt:lpstr>Calibri</vt:lpstr>
      <vt:lpstr>Century Gothic</vt:lpstr>
      <vt:lpstr>Wingdings 3</vt:lpstr>
      <vt:lpstr>Ion</vt:lpstr>
      <vt:lpstr>Élet az OTÉK után </vt:lpstr>
      <vt:lpstr>Előzmények</vt:lpstr>
      <vt:lpstr>PowerPoint-bemutató</vt:lpstr>
      <vt:lpstr>Mi lesz 2025. július 1-től?</vt:lpstr>
      <vt:lpstr>A TÉKA kötelezően alkalmazandó előírásai</vt:lpstr>
      <vt:lpstr>A TÉKA kötelezően alkalmazandó előírásai</vt:lpstr>
      <vt:lpstr>A TÉKA kötelezően alkalmazandó előírásai</vt:lpstr>
      <vt:lpstr>A TÉKA kötelezően alkalmazandó előírásai</vt:lpstr>
      <vt:lpstr>Nyúlványos telket érintő további változások, szabályozások </vt:lpstr>
      <vt:lpstr>PowerPoint-bemutató</vt:lpstr>
      <vt:lpstr>TÉKA 5.§ értelmező rendelkezései</vt:lpstr>
      <vt:lpstr>TÉKA 5.§ értelmező rendelkezései</vt:lpstr>
      <vt:lpstr>TÉKA 5.§ értelmező rendelkezései</vt:lpstr>
      <vt:lpstr>TÉKA 5.§ értelmező rendelkezései</vt:lpstr>
      <vt:lpstr>TÉKA 5.§ értelmező rendelkezései</vt:lpstr>
      <vt:lpstr>TÉKA 5.§ értelmező rendelkezései</vt:lpstr>
      <vt:lpstr>További fontos változások:  építési hely meghatározása (45.§)</vt:lpstr>
      <vt:lpstr>További fontos változások:  építési hely meghatározása (45.§)</vt:lpstr>
      <vt:lpstr>További fontos változások:  építési hely meghatározása (45.§)</vt:lpstr>
      <vt:lpstr>További fontos változások:  építési hely meghatározása (45.§)</vt:lpstr>
      <vt:lpstr>További fontos változások: beépítési határértékek</vt:lpstr>
      <vt:lpstr>További fontos változások: beépítési határértékek</vt:lpstr>
      <vt:lpstr>Köszönöm a figyelmet!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Élet az OTÉK után </dc:title>
  <dc:creator>dr. Kiss Veronika Zsuzsanna</dc:creator>
  <cp:lastModifiedBy>dr. Kiss Veronika Zsuzsanna</cp:lastModifiedBy>
  <cp:revision>57</cp:revision>
  <dcterms:created xsi:type="dcterms:W3CDTF">2025-06-02T10:49:12Z</dcterms:created>
  <dcterms:modified xsi:type="dcterms:W3CDTF">2025-06-18T14:26:21Z</dcterms:modified>
</cp:coreProperties>
</file>