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4" r:id="rId9"/>
    <p:sldId id="265" r:id="rId10"/>
    <p:sldId id="270" r:id="rId11"/>
    <p:sldId id="272" r:id="rId12"/>
    <p:sldId id="268" r:id="rId13"/>
    <p:sldId id="271" r:id="rId14"/>
    <p:sldId id="273" r:id="rId15"/>
    <p:sldId id="269" r:id="rId16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2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928FC7E-013C-4557-98C5-75067B6C71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734535F6-8CBE-453A-96D6-725E12E1C7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E0EFB905-886D-4519-BA93-EE9C6BF5C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D3717-41A1-492F-8AE4-44716060743F}" type="datetimeFigureOut">
              <a:rPr lang="hu-HU" smtClean="0"/>
              <a:t>2021. 06. 11.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6F77D7E1-09F1-468D-BA74-91BFA13C1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91FFAEA-83EA-4618-A0B8-12BACCA88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9175C-AD1E-447D-AEBE-A7C71765896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0169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8EFEB5A-92C2-4105-8710-DE3421D1B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215891C3-0E29-4CB1-92B1-24B0148B40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1D361CC-2306-491C-9451-65F2D3B32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D3717-41A1-492F-8AE4-44716060743F}" type="datetimeFigureOut">
              <a:rPr lang="hu-HU" smtClean="0"/>
              <a:t>2021. 06. 11.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BD74DD81-5330-4CFC-92F4-7A70F0320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6CAA39CF-463F-4991-8DD2-02A4E8E8F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9175C-AD1E-447D-AEBE-A7C71765896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90990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5C15879F-0755-4D9C-8777-FD9F8D5A7F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18D4C95D-51F9-4B40-AA66-3FD0E108C0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E1F8FA1D-210F-427F-9232-ACFC2C89B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D3717-41A1-492F-8AE4-44716060743F}" type="datetimeFigureOut">
              <a:rPr lang="hu-HU" smtClean="0"/>
              <a:t>2021. 06. 11.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7B1A40E-BB3C-419A-A27B-C54136559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5FAEC13E-99C6-44D1-98FF-23BF9F451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9175C-AD1E-447D-AEBE-A7C71765896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57461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D9C73D6-7FAE-4234-B099-74EDF95FF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072482E-1AE2-4D15-8E27-C1A42E84DB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86AF46FD-3B95-4BAF-9E3D-437BD5C4A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D3717-41A1-492F-8AE4-44716060743F}" type="datetimeFigureOut">
              <a:rPr lang="hu-HU" smtClean="0"/>
              <a:t>2021. 06. 11.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6FFADB74-2825-4FF6-884D-36109293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DB8B6BF-E70F-4C0C-A6E0-E7C465B67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9175C-AD1E-447D-AEBE-A7C71765896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14422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50968C6-DC8E-4434-8AE7-E5C6E9FCE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81018C70-B9AC-4B74-9CBE-C5C57F70A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A1A700D4-A6BE-4A30-A42F-A14B1E9D9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D3717-41A1-492F-8AE4-44716060743F}" type="datetimeFigureOut">
              <a:rPr lang="hu-HU" smtClean="0"/>
              <a:t>2021. 06. 11.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93D9F22-BD1C-4110-88F2-EA9DC912C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790BF5F5-D5AD-4AAA-B519-CCCE76F0E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9175C-AD1E-447D-AEBE-A7C71765896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7261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586B6E7-5EC6-4C6B-AD06-03A5CB313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C4915B8-165A-402F-9EB8-341E77C3AA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A7C4C521-A4A7-485F-BD2C-8BF5C4C4C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428E0A20-CCCF-4342-8D76-B840C2CC6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D3717-41A1-492F-8AE4-44716060743F}" type="datetimeFigureOut">
              <a:rPr lang="hu-HU" smtClean="0"/>
              <a:t>2021. 06. 11.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4FDDB0F6-9604-4B56-BE41-89CE47045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B2C5F61-A58E-412E-8121-8DF26AD8F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9175C-AD1E-447D-AEBE-A7C71765896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16665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CE1218C-D516-4080-8F8D-DBD68606E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7C4A0DCD-22CA-4174-BA55-86C67DFCC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6D461BE9-C367-4936-A08D-A1B6547873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2BDAED1-63B6-46C8-BAF3-CE31B45249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24B03A4D-C764-4E4D-90AA-AA15F1D507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3E71366B-4DAE-46E0-926C-A3B88D355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D3717-41A1-492F-8AE4-44716060743F}" type="datetimeFigureOut">
              <a:rPr lang="hu-HU" smtClean="0"/>
              <a:t>2021. 06. 11.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3DCF535-0F4B-422A-BD5D-1EDEDD6BB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BA665024-F753-4D65-B604-1D5E6587F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9175C-AD1E-447D-AEBE-A7C71765896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56272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0F783D8-7F4B-4756-9E13-89DCC2313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60B3FA0A-98F1-4247-B6FA-6F2E0B9BC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D3717-41A1-492F-8AE4-44716060743F}" type="datetimeFigureOut">
              <a:rPr lang="hu-HU" smtClean="0"/>
              <a:t>2021. 06. 11.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4ABAB2A-73C9-43F5-8A07-F5927D6C5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5B50A4A4-D877-4471-9D48-4E8F8CE5E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9175C-AD1E-447D-AEBE-A7C71765896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17046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B7750F70-11F7-43C8-8977-FB5D02EDF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D3717-41A1-492F-8AE4-44716060743F}" type="datetimeFigureOut">
              <a:rPr lang="hu-HU" smtClean="0"/>
              <a:t>2021. 06. 11.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A3BF23C0-FFBC-456C-BA08-C4CEC313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0634049-B49E-42CC-B8DA-8F98FCF43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9175C-AD1E-447D-AEBE-A7C71765896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47583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39A863-76D9-4A43-9F27-5F6518F54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63650F0-719E-4C51-AADA-DBECCF14E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8A7C1ECD-E566-41E0-8B4B-9EC3BFE3F4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7438E63F-6405-4D23-95A4-7F0279639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D3717-41A1-492F-8AE4-44716060743F}" type="datetimeFigureOut">
              <a:rPr lang="hu-HU" smtClean="0"/>
              <a:t>2021. 06. 11.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C40BB604-A574-48FF-A122-222BCBB35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FD3E703-7D0A-4651-915D-D77A1DC22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9175C-AD1E-447D-AEBE-A7C71765896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05062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DBA57C9-DD33-48B7-ACE1-698A85DFC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76C8F5B-E8B6-4A82-8A83-5CEE99E62F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40FD640F-5D5D-47AF-A19C-6AD95EC978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B2CB887-03C4-4744-92CA-94210F33C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D3717-41A1-492F-8AE4-44716060743F}" type="datetimeFigureOut">
              <a:rPr lang="hu-HU" smtClean="0"/>
              <a:t>2021. 06. 11.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3B3CD7E-B618-41C0-BBAE-6F6E89671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948CF98E-5EA9-4B2D-8359-57FA879FA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9175C-AD1E-447D-AEBE-A7C71765896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9295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9AA701AF-5523-4622-BB28-A4249DCC4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607DB2CF-CC9A-46ED-BC77-ECA6142F6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1414E8E5-833F-433B-B427-011248EBB3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D3717-41A1-492F-8AE4-44716060743F}" type="datetimeFigureOut">
              <a:rPr lang="hu-HU" smtClean="0"/>
              <a:t>2021. 06. 11.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406041F-46B6-4877-AE70-AFDEA71C79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5FAB3602-B2F9-43B6-AD9D-2E2251CF10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9175C-AD1E-447D-AEBE-A7C71765896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14519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cím 2">
            <a:extLst>
              <a:ext uri="{FF2B5EF4-FFF2-40B4-BE49-F238E27FC236}">
                <a16:creationId xmlns:a16="http://schemas.microsoft.com/office/drawing/2014/main" id="{54F6F046-76AD-408B-B717-D0BB036456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69712"/>
            <a:ext cx="9144000" cy="1655762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hu-HU" sz="3600" b="1" dirty="0">
                <a:solidFill>
                  <a:srgbClr val="FFFF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„</a:t>
            </a:r>
            <a:r>
              <a:rPr lang="hu-HU" sz="3600" b="1" dirty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Ónod VII</a:t>
            </a:r>
            <a:r>
              <a:rPr lang="hu-HU" sz="3600" dirty="0">
                <a:solidFill>
                  <a:srgbClr val="FFFF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.- homokos kavics, homok, </a:t>
            </a:r>
          </a:p>
          <a:p>
            <a:r>
              <a:rPr lang="hu-HU" sz="3600" dirty="0">
                <a:solidFill>
                  <a:srgbClr val="FFFF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agyagos törmelék</a:t>
            </a:r>
            <a:r>
              <a:rPr lang="hu-HU" sz="3600" b="1" dirty="0">
                <a:solidFill>
                  <a:srgbClr val="FFFF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” </a:t>
            </a: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hu-HU" sz="3600" b="1" dirty="0">
                <a:solidFill>
                  <a:srgbClr val="FFFF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védnévre tervezett bánya létesítésének</a:t>
            </a:r>
          </a:p>
          <a:p>
            <a:r>
              <a:rPr lang="hu-HU" sz="3600" b="1" dirty="0">
                <a:solidFill>
                  <a:srgbClr val="FFFF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Környezetvédelmi Hatásvizsgálata</a:t>
            </a:r>
            <a:endParaRPr lang="hu-HU" sz="36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346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zövegdoboz 5">
            <a:extLst>
              <a:ext uri="{FF2B5EF4-FFF2-40B4-BE49-F238E27FC236}">
                <a16:creationId xmlns:a16="http://schemas.microsoft.com/office/drawing/2014/main" id="{8E4E983E-A440-4B6B-81B8-11CB1F3B2CA5}"/>
              </a:ext>
            </a:extLst>
          </p:cNvPr>
          <p:cNvSpPr txBox="1"/>
          <p:nvPr/>
        </p:nvSpPr>
        <p:spPr>
          <a:xfrm>
            <a:off x="2325756" y="6036610"/>
            <a:ext cx="7871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Védendő ingatlan és a tervezett bánya egymáshoz viszonyított helyzete</a:t>
            </a:r>
            <a:endParaRPr lang="hu-HU" b="1" dirty="0"/>
          </a:p>
        </p:txBody>
      </p:sp>
      <p:pic>
        <p:nvPicPr>
          <p:cNvPr id="3073" name="Kép 96">
            <a:extLst>
              <a:ext uri="{FF2B5EF4-FFF2-40B4-BE49-F238E27FC236}">
                <a16:creationId xmlns:a16="http://schemas.microsoft.com/office/drawing/2014/main" id="{E6B36065-0AF3-43C2-A373-BDFD03F31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377" y="570873"/>
            <a:ext cx="9071114" cy="554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zabadkézi sokszög: alakzat 6">
            <a:extLst>
              <a:ext uri="{FF2B5EF4-FFF2-40B4-BE49-F238E27FC236}">
                <a16:creationId xmlns:a16="http://schemas.microsoft.com/office/drawing/2014/main" id="{A0255F55-5D5E-4ED5-85D9-6763C0408D74}"/>
              </a:ext>
            </a:extLst>
          </p:cNvPr>
          <p:cNvSpPr/>
          <p:nvPr/>
        </p:nvSpPr>
        <p:spPr>
          <a:xfrm>
            <a:off x="1208315" y="1629932"/>
            <a:ext cx="3718407" cy="3939583"/>
          </a:xfrm>
          <a:custGeom>
            <a:avLst/>
            <a:gdLst>
              <a:gd name="connsiteX0" fmla="*/ 0 w 2362200"/>
              <a:gd name="connsiteY0" fmla="*/ 0 h 2834640"/>
              <a:gd name="connsiteX1" fmla="*/ 2316480 w 2362200"/>
              <a:gd name="connsiteY1" fmla="*/ 251460 h 2834640"/>
              <a:gd name="connsiteX2" fmla="*/ 2362200 w 2362200"/>
              <a:gd name="connsiteY2" fmla="*/ 2834640 h 283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2200" h="2834640">
                <a:moveTo>
                  <a:pt x="0" y="0"/>
                </a:moveTo>
                <a:lnTo>
                  <a:pt x="2316480" y="251460"/>
                </a:lnTo>
                <a:lnTo>
                  <a:pt x="2362200" y="2834640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hu-HU"/>
          </a:p>
        </p:txBody>
      </p:sp>
      <p:cxnSp>
        <p:nvCxnSpPr>
          <p:cNvPr id="8" name="Egyenes összekötő nyíllal 7">
            <a:extLst>
              <a:ext uri="{FF2B5EF4-FFF2-40B4-BE49-F238E27FC236}">
                <a16:creationId xmlns:a16="http://schemas.microsoft.com/office/drawing/2014/main" id="{6721C5AB-1D7B-4551-AD67-AC81DD189A5B}"/>
              </a:ext>
            </a:extLst>
          </p:cNvPr>
          <p:cNvCxnSpPr/>
          <p:nvPr/>
        </p:nvCxnSpPr>
        <p:spPr>
          <a:xfrm>
            <a:off x="4855133" y="3678810"/>
            <a:ext cx="2279024" cy="62659"/>
          </a:xfrm>
          <a:prstGeom prst="straightConnector1">
            <a:avLst/>
          </a:prstGeom>
          <a:ln w="254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zövegdoboz 99">
            <a:extLst>
              <a:ext uri="{FF2B5EF4-FFF2-40B4-BE49-F238E27FC236}">
                <a16:creationId xmlns:a16="http://schemas.microsoft.com/office/drawing/2014/main" id="{59D69D5E-CDCD-452D-AF75-424529C200AB}"/>
              </a:ext>
            </a:extLst>
          </p:cNvPr>
          <p:cNvSpPr txBox="1">
            <a:spLocks noChangeArrowheads="1"/>
          </p:cNvSpPr>
          <p:nvPr/>
        </p:nvSpPr>
        <p:spPr bwMode="auto">
          <a:xfrm rot="159909">
            <a:off x="5807394" y="3382957"/>
            <a:ext cx="1654291" cy="34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1200" b="1" i="0" u="none" strike="noStrike" cap="none" normalizeH="0" baseline="0">
                <a:ln>
                  <a:noFill/>
                </a:ln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120 m</a:t>
            </a:r>
            <a:endParaRPr kumimoji="0" lang="hu-HU" alt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FB67A90-1FE7-429B-BB5D-FC80AD1EA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7377" y="113673"/>
            <a:ext cx="19191778" cy="635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71C5BDE5-EB48-406E-A635-21B6FDA67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7377" y="570873"/>
            <a:ext cx="1919177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88031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08853996-B238-4BAA-8D78-F00993999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67139"/>
            <a:ext cx="10515600" cy="57098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u-HU" sz="40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Az osztályozás és anyag értékesítés zajterhelése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DLS-5 Környezetvédelmi Szolgáltató Bt. 2017. decemberében zajmérést végzett a Nyékládháza II. bányaüzem működése okozta zajterhelés meghatározásának céljából.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határértékekkel összevetve a </a:t>
            </a:r>
            <a:r>
              <a:rPr lang="hu-H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mérési eredményeket, megállapítható, hogy a Lasselsberger Hungária Kft II. Bánya zajkibocsátása nappali időszakban a vonatkozó előírásoknak </a:t>
            </a:r>
            <a:r>
              <a:rPr lang="hu-H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megfelel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hu-HU" sz="1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hu-H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Zajvédelmi hatásterület: 318 m</a:t>
            </a:r>
          </a:p>
        </p:txBody>
      </p:sp>
    </p:spTree>
    <p:extLst>
      <p:ext uri="{BB962C8B-B14F-4D97-AF65-F5344CB8AC3E}">
        <p14:creationId xmlns:p14="http://schemas.microsoft.com/office/powerpoint/2010/main" val="584418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5297D76-C951-40E7-A0B9-BE3272768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b="1" dirty="0"/>
              <a:t>Szállítás okozta zajterhelés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F1264F5-DE20-4012-9B32-E0B4151CE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8106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u-H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szállítási tevékenység nem érint lakott települést.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hu-H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Hatásterület</a:t>
            </a:r>
            <a:r>
              <a:rPr lang="hu-H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is-I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 érintett utak esetében pedig hatásterület nem jelölhető ki, mivel a szállításból eredő zajterhelés növekedésének mértéke egyik útszakaszon (max.: </a:t>
            </a:r>
            <a:r>
              <a:rPr lang="hu-H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,08 dB) sem haladja meg a jogszabályban meghatározott 3 dB-t.  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68411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9C198B6-7877-487F-BB8F-7FA994E7F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568070" cy="1235075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Vízvédelem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306F6348-C2EA-400F-A713-3F046540F527}"/>
              </a:ext>
            </a:extLst>
          </p:cNvPr>
          <p:cNvSpPr txBox="1"/>
          <p:nvPr/>
        </p:nvSpPr>
        <p:spPr>
          <a:xfrm>
            <a:off x="675861" y="1470991"/>
            <a:ext cx="10783956" cy="2376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bányászat következtében kialakuló bányatavak hatása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hu-H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legkedvezőtlenebb esetben a bányatelek határvonalától ÉNy-i irányba kb. 4,7 km-es távolhatás prognosztizálható.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hu-H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legkedvezőtlenebb időszakban a talajvízszint csökkenés maximális értéke a vizsgált bányatavak közvetlen környezetében kb. 120 cm.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bányászati tevékenység során nem várható a felszín alatti víztest kémiai állapotának romlása.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002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F46673CD-E2D1-45E1-9625-787437682D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443" y="6042991"/>
            <a:ext cx="11539331" cy="52159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hu-H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Zajvédelmi és levegőtisztaság-védelmi hatásterület a Nyékládháza II.-kavics és agyag védnevű bánya osztályozójától számítva</a:t>
            </a:r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62B17D09-410D-436A-B0B1-B41F5A3B00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595" y="212241"/>
            <a:ext cx="9257057" cy="566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6259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FCCDBFB-B127-4FEC-9B4C-F786E282E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b="1" dirty="0"/>
              <a:t>Összefoglalás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577CC0E-AD25-4F22-A9BF-D3BA24975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hu-H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bányászati tevékenység hatásai nem érik el a védendő területeket. A levegőszennyezés mértéke csekély. A zajterhelés szintén nem érzékelhető az első védendő ingatlanoknál.</a:t>
            </a:r>
          </a:p>
        </p:txBody>
      </p:sp>
    </p:spTree>
    <p:extLst>
      <p:ext uri="{BB962C8B-B14F-4D97-AF65-F5344CB8AC3E}">
        <p14:creationId xmlns:p14="http://schemas.microsoft.com/office/powerpoint/2010/main" val="3142113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F2A22F8-A996-4AB7-BA9C-FD782E07C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38118"/>
          </a:xfrm>
        </p:spPr>
        <p:txBody>
          <a:bodyPr/>
          <a:lstStyle/>
          <a:p>
            <a:pPr algn="ctr"/>
            <a:r>
              <a:rPr lang="hu-HU" b="1" dirty="0"/>
              <a:t>Általános adatok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050B5AD-F158-448C-9E8A-0123FD09A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783" y="2454966"/>
            <a:ext cx="5897217" cy="3170582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hu-H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Kérelmező</a:t>
            </a:r>
            <a:r>
              <a:rPr lang="hu-H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SZIGETKAVICS Kft. (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1239 Budapest, Grassalkovich út 255.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hu-H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Bányatelek neve</a:t>
            </a:r>
            <a:r>
              <a:rPr lang="hu-H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Ónod VII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.- homokos kavics, homok, 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agyagos törmelék</a:t>
            </a:r>
            <a:endParaRPr lang="hu-H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hu-H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Bányatelek nagysága</a:t>
            </a:r>
            <a:r>
              <a:rPr lang="hu-H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574,9963 ha</a:t>
            </a:r>
          </a:p>
          <a:p>
            <a:pPr algn="just">
              <a:lnSpc>
                <a:spcPct val="150000"/>
              </a:lnSpc>
            </a:pPr>
            <a:r>
              <a:rPr lang="hu-H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Tervezett éves kapacitás</a:t>
            </a:r>
            <a:r>
              <a:rPr lang="hu-H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2.000.000 tonna/év</a:t>
            </a:r>
          </a:p>
          <a:p>
            <a:pPr algn="just">
              <a:lnSpc>
                <a:spcPct val="150000"/>
              </a:lnSpc>
            </a:pPr>
            <a:r>
              <a:rPr lang="hu-H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Tervezett életartam</a:t>
            </a:r>
            <a:r>
              <a:rPr lang="hu-H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83 év</a:t>
            </a:r>
          </a:p>
        </p:txBody>
      </p:sp>
      <p:pic>
        <p:nvPicPr>
          <p:cNvPr id="4097" name="Kép 60">
            <a:extLst>
              <a:ext uri="{FF2B5EF4-FFF2-40B4-BE49-F238E27FC236}">
                <a16:creationId xmlns:a16="http://schemas.microsoft.com/office/drawing/2014/main" id="{866C4BC0-2857-45E2-B1C0-905EE25DE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1378226"/>
            <a:ext cx="4991100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zövegdoboz 786">
            <a:extLst>
              <a:ext uri="{FF2B5EF4-FFF2-40B4-BE49-F238E27FC236}">
                <a16:creationId xmlns:a16="http://schemas.microsoft.com/office/drawing/2014/main" id="{3D35257F-D9BE-4BBD-84B7-5D6DB07C2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3438" y="2974061"/>
            <a:ext cx="20764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1200" b="1" i="0" u="none" strike="noStrike" cap="none" normalizeH="0" baseline="0">
                <a:ln>
                  <a:noFill/>
                </a:ln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Ónod VII-homokos kavics, homok, agyagos törmelék</a:t>
            </a:r>
            <a:endParaRPr kumimoji="0" lang="hu-HU" alt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Szabadkézi sokszög: alakzat 7">
            <a:extLst>
              <a:ext uri="{FF2B5EF4-FFF2-40B4-BE49-F238E27FC236}">
                <a16:creationId xmlns:a16="http://schemas.microsoft.com/office/drawing/2014/main" id="{F67D90C7-A47C-49B8-BD4F-3CF950BDBCAB}"/>
              </a:ext>
            </a:extLst>
          </p:cNvPr>
          <p:cNvSpPr/>
          <p:nvPr/>
        </p:nvSpPr>
        <p:spPr>
          <a:xfrm>
            <a:off x="8015931" y="2839888"/>
            <a:ext cx="1630045" cy="1597025"/>
          </a:xfrm>
          <a:custGeom>
            <a:avLst/>
            <a:gdLst>
              <a:gd name="connsiteX0" fmla="*/ 0 w 3328086"/>
              <a:gd name="connsiteY0" fmla="*/ 395416 h 3550508"/>
              <a:gd name="connsiteX1" fmla="*/ 518984 w 3328086"/>
              <a:gd name="connsiteY1" fmla="*/ 230659 h 3550508"/>
              <a:gd name="connsiteX2" fmla="*/ 1680519 w 3328086"/>
              <a:gd name="connsiteY2" fmla="*/ 0 h 3550508"/>
              <a:gd name="connsiteX3" fmla="*/ 2314832 w 3328086"/>
              <a:gd name="connsiteY3" fmla="*/ 205946 h 3550508"/>
              <a:gd name="connsiteX4" fmla="*/ 2339546 w 3328086"/>
              <a:gd name="connsiteY4" fmla="*/ 1721708 h 3550508"/>
              <a:gd name="connsiteX5" fmla="*/ 3179805 w 3328086"/>
              <a:gd name="connsiteY5" fmla="*/ 1837038 h 3550508"/>
              <a:gd name="connsiteX6" fmla="*/ 3328086 w 3328086"/>
              <a:gd name="connsiteY6" fmla="*/ 3146854 h 3550508"/>
              <a:gd name="connsiteX7" fmla="*/ 2438400 w 3328086"/>
              <a:gd name="connsiteY7" fmla="*/ 3550508 h 3550508"/>
              <a:gd name="connsiteX8" fmla="*/ 1993557 w 3328086"/>
              <a:gd name="connsiteY8" fmla="*/ 2685535 h 3550508"/>
              <a:gd name="connsiteX9" fmla="*/ 1795849 w 3328086"/>
              <a:gd name="connsiteY9" fmla="*/ 2776151 h 3550508"/>
              <a:gd name="connsiteX10" fmla="*/ 1795849 w 3328086"/>
              <a:gd name="connsiteY10" fmla="*/ 2743200 h 3550508"/>
              <a:gd name="connsiteX11" fmla="*/ 1540476 w 3328086"/>
              <a:gd name="connsiteY11" fmla="*/ 2809103 h 3550508"/>
              <a:gd name="connsiteX12" fmla="*/ 1482811 w 3328086"/>
              <a:gd name="connsiteY12" fmla="*/ 2734962 h 3550508"/>
              <a:gd name="connsiteX13" fmla="*/ 1194486 w 3328086"/>
              <a:gd name="connsiteY13" fmla="*/ 2792627 h 3550508"/>
              <a:gd name="connsiteX14" fmla="*/ 1021492 w 3328086"/>
              <a:gd name="connsiteY14" fmla="*/ 2240692 h 3550508"/>
              <a:gd name="connsiteX15" fmla="*/ 609600 w 3328086"/>
              <a:gd name="connsiteY15" fmla="*/ 1482811 h 3550508"/>
              <a:gd name="connsiteX16" fmla="*/ 420130 w 3328086"/>
              <a:gd name="connsiteY16" fmla="*/ 1326292 h 3550508"/>
              <a:gd name="connsiteX17" fmla="*/ 115330 w 3328086"/>
              <a:gd name="connsiteY17" fmla="*/ 543697 h 3550508"/>
              <a:gd name="connsiteX18" fmla="*/ 0 w 3328086"/>
              <a:gd name="connsiteY18" fmla="*/ 395416 h 355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28086" h="3550508">
                <a:moveTo>
                  <a:pt x="0" y="395416"/>
                </a:moveTo>
                <a:lnTo>
                  <a:pt x="518984" y="230659"/>
                </a:lnTo>
                <a:lnTo>
                  <a:pt x="1680519" y="0"/>
                </a:lnTo>
                <a:lnTo>
                  <a:pt x="2314832" y="205946"/>
                </a:lnTo>
                <a:lnTo>
                  <a:pt x="2339546" y="1721708"/>
                </a:lnTo>
                <a:lnTo>
                  <a:pt x="3179805" y="1837038"/>
                </a:lnTo>
                <a:lnTo>
                  <a:pt x="3328086" y="3146854"/>
                </a:lnTo>
                <a:lnTo>
                  <a:pt x="2438400" y="3550508"/>
                </a:lnTo>
                <a:lnTo>
                  <a:pt x="1993557" y="2685535"/>
                </a:lnTo>
                <a:lnTo>
                  <a:pt x="1795849" y="2776151"/>
                </a:lnTo>
                <a:lnTo>
                  <a:pt x="1795849" y="2743200"/>
                </a:lnTo>
                <a:lnTo>
                  <a:pt x="1540476" y="2809103"/>
                </a:lnTo>
                <a:lnTo>
                  <a:pt x="1482811" y="2734962"/>
                </a:lnTo>
                <a:lnTo>
                  <a:pt x="1194486" y="2792627"/>
                </a:lnTo>
                <a:lnTo>
                  <a:pt x="1021492" y="2240692"/>
                </a:lnTo>
                <a:lnTo>
                  <a:pt x="609600" y="1482811"/>
                </a:lnTo>
                <a:lnTo>
                  <a:pt x="420130" y="1326292"/>
                </a:lnTo>
                <a:lnTo>
                  <a:pt x="115330" y="543697"/>
                </a:lnTo>
                <a:lnTo>
                  <a:pt x="0" y="395416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hu-H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8746A2-007A-424C-9EF1-4B9B1810D4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700" y="46382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856ACD26-0D10-4047-A08B-D91019D589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700" y="92102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1200" b="1" i="0" u="sng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1200" b="1" i="0" u="sng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endParaRPr kumimoji="0" lang="hu-HU" alt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77054D29-9FF1-4C20-8C3E-F063BACB2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700" y="623597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1200" b="1" i="0" u="sng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hu-HU" alt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054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E64B91E-096F-4353-ADBA-AC8E65544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b="1" dirty="0"/>
              <a:t>Termelési technológia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21E0A3F-2E38-4C41-A3F9-377B55F572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76392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Az alkalmazott külszíni bányászati tevékenység az alábbi főbb technológiai lépésekből áll: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"/>
            </a:pPr>
            <a:r>
              <a:rPr lang="hu-H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Feltárás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a felső humuszréteg és a meddő réteg külön-külön való kitermelése, deponálása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"/>
            </a:pPr>
            <a:r>
              <a:rPr lang="hu-H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Fejtés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fejtést a pontonokra szerelt termelőgép végzi, kötélre függesztett és kötelekkel vezérelt, 5m³ űrtartalmú markolóval, állásszint alól.</a:t>
            </a:r>
            <a:endParaRPr lang="hu-H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hu-H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hu-H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sztályozás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haszonanyag osztályozásához a „Nyékládháza II.-kavics és agyag” </a:t>
            </a:r>
            <a:r>
              <a:rPr lang="hu-H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védnevű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bányatelken elhelyezkedő osztályozót használják. 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hu-H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Tájrendezés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tájrendezés célja a kitermelés végén visszahagyott területek tájba illesztése és utóhasznosításra történő előkészítése. 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bányaterület tájrendezési munkáit a bányatelek területére jóváhagyott tájrendezési előterv alapján végezi a bányavállalkozó.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16831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E4FE94D-945F-427A-AF5F-220432766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b="1" dirty="0"/>
              <a:t>Termelés feltételei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A979325-3B25-4498-A836-39DF1616D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539" y="1690688"/>
            <a:ext cx="10515600" cy="4351338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bányavállalkozó az ásványvagyon kitermeléséhez a következő gépeket alkalmazza: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"/>
            </a:pP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db MBK-130 kotrógép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"/>
            </a:pP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db osztályozó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"/>
            </a:pP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db VOLVO L150 H homlokrakodó (198 kW)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"/>
            </a:pP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db VOLVO L150G homlokrakodó (217 kW)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"/>
            </a:pP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Szállítószalagok</a:t>
            </a:r>
          </a:p>
          <a:p>
            <a:pPr marL="0" indent="0">
              <a:buNone/>
            </a:pPr>
            <a:r>
              <a:rPr lang="hu-H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termelésre napi 16 órában kerül sor.</a:t>
            </a:r>
          </a:p>
        </p:txBody>
      </p:sp>
    </p:spTree>
    <p:extLst>
      <p:ext uri="{BB962C8B-B14F-4D97-AF65-F5344CB8AC3E}">
        <p14:creationId xmlns:p14="http://schemas.microsoft.com/office/powerpoint/2010/main" val="1761276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9A15D00-870B-4647-8842-8C1E42054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8727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/>
              <a:t>Szállítási útvonal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9F0E73A-B4BF-4398-967B-BF5290125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443" y="1093304"/>
            <a:ext cx="11459818" cy="4840357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készterméket 2 db homlokrakodóval teszik a szállító járművekre. 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bánya 35. számú útról földúton közelíthető majd meg. A földút a „Nyékládháza II.-kavics és agyag” bányatelek határa mentén húzódik. A késztermék, illetve a bányanyers kavics kiszállítása is a „Nyékládháza II.-kavics és agyag” bányatelekről történik. A szállítás az M30-as irányába történne a következő útvonalon:</a:t>
            </a: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bánya kivezető út – 35. számú út – M30 autópálya</a:t>
            </a:r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endParaRPr lang="hu-HU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haszonanyag kiszállítást nyerges vontatókkal oldják meg. Az 1.000.000 m</a:t>
            </a:r>
            <a:r>
              <a:rPr lang="hu-HU" sz="18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/év maximális kapacitás esetén 17-18 gépkocsi fordulóval számolhatunk óránként. </a:t>
            </a:r>
            <a:endParaRPr lang="hu-HU" sz="1800" dirty="0"/>
          </a:p>
        </p:txBody>
      </p:sp>
    </p:spTree>
    <p:extLst>
      <p:ext uri="{BB962C8B-B14F-4D97-AF65-F5344CB8AC3E}">
        <p14:creationId xmlns:p14="http://schemas.microsoft.com/office/powerpoint/2010/main" val="2097226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zövegdoboz 5">
            <a:extLst>
              <a:ext uri="{FF2B5EF4-FFF2-40B4-BE49-F238E27FC236}">
                <a16:creationId xmlns:a16="http://schemas.microsoft.com/office/drawing/2014/main" id="{788744A4-7746-48E7-B682-60E9A3D6776F}"/>
              </a:ext>
            </a:extLst>
          </p:cNvPr>
          <p:cNvSpPr txBox="1"/>
          <p:nvPr/>
        </p:nvSpPr>
        <p:spPr>
          <a:xfrm>
            <a:off x="5210003" y="6375494"/>
            <a:ext cx="4104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/>
              <a:t>Szállítási útvonal</a:t>
            </a:r>
          </a:p>
        </p:txBody>
      </p:sp>
      <p:pic>
        <p:nvPicPr>
          <p:cNvPr id="2050" name="Kép 932">
            <a:extLst>
              <a:ext uri="{FF2B5EF4-FFF2-40B4-BE49-F238E27FC236}">
                <a16:creationId xmlns:a16="http://schemas.microsoft.com/office/drawing/2014/main" id="{6A432679-B527-4941-B8EA-EF9C33609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878" y="383381"/>
            <a:ext cx="9866243" cy="60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5">
            <a:extLst>
              <a:ext uri="{FF2B5EF4-FFF2-40B4-BE49-F238E27FC236}">
                <a16:creationId xmlns:a16="http://schemas.microsoft.com/office/drawing/2014/main" id="{E47FCE7C-A4FA-4FF9-9781-7B2039861CF8}"/>
              </a:ext>
            </a:extLst>
          </p:cNvPr>
          <p:cNvSpPr/>
          <p:nvPr/>
        </p:nvSpPr>
        <p:spPr>
          <a:xfrm>
            <a:off x="4969814" y="-3198495"/>
            <a:ext cx="70904" cy="73794"/>
          </a:xfrm>
          <a:custGeom>
            <a:avLst/>
            <a:gdLst>
              <a:gd name="connsiteX0" fmla="*/ 59960 w 59960"/>
              <a:gd name="connsiteY0" fmla="*/ 7495 h 67456"/>
              <a:gd name="connsiteX1" fmla="*/ 0 w 59960"/>
              <a:gd name="connsiteY1" fmla="*/ 0 h 67456"/>
              <a:gd name="connsiteX2" fmla="*/ 7495 w 59960"/>
              <a:gd name="connsiteY2" fmla="*/ 67456 h 67456"/>
              <a:gd name="connsiteX3" fmla="*/ 52465 w 59960"/>
              <a:gd name="connsiteY3" fmla="*/ 59961 h 67456"/>
              <a:gd name="connsiteX4" fmla="*/ 59960 w 59960"/>
              <a:gd name="connsiteY4" fmla="*/ 7495 h 6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60" h="67456">
                <a:moveTo>
                  <a:pt x="59960" y="7495"/>
                </a:moveTo>
                <a:lnTo>
                  <a:pt x="0" y="0"/>
                </a:lnTo>
                <a:lnTo>
                  <a:pt x="7495" y="67456"/>
                </a:lnTo>
                <a:lnTo>
                  <a:pt x="52465" y="59961"/>
                </a:lnTo>
                <a:lnTo>
                  <a:pt x="59960" y="749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hu-HU"/>
          </a:p>
        </p:txBody>
      </p:sp>
      <p:sp>
        <p:nvSpPr>
          <p:cNvPr id="7" name="Szabadkézi sokszög: alakzat 6">
            <a:extLst>
              <a:ext uri="{FF2B5EF4-FFF2-40B4-BE49-F238E27FC236}">
                <a16:creationId xmlns:a16="http://schemas.microsoft.com/office/drawing/2014/main" id="{678E504B-9014-44CB-B01E-EDF49A99755E}"/>
              </a:ext>
            </a:extLst>
          </p:cNvPr>
          <p:cNvSpPr/>
          <p:nvPr/>
        </p:nvSpPr>
        <p:spPr>
          <a:xfrm>
            <a:off x="4612848" y="883357"/>
            <a:ext cx="3330436" cy="3148317"/>
          </a:xfrm>
          <a:custGeom>
            <a:avLst/>
            <a:gdLst>
              <a:gd name="connsiteX0" fmla="*/ 861060 w 2804160"/>
              <a:gd name="connsiteY0" fmla="*/ 1973580 h 2651760"/>
              <a:gd name="connsiteX1" fmla="*/ 1371600 w 2804160"/>
              <a:gd name="connsiteY1" fmla="*/ 1943100 h 2651760"/>
              <a:gd name="connsiteX2" fmla="*/ 1402080 w 2804160"/>
              <a:gd name="connsiteY2" fmla="*/ 1996440 h 2651760"/>
              <a:gd name="connsiteX3" fmla="*/ 1645920 w 2804160"/>
              <a:gd name="connsiteY3" fmla="*/ 1958340 h 2651760"/>
              <a:gd name="connsiteX4" fmla="*/ 1996440 w 2804160"/>
              <a:gd name="connsiteY4" fmla="*/ 2651760 h 2651760"/>
              <a:gd name="connsiteX5" fmla="*/ 2804160 w 2804160"/>
              <a:gd name="connsiteY5" fmla="*/ 2301240 h 2651760"/>
              <a:gd name="connsiteX6" fmla="*/ 2621280 w 2804160"/>
              <a:gd name="connsiteY6" fmla="*/ 1264920 h 2651760"/>
              <a:gd name="connsiteX7" fmla="*/ 1874520 w 2804160"/>
              <a:gd name="connsiteY7" fmla="*/ 1173480 h 2651760"/>
              <a:gd name="connsiteX8" fmla="*/ 1821180 w 2804160"/>
              <a:gd name="connsiteY8" fmla="*/ 129540 h 2651760"/>
              <a:gd name="connsiteX9" fmla="*/ 1333500 w 2804160"/>
              <a:gd name="connsiteY9" fmla="*/ 0 h 2651760"/>
              <a:gd name="connsiteX10" fmla="*/ 0 w 2804160"/>
              <a:gd name="connsiteY10" fmla="*/ 228600 h 2651760"/>
              <a:gd name="connsiteX11" fmla="*/ 114300 w 2804160"/>
              <a:gd name="connsiteY11" fmla="*/ 388620 h 2651760"/>
              <a:gd name="connsiteX12" fmla="*/ 297180 w 2804160"/>
              <a:gd name="connsiteY12" fmla="*/ 861060 h 2651760"/>
              <a:gd name="connsiteX13" fmla="*/ 419100 w 2804160"/>
              <a:gd name="connsiteY13" fmla="*/ 967740 h 2651760"/>
              <a:gd name="connsiteX14" fmla="*/ 716280 w 2804160"/>
              <a:gd name="connsiteY14" fmla="*/ 1546860 h 2651760"/>
              <a:gd name="connsiteX15" fmla="*/ 739140 w 2804160"/>
              <a:gd name="connsiteY15" fmla="*/ 1546860 h 2651760"/>
              <a:gd name="connsiteX16" fmla="*/ 838200 w 2804160"/>
              <a:gd name="connsiteY16" fmla="*/ 1905000 h 2651760"/>
              <a:gd name="connsiteX17" fmla="*/ 868680 w 2804160"/>
              <a:gd name="connsiteY17" fmla="*/ 1897380 h 2651760"/>
              <a:gd name="connsiteX18" fmla="*/ 861060 w 2804160"/>
              <a:gd name="connsiteY18" fmla="*/ 1973580 h 265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04160" h="2651760">
                <a:moveTo>
                  <a:pt x="861060" y="1973580"/>
                </a:moveTo>
                <a:lnTo>
                  <a:pt x="1371600" y="1943100"/>
                </a:lnTo>
                <a:lnTo>
                  <a:pt x="1402080" y="1996440"/>
                </a:lnTo>
                <a:lnTo>
                  <a:pt x="1645920" y="1958340"/>
                </a:lnTo>
                <a:lnTo>
                  <a:pt x="1996440" y="2651760"/>
                </a:lnTo>
                <a:lnTo>
                  <a:pt x="2804160" y="2301240"/>
                </a:lnTo>
                <a:lnTo>
                  <a:pt x="2621280" y="1264920"/>
                </a:lnTo>
                <a:lnTo>
                  <a:pt x="1874520" y="1173480"/>
                </a:lnTo>
                <a:lnTo>
                  <a:pt x="1821180" y="129540"/>
                </a:lnTo>
                <a:lnTo>
                  <a:pt x="1333500" y="0"/>
                </a:lnTo>
                <a:lnTo>
                  <a:pt x="0" y="228600"/>
                </a:lnTo>
                <a:lnTo>
                  <a:pt x="114300" y="388620"/>
                </a:lnTo>
                <a:lnTo>
                  <a:pt x="297180" y="861060"/>
                </a:lnTo>
                <a:lnTo>
                  <a:pt x="419100" y="967740"/>
                </a:lnTo>
                <a:lnTo>
                  <a:pt x="716280" y="1546860"/>
                </a:lnTo>
                <a:lnTo>
                  <a:pt x="739140" y="1546860"/>
                </a:lnTo>
                <a:lnTo>
                  <a:pt x="838200" y="1905000"/>
                </a:lnTo>
                <a:lnTo>
                  <a:pt x="868680" y="1897380"/>
                </a:lnTo>
                <a:lnTo>
                  <a:pt x="861060" y="1973580"/>
                </a:lnTo>
                <a:close/>
              </a:path>
            </a:pathLst>
          </a:cu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hu-HU"/>
          </a:p>
        </p:txBody>
      </p:sp>
      <p:sp>
        <p:nvSpPr>
          <p:cNvPr id="8" name="Szabadkézi sokszög: alakzat 7">
            <a:extLst>
              <a:ext uri="{FF2B5EF4-FFF2-40B4-BE49-F238E27FC236}">
                <a16:creationId xmlns:a16="http://schemas.microsoft.com/office/drawing/2014/main" id="{B7326682-8E27-4EBD-B8F2-6864A8102D87}"/>
              </a:ext>
            </a:extLst>
          </p:cNvPr>
          <p:cNvSpPr/>
          <p:nvPr/>
        </p:nvSpPr>
        <p:spPr>
          <a:xfrm>
            <a:off x="6261296" y="3171065"/>
            <a:ext cx="1048173" cy="2210015"/>
          </a:xfrm>
          <a:custGeom>
            <a:avLst/>
            <a:gdLst>
              <a:gd name="connsiteX0" fmla="*/ 0 w 792480"/>
              <a:gd name="connsiteY0" fmla="*/ 0 h 1889760"/>
              <a:gd name="connsiteX1" fmla="*/ 22860 w 792480"/>
              <a:gd name="connsiteY1" fmla="*/ 83820 h 1889760"/>
              <a:gd name="connsiteX2" fmla="*/ 228600 w 792480"/>
              <a:gd name="connsiteY2" fmla="*/ 68580 h 1889760"/>
              <a:gd name="connsiteX3" fmla="*/ 594360 w 792480"/>
              <a:gd name="connsiteY3" fmla="*/ 762000 h 1889760"/>
              <a:gd name="connsiteX4" fmla="*/ 762000 w 792480"/>
              <a:gd name="connsiteY4" fmla="*/ 1440180 h 1889760"/>
              <a:gd name="connsiteX5" fmla="*/ 525780 w 792480"/>
              <a:gd name="connsiteY5" fmla="*/ 1455420 h 1889760"/>
              <a:gd name="connsiteX6" fmla="*/ 510540 w 792480"/>
              <a:gd name="connsiteY6" fmla="*/ 1691640 h 1889760"/>
              <a:gd name="connsiteX7" fmla="*/ 365760 w 792480"/>
              <a:gd name="connsiteY7" fmla="*/ 1691640 h 1889760"/>
              <a:gd name="connsiteX8" fmla="*/ 342900 w 792480"/>
              <a:gd name="connsiteY8" fmla="*/ 1790700 h 1889760"/>
              <a:gd name="connsiteX9" fmla="*/ 480060 w 792480"/>
              <a:gd name="connsiteY9" fmla="*/ 1798320 h 1889760"/>
              <a:gd name="connsiteX10" fmla="*/ 792480 w 792480"/>
              <a:gd name="connsiteY10" fmla="*/ 1889760 h 1889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2480" h="1889760">
                <a:moveTo>
                  <a:pt x="0" y="0"/>
                </a:moveTo>
                <a:lnTo>
                  <a:pt x="22860" y="83820"/>
                </a:lnTo>
                <a:lnTo>
                  <a:pt x="228600" y="68580"/>
                </a:lnTo>
                <a:lnTo>
                  <a:pt x="594360" y="762000"/>
                </a:lnTo>
                <a:lnTo>
                  <a:pt x="762000" y="1440180"/>
                </a:lnTo>
                <a:lnTo>
                  <a:pt x="525780" y="1455420"/>
                </a:lnTo>
                <a:lnTo>
                  <a:pt x="510540" y="1691640"/>
                </a:lnTo>
                <a:lnTo>
                  <a:pt x="365760" y="1691640"/>
                </a:lnTo>
                <a:lnTo>
                  <a:pt x="342900" y="1790700"/>
                </a:lnTo>
                <a:lnTo>
                  <a:pt x="480060" y="1798320"/>
                </a:lnTo>
                <a:lnTo>
                  <a:pt x="792480" y="1889760"/>
                </a:lnTo>
              </a:path>
            </a:pathLst>
          </a:cu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hu-HU"/>
          </a:p>
        </p:txBody>
      </p:sp>
      <p:cxnSp>
        <p:nvCxnSpPr>
          <p:cNvPr id="9" name="Egyenes összekötő nyíllal 8">
            <a:extLst>
              <a:ext uri="{FF2B5EF4-FFF2-40B4-BE49-F238E27FC236}">
                <a16:creationId xmlns:a16="http://schemas.microsoft.com/office/drawing/2014/main" id="{677A87B1-5B3C-4943-B3B6-CEC9CABA161E}"/>
              </a:ext>
            </a:extLst>
          </p:cNvPr>
          <p:cNvCxnSpPr/>
          <p:nvPr/>
        </p:nvCxnSpPr>
        <p:spPr>
          <a:xfrm>
            <a:off x="7383734" y="5435878"/>
            <a:ext cx="53555" cy="50124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gyenes összekötő nyíllal 9">
            <a:extLst>
              <a:ext uri="{FF2B5EF4-FFF2-40B4-BE49-F238E27FC236}">
                <a16:creationId xmlns:a16="http://schemas.microsoft.com/office/drawing/2014/main" id="{F68690D5-66AE-4365-8995-EFA6D073BD0E}"/>
              </a:ext>
            </a:extLst>
          </p:cNvPr>
          <p:cNvCxnSpPr/>
          <p:nvPr/>
        </p:nvCxnSpPr>
        <p:spPr>
          <a:xfrm>
            <a:off x="6621449" y="5158740"/>
            <a:ext cx="27200" cy="4331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zövegdoboz 34">
            <a:extLst>
              <a:ext uri="{FF2B5EF4-FFF2-40B4-BE49-F238E27FC236}">
                <a16:creationId xmlns:a16="http://schemas.microsoft.com/office/drawing/2014/main" id="{B69758A9-0EAC-4573-9F2A-1B91400432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8760" y="4366668"/>
            <a:ext cx="2696622" cy="409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1200" b="1" i="0" u="none" strike="noStrike" cap="none" normalizeH="0" baseline="0">
                <a:ln>
                  <a:noFill/>
                </a:ln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Nyékládháza II.-kavics és agyag</a:t>
            </a:r>
            <a:endParaRPr kumimoji="0" lang="hu-HU" alt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Szabadkézi sokszög: alakzat 10">
            <a:extLst>
              <a:ext uri="{FF2B5EF4-FFF2-40B4-BE49-F238E27FC236}">
                <a16:creationId xmlns:a16="http://schemas.microsoft.com/office/drawing/2014/main" id="{09FE8F66-A111-4421-9461-072C946AD87C}"/>
              </a:ext>
            </a:extLst>
          </p:cNvPr>
          <p:cNvSpPr/>
          <p:nvPr/>
        </p:nvSpPr>
        <p:spPr>
          <a:xfrm>
            <a:off x="3780133" y="4785038"/>
            <a:ext cx="2968924" cy="492891"/>
          </a:xfrm>
          <a:custGeom>
            <a:avLst/>
            <a:gdLst>
              <a:gd name="connsiteX0" fmla="*/ 7620 w 2499360"/>
              <a:gd name="connsiteY0" fmla="*/ 0 h 449580"/>
              <a:gd name="connsiteX1" fmla="*/ 0 w 2499360"/>
              <a:gd name="connsiteY1" fmla="*/ 68580 h 449580"/>
              <a:gd name="connsiteX2" fmla="*/ 746760 w 2499360"/>
              <a:gd name="connsiteY2" fmla="*/ 182880 h 449580"/>
              <a:gd name="connsiteX3" fmla="*/ 1181100 w 2499360"/>
              <a:gd name="connsiteY3" fmla="*/ 236220 h 449580"/>
              <a:gd name="connsiteX4" fmla="*/ 1798320 w 2499360"/>
              <a:gd name="connsiteY4" fmla="*/ 335280 h 449580"/>
              <a:gd name="connsiteX5" fmla="*/ 2270760 w 2499360"/>
              <a:gd name="connsiteY5" fmla="*/ 403860 h 449580"/>
              <a:gd name="connsiteX6" fmla="*/ 2499360 w 2499360"/>
              <a:gd name="connsiteY6" fmla="*/ 449580 h 44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9360" h="449580">
                <a:moveTo>
                  <a:pt x="7620" y="0"/>
                </a:moveTo>
                <a:lnTo>
                  <a:pt x="0" y="68580"/>
                </a:lnTo>
                <a:lnTo>
                  <a:pt x="746760" y="182880"/>
                </a:lnTo>
                <a:lnTo>
                  <a:pt x="1181100" y="236220"/>
                </a:lnTo>
                <a:lnTo>
                  <a:pt x="1798320" y="335280"/>
                </a:lnTo>
                <a:lnTo>
                  <a:pt x="2270760" y="403860"/>
                </a:lnTo>
                <a:lnTo>
                  <a:pt x="2499360" y="44958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hu-HU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AF84DE8B-0315-441B-9B42-7CB15939EC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208" y="152399"/>
            <a:ext cx="14482559" cy="501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358351-2527-4568-B1F8-8866B31E05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208" y="609599"/>
            <a:ext cx="1448255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865E7B8-DD54-48C5-A0AB-14968C9F70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208" y="5478451"/>
            <a:ext cx="1448255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hu-HU" alt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467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3FDE586-3E74-40F4-ABFE-210FDFD72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pPr algn="ctr"/>
            <a:r>
              <a:rPr lang="hu-HU" b="1" dirty="0"/>
              <a:t>Bányászat hatása a levegőre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177DA77-F001-4B26-B860-0FB621152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991" y="1142999"/>
            <a:ext cx="10515600" cy="505901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hu-H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Bányagépek kibocsátása</a:t>
            </a:r>
            <a:r>
              <a:rPr lang="hu-H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Az NO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2, 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PM10, a CO,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szénhidrogének, és a SO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immissziója a leggyakoribb meteorológiai feltételek mellett sem éri el az 1 órás határérték 10 %-át, így ezeknek a légszennyezőknek nincs hatásterülete. A termelést végző úszókotró elektromos működésű, így szennyezőanyag kibocsátással nem kell számolnunk.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hu-H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Fedő dózerolása: 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Az NO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2, 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PM10, a CO,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szénhidrogének, és a SO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immissziója a leggyakoribb meteorológiai feltételek mellett sem éri el az 1 órás határérték 10 %-át, így ezeknek a légszennyezőknek nincs hatásterülete.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hu-H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Osztályozás:</a:t>
            </a:r>
            <a:r>
              <a:rPr lang="hu-H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„Nyékládháza II.-kavics és agyag” bányatelken végzett osztályozás során a hatásterület 171 m.</a:t>
            </a:r>
          </a:p>
        </p:txBody>
      </p:sp>
    </p:spTree>
    <p:extLst>
      <p:ext uri="{BB962C8B-B14F-4D97-AF65-F5344CB8AC3E}">
        <p14:creationId xmlns:p14="http://schemas.microsoft.com/office/powerpoint/2010/main" val="679568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E7DF80D-225D-419A-B109-C90FDA8EA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6718"/>
          </a:xfrm>
        </p:spPr>
        <p:txBody>
          <a:bodyPr/>
          <a:lstStyle/>
          <a:p>
            <a:pPr algn="ctr"/>
            <a:r>
              <a:rPr lang="hu-HU" b="1" dirty="0"/>
              <a:t>Szállítás okozta légszennyezés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BDE1315-B15E-4DFF-8589-1592247C4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235" y="1252330"/>
            <a:ext cx="11479695" cy="5240544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  <a:tabLst>
                <a:tab pos="270510" algn="l"/>
                <a:tab pos="431800" algn="r"/>
                <a:tab pos="630555" algn="l"/>
              </a:tabLst>
            </a:pPr>
            <a:r>
              <a:rPr lang="hu-H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Hatásterület </a:t>
            </a:r>
            <a:endParaRPr lang="hu-H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"/>
              <a:tabLst>
                <a:tab pos="270510" algn="l"/>
                <a:tab pos="431800" algn="r"/>
                <a:tab pos="630555" algn="l"/>
              </a:tabLst>
            </a:pPr>
            <a:r>
              <a:rPr lang="hu-H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35. sz. út (0+400 – 5+254): 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esetében 46 méteres hatásterületet jelölhetünk ki a 2019-es forgalomra. A maximális forgalom esetén 55 méter a hatásterület. PM10 esetében hatásterületet nem jelölhetünk ki a 2019-es forgalomra. A maximális forgalom esetén 13,0 méter a hatásterület. CO, CH és SO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esetében nem tudunk hatásterületet kijelölni.</a:t>
            </a: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"/>
              <a:tabLst>
                <a:tab pos="270510" algn="l"/>
                <a:tab pos="431800" algn="r"/>
                <a:tab pos="630555" algn="l"/>
              </a:tabLst>
            </a:pPr>
            <a:r>
              <a:rPr lang="hu-H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M30 (13+050 – 23+317):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NO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esetében 156 méteres hatásterületet jelölhetünk ki a 2019-es forgalomra. A maximális forgalom esetén 158 méter a hatásterület. PM10 esetében 50,5 méteres hatásterületet jelölhetünk ki a 2019-es forgalomra. A maximális forgalom esetén 52,0 méter a hatásterület. CO esetében 27,5 méteres hatásterületet jelölhetünk ki a 2019-es forgalomra. A maximális forgalom esetén 29 méter a hatásterület. CH esetében 47,5 méteres hatásterületet jelölhetünk ki a 2019-es forgalomra. A maximális forgalom esetén 49 méter a hatásterület. SO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esetében nem tudunk hatásterületet kijelölni.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hu-H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Megállapítható, hogy a szállítási útvonalon mind a jelenlegi, mind a jövőbeni állapotban a kialakuló koncentrációk elmaradnak a vonatkozó légszennyezettségi határértékektől.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87175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198917A-7AA8-4134-AC43-E3063347B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8484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/>
              <a:t>Bányászat okozta zajterhelés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584C4B47-00EE-4848-80D2-5B9F38F26B4E}"/>
              </a:ext>
            </a:extLst>
          </p:cNvPr>
          <p:cNvSpPr txBox="1"/>
          <p:nvPr/>
        </p:nvSpPr>
        <p:spPr>
          <a:xfrm>
            <a:off x="662609" y="1121192"/>
            <a:ext cx="10691191" cy="420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hu-HU" sz="18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 dB-es határérték teljesülése a kitermelés során:</a:t>
            </a:r>
            <a:endParaRPr lang="hu-H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L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 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- 20*lg r + 10*lgD - 11 + </a:t>
            </a:r>
            <a:r>
              <a:rPr lang="is-I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is-IS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 </a:t>
            </a:r>
            <a:r>
              <a:rPr lang="is-I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K</a:t>
            </a:r>
            <a:r>
              <a:rPr lang="is-IS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is-I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Km - 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 </a:t>
            </a:r>
            <a:endParaRPr lang="hu-H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101,0 dB - 20*lg (r) + 3 dB – 11 dB + 0 dB – 0 – 4,7 dB – 0 dB = 50 dB</a:t>
            </a: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 = 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82,2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</a:t>
            </a:r>
          </a:p>
          <a:p>
            <a:pPr algn="just">
              <a:lnSpc>
                <a:spcPct val="150000"/>
              </a:lnSpc>
            </a:pP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bánya </a:t>
            </a:r>
            <a:r>
              <a:rPr lang="hu-H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120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méteres környezetében nincs védendő ingatlan, így a termelés hatására nem várható határérték túllépés. az első ingatlannál. A bánya és az első védendő ingatlan (Ónod, Vörösmarty utca 22 és 23.) elhelyezkedését a </a:t>
            </a:r>
            <a:r>
              <a:rPr lang="hu-H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következő</a:t>
            </a:r>
            <a:r>
              <a:rPr lang="hu-H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ábra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szemlélteti.</a:t>
            </a:r>
          </a:p>
          <a:p>
            <a:pPr algn="just">
              <a:lnSpc>
                <a:spcPct val="150000"/>
              </a:lnSpc>
            </a:pP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védendő ingatlanoknál a zajterhelés mértéke:</a:t>
            </a:r>
          </a:p>
          <a:p>
            <a:r>
              <a:rPr lang="hu-H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</a:t>
            </a:r>
            <a:r>
              <a:rPr lang="hu-HU" sz="18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AM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101,0 dB - 20*lg (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120</a:t>
            </a:r>
            <a:r>
              <a:rPr lang="hu-H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+ 3 dB – 11 dB + 2 dB – 0 – 4,7 dB – 0,23 dB = </a:t>
            </a:r>
            <a:r>
              <a:rPr lang="hu-H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48,5 dB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0474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1003</Words>
  <Application>Microsoft Office PowerPoint</Application>
  <PresentationFormat>Szélesvásznú</PresentationFormat>
  <Paragraphs>70</Paragraphs>
  <Slides>15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15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Symbol</vt:lpstr>
      <vt:lpstr>Times New Roman</vt:lpstr>
      <vt:lpstr>Wingdings</vt:lpstr>
      <vt:lpstr>Office-téma</vt:lpstr>
      <vt:lpstr>PowerPoint-bemutató</vt:lpstr>
      <vt:lpstr>Általános adatok</vt:lpstr>
      <vt:lpstr>Termelési technológia</vt:lpstr>
      <vt:lpstr>Termelés feltételei</vt:lpstr>
      <vt:lpstr>Szállítási útvonal</vt:lpstr>
      <vt:lpstr>PowerPoint-bemutató</vt:lpstr>
      <vt:lpstr>Bányászat hatása a levegőre</vt:lpstr>
      <vt:lpstr>Szállítás okozta légszennyezés</vt:lpstr>
      <vt:lpstr>Bányászat okozta zajterhelés</vt:lpstr>
      <vt:lpstr>PowerPoint-bemutató</vt:lpstr>
      <vt:lpstr>PowerPoint-bemutató</vt:lpstr>
      <vt:lpstr>Szállítás okozta zajterhelés</vt:lpstr>
      <vt:lpstr>Vízvédelem</vt:lpstr>
      <vt:lpstr>PowerPoint-bemutató</vt:lpstr>
      <vt:lpstr>Összefoglalás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Attila Kocski</dc:creator>
  <cp:lastModifiedBy>Attila Kocski</cp:lastModifiedBy>
  <cp:revision>21</cp:revision>
  <dcterms:created xsi:type="dcterms:W3CDTF">2021-04-14T14:52:52Z</dcterms:created>
  <dcterms:modified xsi:type="dcterms:W3CDTF">2021-06-11T18:22:23Z</dcterms:modified>
</cp:coreProperties>
</file>