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media/image1.jpeg" ContentType="image/jpeg"/>
  <Override PartName="/ppt/media/image3.png" ContentType="image/png"/>
  <Override PartName="/ppt/media/image2.png" ContentType="image/png"/>
  <Override PartName="/ppt/media/image4.png" ContentType="image/pn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</p:sldIdLst>
  <p:sldSz cx="12192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2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4" name="PlaceHolder 5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3"/>
          <p:cNvSpPr>
            <a:spLocks noGrp="1"/>
          </p:cNvSpPr>
          <p:nvPr>
            <p:ph type="body"/>
          </p:nvPr>
        </p:nvSpPr>
        <p:spPr>
          <a:xfrm>
            <a:off x="439344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8" name="PlaceHolder 4"/>
          <p:cNvSpPr>
            <a:spLocks noGrp="1"/>
          </p:cNvSpPr>
          <p:nvPr>
            <p:ph type="body"/>
          </p:nvPr>
        </p:nvSpPr>
        <p:spPr>
          <a:xfrm>
            <a:off x="7949160" y="182556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9" name="PlaceHolder 5"/>
          <p:cNvSpPr>
            <a:spLocks noGrp="1"/>
          </p:cNvSpPr>
          <p:nvPr>
            <p:ph type="body"/>
          </p:nvPr>
        </p:nvSpPr>
        <p:spPr>
          <a:xfrm>
            <a:off x="83808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6"/>
          <p:cNvSpPr>
            <a:spLocks noGrp="1"/>
          </p:cNvSpPr>
          <p:nvPr>
            <p:ph type="body"/>
          </p:nvPr>
        </p:nvSpPr>
        <p:spPr>
          <a:xfrm>
            <a:off x="439344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1" name="PlaceHolder 7"/>
          <p:cNvSpPr>
            <a:spLocks noGrp="1"/>
          </p:cNvSpPr>
          <p:nvPr>
            <p:ph type="body"/>
          </p:nvPr>
        </p:nvSpPr>
        <p:spPr>
          <a:xfrm>
            <a:off x="7949160" y="4098240"/>
            <a:ext cx="338580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838080" y="365040"/>
            <a:ext cx="10515240" cy="61441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hu-HU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43509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6226200" y="409824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6226200" y="1825560"/>
            <a:ext cx="513108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838080" y="4098240"/>
            <a:ext cx="10515240" cy="20750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</p:spPr>
        <p:txBody>
          <a:bodyPr anchor="b">
            <a:noAutofit/>
          </a:bodyPr>
          <a:p>
            <a:pPr algn="ctr">
              <a:lnSpc>
                <a:spcPct val="90000"/>
              </a:lnSpc>
            </a:pPr>
            <a:r>
              <a:rPr b="0" lang="hu-HU" sz="60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6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873B758F-8647-4D88-98FC-82C841BFF510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2021. 06. 14.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A4685834-03F5-480F-ADBA-C11168F0C6D4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Vázlatszöveg formátumának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Második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Harmadik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vázlatszint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Ötödik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Hatodik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Hetedik vázlatszint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90000"/>
              </a:lnSpc>
            </a:pPr>
            <a:r>
              <a:rPr b="0" lang="hu-HU" sz="4400" spc="-1" strike="noStrike">
                <a:solidFill>
                  <a:srgbClr val="000000"/>
                </a:solidFill>
                <a:latin typeface="Calibri Light"/>
              </a:rPr>
              <a:t>Mintacím szerkesztése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</p:spPr>
        <p:txBody>
          <a:bodyPr>
            <a:noAutofit/>
          </a:bodyPr>
          <a:p>
            <a:pPr marL="228600" indent="-228240">
              <a:lnSpc>
                <a:spcPct val="9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800" spc="-1" strike="noStrike">
                <a:solidFill>
                  <a:srgbClr val="000000"/>
                </a:solidFill>
                <a:latin typeface="Calibri"/>
              </a:rPr>
              <a:t>Mintaszöveg szerkesztése</a:t>
            </a:r>
            <a:endParaRPr b="0" lang="hu-HU" sz="2800" spc="-1" strike="noStrike">
              <a:solidFill>
                <a:srgbClr val="000000"/>
              </a:solidFill>
              <a:latin typeface="Calibri"/>
            </a:endParaRPr>
          </a:p>
          <a:p>
            <a:pPr lvl="1" marL="6858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400" spc="-1" strike="noStrike">
                <a:solidFill>
                  <a:srgbClr val="000000"/>
                </a:solidFill>
                <a:latin typeface="Calibri"/>
              </a:rPr>
              <a:t>Második szint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2000" spc="-1" strike="noStrike">
                <a:solidFill>
                  <a:srgbClr val="000000"/>
                </a:solidFill>
                <a:latin typeface="Calibri"/>
              </a:rPr>
              <a:t>Harmadik szint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Negyedik 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90000"/>
              </a:lnSpc>
              <a:spcBef>
                <a:spcPts val="499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1800" spc="-1" strike="noStrike">
                <a:solidFill>
                  <a:srgbClr val="000000"/>
                </a:solidFill>
                <a:latin typeface="Calibri"/>
              </a:rPr>
              <a:t>Ötödik szint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dt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2E1214F4-3BA5-4CF6-9031-68EE309C9DBE}" type="datetime">
              <a:rPr b="0" lang="hu-HU" sz="1200" spc="-1" strike="noStrike">
                <a:solidFill>
                  <a:srgbClr val="8b8b8b"/>
                </a:solidFill>
                <a:latin typeface="Calibri"/>
              </a:rPr>
              <a:t>2021. 06. 14.</a:t>
            </a:fld>
            <a:endParaRPr b="0" lang="hu-HU" sz="12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ftr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hu-HU" sz="2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sldNum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2944F427-C8C7-4478-B66E-C9E6101C72F3}" type="slidenum">
              <a:rPr b="0" lang="hu-HU" sz="1200" spc="-1" strike="noStrike">
                <a:solidFill>
                  <a:srgbClr val="8b8b8b"/>
                </a:solidFill>
                <a:latin typeface="Calibri"/>
              </a:rPr>
              <a:t>&lt;szám&gt;</a:t>
            </a:fld>
            <a:endParaRPr b="0" lang="hu-HU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1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Alcím 2"/>
          <p:cNvSpPr txBox="1"/>
          <p:nvPr/>
        </p:nvSpPr>
        <p:spPr>
          <a:xfrm>
            <a:off x="1523880" y="969840"/>
            <a:ext cx="9143640" cy="165528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ctr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„</a:t>
            </a:r>
            <a:r>
              <a:rPr b="0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Nyékládháza IX.- homokos kavics, homok, </a:t>
            </a:r>
            <a:endParaRPr b="0" lang="hu-HU" sz="3600" spc="-1" strike="noStrike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3600" spc="-1" strike="noStrike">
                <a:solidFill>
                  <a:srgbClr val="ffff00"/>
                </a:solidFill>
                <a:latin typeface="Arial Black"/>
                <a:ea typeface="Calibri"/>
              </a:rPr>
              <a:t>agyagos törmelék</a:t>
            </a: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Times New Roman"/>
              </a:rPr>
              <a:t>” </a:t>
            </a:r>
            <a:endParaRPr b="0" lang="hu-HU" sz="3600" spc="-1" strike="noStrike">
              <a:latin typeface="Arial"/>
            </a:endParaRPr>
          </a:p>
          <a:p>
            <a:pPr algn="ctr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Calibri"/>
              </a:rPr>
              <a:t>védnévre tervezett bánya létesítésének</a:t>
            </a:r>
            <a:endParaRPr b="0" lang="hu-HU" sz="3600" spc="-1" strike="noStrike">
              <a:latin typeface="Arial"/>
            </a:endParaRPr>
          </a:p>
          <a:p>
            <a:pPr algn="ctr"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3600" spc="-1" strike="noStrike">
                <a:solidFill>
                  <a:srgbClr val="ffff00"/>
                </a:solidFill>
                <a:latin typeface="Arial Black"/>
                <a:ea typeface="Calibri"/>
              </a:rPr>
              <a:t>Környezetvédelmi Hatásvizsgálata</a:t>
            </a:r>
            <a:endParaRPr b="0" lang="hu-HU" sz="36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Kép 4" descr=""/>
          <p:cNvPicPr/>
          <p:nvPr/>
        </p:nvPicPr>
        <p:blipFill>
          <a:blip r:embed="rId1"/>
          <a:stretch/>
        </p:blipFill>
        <p:spPr>
          <a:xfrm>
            <a:off x="1273320" y="161640"/>
            <a:ext cx="9644760" cy="5874480"/>
          </a:xfrm>
          <a:prstGeom prst="rect">
            <a:avLst/>
          </a:prstGeom>
          <a:ln w="0">
            <a:noFill/>
          </a:ln>
        </p:spPr>
      </p:pic>
      <p:sp>
        <p:nvSpPr>
          <p:cNvPr id="101" name="Szövegdoboz 5"/>
          <p:cNvSpPr/>
          <p:nvPr/>
        </p:nvSpPr>
        <p:spPr>
          <a:xfrm>
            <a:off x="2325600" y="6036480"/>
            <a:ext cx="78714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Védendő ingatlan és a tervezett bánya egymáshoz viszonyított helyzete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 okozta zajterhelés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3" name="Tartalom helye 2"/>
          <p:cNvSpPr txBox="1"/>
          <p:nvPr/>
        </p:nvSpPr>
        <p:spPr>
          <a:xfrm>
            <a:off x="838080" y="1825560"/>
            <a:ext cx="10515240" cy="19807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A szállítási tevékenység nem érint lakott települést.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Hatásterület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z érintett utak esetében pedig hatásterület nem jelölhető ki, mivel a szállításból eredő zajterhelés növekedésének mértéke (max.: 1,07 dB) nem haladja meg a jogszabályban meghatározott 3 dB-t. 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Cím 1"/>
          <p:cNvSpPr txBox="1"/>
          <p:nvPr/>
        </p:nvSpPr>
        <p:spPr>
          <a:xfrm>
            <a:off x="838080" y="365040"/>
            <a:ext cx="9567720" cy="12348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3600" spc="-1" strike="noStrike">
                <a:solidFill>
                  <a:srgbClr val="000000"/>
                </a:solidFill>
                <a:latin typeface="Times New Roman"/>
              </a:rPr>
              <a:t>Vízvédelem</a:t>
            </a:r>
            <a:endParaRPr b="0" lang="hu-HU" sz="36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5" name="Szövegdoboz 3"/>
          <p:cNvSpPr/>
          <p:nvPr/>
        </p:nvSpPr>
        <p:spPr>
          <a:xfrm>
            <a:off x="675720" y="1470960"/>
            <a:ext cx="10783440" cy="227412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50000"/>
              </a:lnSpc>
              <a:spcAft>
                <a:spcPts val="1001"/>
              </a:spcAf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A bányászat következtében kialakuló bányatavak hatása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A legkedvezőtlenebb esetben a bányatelek határvonalától ÉK-i irányba kb. 5, 6 km-es távolhatás prognosztizálható.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legkedvezőtlenebb időszakban a talajvízszint csökkenés maximális értéke a vizsgált bányatavak közvetlen környezetében kb. 140 cm. 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bányászati tevékenység során nem várható a felszín alatti víztest kémiai állapotának romlása.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Összefoglalás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7" name="Tartalom helye 2"/>
          <p:cNvSpPr txBox="1"/>
          <p:nvPr/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2000" spc="-1" strike="noStrike">
                <a:solidFill>
                  <a:srgbClr val="000000"/>
                </a:solidFill>
                <a:latin typeface="Times New Roman"/>
              </a:rPr>
              <a:t>A bányászati tevékenység hatásai nem érik el a védendő területeket. A levegőszennyezés mértéke csekély. A zajterhelés szintén nem érzékelhető az első védendő ingatlanoknál.</a:t>
            </a:r>
            <a:endParaRPr b="0" lang="hu-HU" sz="20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ím 1"/>
          <p:cNvSpPr txBox="1"/>
          <p:nvPr/>
        </p:nvSpPr>
        <p:spPr>
          <a:xfrm>
            <a:off x="838080" y="365040"/>
            <a:ext cx="10515240" cy="7376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Általános adatok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4" name="Tartalom helye 2"/>
          <p:cNvSpPr txBox="1"/>
          <p:nvPr/>
        </p:nvSpPr>
        <p:spPr>
          <a:xfrm>
            <a:off x="198720" y="2454840"/>
            <a:ext cx="5896800" cy="317016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94000"/>
          </a:bodyPr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Kérelmező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SZIGETKAVICS Kft. (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1239 Budapest, Grassalkovich út 255.)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Bányatelek neve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Nyékládháza IX.- homokos kavics, homok,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agyagos törmelék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Bányatelek nagysága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159,9015 ha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Tervezett éves kapacitás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200.000 tonna/év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Tervezett életartam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273 év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5" name="Kép 6" descr=""/>
          <p:cNvPicPr/>
          <p:nvPr/>
        </p:nvPicPr>
        <p:blipFill>
          <a:blip r:embed="rId1"/>
          <a:stretch/>
        </p:blipFill>
        <p:spPr>
          <a:xfrm>
            <a:off x="6029640" y="1232280"/>
            <a:ext cx="5720040" cy="4750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Termelési technológia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7" name="Tartalom helye 2"/>
          <p:cNvSpPr txBox="1"/>
          <p:nvPr/>
        </p:nvSpPr>
        <p:spPr>
          <a:xfrm>
            <a:off x="838080" y="1825560"/>
            <a:ext cx="10515240" cy="43761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alkalmazott külszíni bányászati tevékenység az alábbi főbb technológiai lépésekből áll: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Feltárás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a felső humuszréteg és a meddő réteg külön-külön való kitermelése, deponálása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Fejtés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A fejtést a pontonokra szerelt termelőgép végzi, kötélre függesztett és kötelekkel vezérelt, 5m³ űrtartalmú markolóval, állásszint alól.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Wingdings" charset="2"/>
              <a:buChar char=""/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Osztályozás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A haszonanyag osztályozására nem kerül sor, hanem bányanyers állapotban értékesítik a kitermelt kavicsot és homokot.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228600" indent="-22824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Arial"/>
              <a:buChar char="•"/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Tájrendezés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tájrendezés célja a kitermelés végén visszahagyott területek tájba illesztése és utóhasznosításra történő előkészítése. A bányaterület tájrendezési munkáit a bányatelek területére jóváhagyott tájrendezési előterv alapján végezi a bányavállalkozó.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ím 1"/>
          <p:cNvSpPr txBox="1"/>
          <p:nvPr/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Termelés feltételei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Tartalom helye 2"/>
          <p:cNvSpPr txBox="1"/>
          <p:nvPr/>
        </p:nvSpPr>
        <p:spPr>
          <a:xfrm>
            <a:off x="619560" y="1690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228600" indent="-22824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Arial"/>
              <a:buChar char="•"/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bányavállalkozó az ásványvagyon kitermeléséhez a következő gépeket alkalmazza: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 db MBK-130 kotrógép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 db VOLVO L150 H homlokrakodó (198 kW)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1 db VOLVO L150G homlokrakodó (217 kW)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Szállítószalagok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9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2400" spc="-1" strike="noStrike">
                <a:solidFill>
                  <a:srgbClr val="000000"/>
                </a:solidFill>
                <a:latin typeface="Times New Roman"/>
                <a:ea typeface="Calibri"/>
              </a:rPr>
              <a:t>A termelésre csak nappal kerül sor.</a:t>
            </a:r>
            <a:endParaRPr b="0" lang="hu-HU" sz="2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ím 1"/>
          <p:cNvSpPr txBox="1"/>
          <p:nvPr/>
        </p:nvSpPr>
        <p:spPr>
          <a:xfrm>
            <a:off x="838080" y="365040"/>
            <a:ext cx="10515240" cy="638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Szállítási útvonal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1" name="Tartalom helye 2"/>
          <p:cNvSpPr txBox="1"/>
          <p:nvPr/>
        </p:nvSpPr>
        <p:spPr>
          <a:xfrm>
            <a:off x="417600" y="1093320"/>
            <a:ext cx="11459520" cy="48398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készterméket 2 db homlokrakodóval teszik a szállító járművekre. A bánya területét a 033/2 hrsz-ú földúton keresztül hagyják el a teherautók, melyről rátérnek a 3602 sz. útra (mely Nyékládháza és Ónod között húzódik). 1800 méter után letérnek a 3602 sz. útról és a „Nyékládháza II.-kavics bánya területén (mely a Lasselsberger Hungária Kft. tulajdanában van, aki tulajdonosa a jelenlegi kérelmező Kft.-nek is) húzódó földútra, melyen keresztül eljutnak az 5. sz. főútra és azon keresztül az M30-as autópályára.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haszonanyag kiszállítást nyerges vontatókkal oldják meg. A 100.000 m</a:t>
            </a:r>
            <a:r>
              <a:rPr b="0" lang="hu-HU" sz="1800" spc="-1" strike="noStrike" baseline="30000">
                <a:solidFill>
                  <a:srgbClr val="000000"/>
                </a:solidFill>
                <a:latin typeface="Times New Roman"/>
                <a:ea typeface="Calibri"/>
              </a:rPr>
              <a:t>3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/év (kb. 200.000 t/év) maximális kapacitás esetén 2 gépkocsi fordulóval számolhatunk óránként: 200.000 tonna / 24 t/kapacitás / 250 nap / 16 óra = 2,08 forduló/óra.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zövegdoboz 5"/>
          <p:cNvSpPr/>
          <p:nvPr/>
        </p:nvSpPr>
        <p:spPr>
          <a:xfrm>
            <a:off x="5128560" y="6072840"/>
            <a:ext cx="4104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Calibri"/>
              </a:rPr>
              <a:t>Szállítási útvonal</a:t>
            </a:r>
            <a:endParaRPr b="0" lang="hu-HU" sz="1800" spc="-1" strike="noStrike">
              <a:latin typeface="Arial"/>
            </a:endParaRPr>
          </a:p>
        </p:txBody>
      </p:sp>
      <p:pic>
        <p:nvPicPr>
          <p:cNvPr id="93" name="Kép 2" descr=""/>
          <p:cNvPicPr/>
          <p:nvPr/>
        </p:nvPicPr>
        <p:blipFill>
          <a:blip r:embed="rId1"/>
          <a:stretch/>
        </p:blipFill>
        <p:spPr>
          <a:xfrm>
            <a:off x="1310040" y="286560"/>
            <a:ext cx="9571680" cy="58453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Cím 1"/>
          <p:cNvSpPr txBox="1"/>
          <p:nvPr/>
        </p:nvSpPr>
        <p:spPr>
          <a:xfrm>
            <a:off x="838080" y="365040"/>
            <a:ext cx="10515240" cy="777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Bányászat hatása a levegőre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5" name="Tartalom helye 2"/>
          <p:cNvSpPr txBox="1"/>
          <p:nvPr/>
        </p:nvSpPr>
        <p:spPr>
          <a:xfrm>
            <a:off x="708840" y="1143000"/>
            <a:ext cx="10515240" cy="50587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</a:rPr>
              <a:t>Bányagépek kibocsátása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</a:rPr>
              <a:t>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2,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PM10, a CO,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szénhidrogének, és a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immissziója a leggyakoribb meteorológiai feltételek mellett sem éri el az 1 órás határérték 10 %-át, így ezeknek a légszennyezőknek nincs hatásterülete. A termelést végző úszókotró elektromos működésű, így szennyezőanyag kibocsátással nem kell számolnunk.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algn="just">
              <a:lnSpc>
                <a:spcPct val="15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Fedő dózerolása: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Az 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2,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PM10, a CO,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a szénhidrogének, és a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immissziója a leggyakoribb meteorológiai feltételek mellett sem éri el az 1 órás határérték 10 %-át, így ezeknek a légszennyezőknek nincs hatásterülete.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Cím 1"/>
          <p:cNvSpPr txBox="1"/>
          <p:nvPr/>
        </p:nvSpPr>
        <p:spPr>
          <a:xfrm>
            <a:off x="838080" y="365040"/>
            <a:ext cx="10515240" cy="966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Szállítás okozta légszennyezés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7" name="Tartalom helye 2"/>
          <p:cNvSpPr txBox="1"/>
          <p:nvPr/>
        </p:nvSpPr>
        <p:spPr>
          <a:xfrm>
            <a:off x="288360" y="1252440"/>
            <a:ext cx="11479320" cy="5240160"/>
          </a:xfrm>
          <a:prstGeom prst="rect">
            <a:avLst/>
          </a:prstGeom>
          <a:noFill/>
          <a:ln w="0">
            <a:noFill/>
          </a:ln>
        </p:spPr>
        <p:txBody>
          <a:bodyPr>
            <a:normAutofit fontScale="67000"/>
          </a:bodyPr>
          <a:p>
            <a:pPr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Hatásterület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3602 sz. út (0+000 – 7+051):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30 méteres hatásterületet jelölhetünk ki a 2019-es forgalomra. A maximális forgalom esetén 30,5 méter a hatásterület. PM10, CO, CH és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35. sz. út (0+400 – 5+254):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46 méteres hatásterületet jelölhetünk ki a 2019-es forgalomra. A maximális forgalom esetén 47 méter a hatásterület. PM10, CO, CH és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 algn="just">
              <a:lnSpc>
                <a:spcPct val="150000"/>
              </a:lnSpc>
              <a:spcBef>
                <a:spcPts val="1001"/>
              </a:spcBef>
              <a:spcAft>
                <a:spcPts val="1001"/>
              </a:spcAft>
              <a:buClr>
                <a:srgbClr val="000000"/>
              </a:buClr>
              <a:buFont typeface="Wingdings" charset="2"/>
              <a:buChar char=""/>
              <a:tabLst>
                <a:tab algn="l" pos="270360"/>
                <a:tab algn="r" pos="431640"/>
                <a:tab algn="l" pos="63072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M30 (13+050 – 23+317):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NO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156 méteres hatásterületet jelölhetünk ki a 2019-es forgalomra. A maximális forgalom esetén 156,5 méter a hatásterület. PM10 esetében 50,5 méteres hatásterületet jelölhetünk ki a 2019-es forgalomra. A maximális forgalom esetén szintén 50,5 méter a hatásterület. CO esetében 27,5 méteres hatásterületet jelölhetünk ki a 2019-es forgalomra. A maximális forgalom esetén 27,5 méter a hatásterület. CH esetében 47,5 méteres hatásterületet jelölhetünk ki a 2019-es forgalomra. A maximális forgalom esetén szintén 47,5 méter a hatásterület. SO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2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esetében nem tudunk hatásterületet kijelölni. 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70000"/>
              </a:lnSpc>
              <a:spcBef>
                <a:spcPts val="1001"/>
              </a:spcBef>
              <a:tabLst>
                <a:tab algn="l" pos="0"/>
              </a:tabLst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Megállapítható, hogy a szállítási útvonalon mind a jelenlegi, mind a jövőbeni állapotban a kialakuló koncentrációk elmaradnak a vonatkozó légszennyezettségi határértékektől.</a:t>
            </a:r>
            <a:endParaRPr b="0" lang="hu-HU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gradFill rotWithShape="0">
          <a:gsLst>
            <a:gs pos="0">
              <a:srgbClr val="f6f8fc"/>
            </a:gs>
            <a:gs pos="100000">
              <a:srgbClr val="abc0e4"/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ím 1"/>
          <p:cNvSpPr txBox="1"/>
          <p:nvPr/>
        </p:nvSpPr>
        <p:spPr>
          <a:xfrm>
            <a:off x="838080" y="365040"/>
            <a:ext cx="10515240" cy="6782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90000"/>
              </a:lnSpc>
            </a:pPr>
            <a:r>
              <a:rPr b="1" lang="hu-HU" sz="4400" spc="-1" strike="noStrike">
                <a:solidFill>
                  <a:srgbClr val="000000"/>
                </a:solidFill>
                <a:latin typeface="Calibri Light"/>
              </a:rPr>
              <a:t>Bányászat okozta zajterhelés</a:t>
            </a:r>
            <a:endParaRPr b="0" lang="hu-HU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9" name="Szövegdoboz 3"/>
          <p:cNvSpPr/>
          <p:nvPr/>
        </p:nvSpPr>
        <p:spPr>
          <a:xfrm>
            <a:off x="662760" y="1121040"/>
            <a:ext cx="10690920" cy="43138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just">
              <a:lnSpc>
                <a:spcPct val="150000"/>
              </a:lnSpc>
              <a:spcAft>
                <a:spcPts val="1001"/>
              </a:spcAft>
            </a:pPr>
            <a:r>
              <a:rPr b="1" lang="hu-HU" sz="1800" spc="-1" strike="noStrike" u="sng">
                <a:solidFill>
                  <a:srgbClr val="000000"/>
                </a:solidFill>
                <a:uFillTx/>
                <a:latin typeface="Times New Roman"/>
                <a:ea typeface="Calibri"/>
              </a:rPr>
              <a:t>50 dB-es határérték teljesülése: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= 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WA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- 20*lg r + 10*lgD - 11 +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r 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– K</a:t>
            </a:r>
            <a:r>
              <a:rPr b="0" lang="is-IS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n</a:t>
            </a:r>
            <a:r>
              <a:rPr b="0" lang="is-IS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- Km - 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K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L 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0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110,9 dB - 20*lg (r) + 3 dB – 11 dB + 0 dB – 0 – 4,7 dB – 0 dB = 50 dB</a:t>
            </a:r>
            <a:endParaRPr b="0" lang="hu-HU" sz="1800" spc="-1" strike="noStrike">
              <a:latin typeface="Arial"/>
            </a:endParaRPr>
          </a:p>
          <a:p>
            <a:pPr algn="ctr">
              <a:lnSpc>
                <a:spcPct val="150000"/>
              </a:lnSpc>
              <a:spcAft>
                <a:spcPts val="1001"/>
              </a:spcAft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r = 257 m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bánya 380 méteres környezetében nincs védendő ingatlan, így a termelés hatására nem várható határérték túllépés. az első ingatlannál. A bánya és az első védendő ingatlan (Ónod, Vadvirág út.) elhelyezkedését a </a:t>
            </a:r>
            <a:r>
              <a:rPr b="1" i="1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következő ábra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 szemlélteti.</a:t>
            </a:r>
            <a:endParaRPr b="0" lang="hu-HU" sz="1800" spc="-1" strike="noStrike">
              <a:latin typeface="Arial"/>
            </a:endParaRPr>
          </a:p>
          <a:p>
            <a:pPr algn="just">
              <a:lnSpc>
                <a:spcPct val="150000"/>
              </a:lnSpc>
            </a:pP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Times New Roman"/>
              </a:rPr>
              <a:t>A védendő ingatlanoknál a zajterhelés mértéke:</a:t>
            </a:r>
            <a:endParaRPr b="0" lang="hu-HU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L</a:t>
            </a:r>
            <a:r>
              <a:rPr b="1" lang="hu-HU" sz="1800" spc="-1" strike="noStrike" baseline="-25000">
                <a:solidFill>
                  <a:srgbClr val="000000"/>
                </a:solidFill>
                <a:latin typeface="Times New Roman"/>
                <a:ea typeface="Calibri"/>
              </a:rPr>
              <a:t>AM</a:t>
            </a:r>
            <a:r>
              <a:rPr b="0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 = 110,9 dB - 20*lg (380) + 3 dB – 11 dB + 2 dB – 0 – 4,7 dB – 0,73 dB = </a:t>
            </a:r>
            <a:r>
              <a:rPr b="1" lang="hu-HU" sz="1800" spc="-1" strike="noStrike">
                <a:solidFill>
                  <a:srgbClr val="000000"/>
                </a:solidFill>
                <a:latin typeface="Times New Roman"/>
                <a:ea typeface="Calibri"/>
              </a:rPr>
              <a:t>47,88 dB</a:t>
            </a:r>
            <a:endParaRPr b="0" lang="hu-HU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</TotalTime>
  <Application>LibreOffice/7.0.4.2.N3$Windows_X86_64 LibreOffice_project/abafb6681fa43541053f3f0c6ea26876bbdf192c</Application>
  <AppVersion>15.0000</AppVersion>
  <Words>949</Words>
  <Paragraphs>54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2021-04-14T14:52:52Z</dcterms:created>
  <dc:creator>Attila Kocski</dc:creator>
  <dc:description/>
  <dc:language>hu-HU</dc:language>
  <cp:lastModifiedBy>Attila Kocski</cp:lastModifiedBy>
  <dcterms:modified xsi:type="dcterms:W3CDTF">2021-06-08T17:24:29Z</dcterms:modified>
  <cp:revision>13</cp:revision>
  <dc:subject/>
  <dc:title>PowerPoint-bemutató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Szélesvásznú</vt:lpwstr>
  </property>
  <property fmtid="{D5CDD505-2E9C-101B-9397-08002B2CF9AE}" pid="3" name="Slides">
    <vt:i4>13</vt:i4>
  </property>
</Properties>
</file>