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928FC7E-013C-4557-98C5-75067B6C7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34535F6-8CBE-453A-96D6-725E12E1C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0EFB905-886D-4519-BA93-EE9C6BF5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F77D7E1-09F1-468D-BA74-91BFA13C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91FFAEA-83EA-4618-A0B8-12BACCA8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169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8EFEB5A-92C2-4105-8710-DE3421D1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215891C3-0E29-4CB1-92B1-24B0148B4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1D361CC-2306-491C-9451-65F2D3B3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D74DD81-5330-4CFC-92F4-7A70F032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CAA39CF-463F-4991-8DD2-02A4E8E8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9099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5C15879F-0755-4D9C-8777-FD9F8D5A7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18D4C95D-51F9-4B40-AA66-3FD0E108C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1F8FA1D-210F-427F-9232-ACFC2C89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7B1A40E-BB3C-419A-A27B-C5413655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FAEC13E-99C6-44D1-98FF-23BF9F45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5746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9C73D6-7FAE-4234-B099-74EDF95F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072482E-1AE2-4D15-8E27-C1A42E84D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6AF46FD-3B95-4BAF-9E3D-437BD5C4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FFADB74-2825-4FF6-884D-36109293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DB8B6BF-E70F-4C0C-A6E0-E7C465B6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442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50968C6-DC8E-4434-8AE7-E5C6E9FC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1018C70-B9AC-4B74-9CBE-C5C57F70A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1A700D4-A6BE-4A30-A42F-A14B1E9D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93D9F22-BD1C-4110-88F2-EA9DC912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90BF5F5-D5AD-4AAA-B519-CCCE76F0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726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586B6E7-5EC6-4C6B-AD06-03A5CB31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C4915B8-165A-402F-9EB8-341E77C3A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7C4C521-A4A7-485F-BD2C-8BF5C4C4C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428E0A20-CCCF-4342-8D76-B840C2CC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4FDDB0F6-9604-4B56-BE41-89CE4704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B2C5F61-A58E-412E-8121-8DF26AD8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1666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CE1218C-D516-4080-8F8D-DBD68606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C4A0DCD-22CA-4174-BA55-86C67DFC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D461BE9-C367-4936-A08D-A1B654787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2BDAED1-63B6-46C8-BAF3-CE31B4524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24B03A4D-C764-4E4D-90AA-AA15F1D50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3E71366B-4DAE-46E0-926C-A3B88D35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73DCF535-0F4B-422A-BD5D-1EDEDD6B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BA665024-F753-4D65-B604-1D5E6587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562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0F783D8-7F4B-4756-9E13-89DCC231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60B3FA0A-98F1-4247-B6FA-6F2E0B9B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ABAB2A-73C9-43F5-8A07-F5927D6C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5B50A4A4-D877-4471-9D48-4E8F8CE5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704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7750F70-11F7-43C8-8977-FB5D02ED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A3BF23C0-FFBC-456C-BA08-C4CEC313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A0634049-B49E-42CC-B8DA-8F98FCF4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4758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D39A863-76D9-4A43-9F27-5F6518F5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63650F0-719E-4C51-AADA-DBECCF14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8A7C1ECD-E566-41E0-8B4B-9EC3BFE3F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7438E63F-6405-4D23-95A4-7F027963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40BB604-A574-48FF-A122-222BCBB3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FD3E703-7D0A-4651-915D-D77A1DC2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506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DBA57C9-DD33-48B7-ACE1-698A85DF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76C8F5B-E8B6-4A82-8A83-5CEE99E62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40FD640F-5D5D-47AF-A19C-6AD95EC97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B2CB887-03C4-4744-92CA-94210F33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3B3CD7E-B618-41C0-BBAE-6F6E8967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48CF98E-5EA9-4B2D-8359-57FA879F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29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9AA701AF-5523-4622-BB28-A4249DCC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07DB2CF-CC9A-46ED-BC77-ECA6142F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414E8E5-833F-433B-B427-011248EBB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D3717-41A1-492F-8AE4-44716060743F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406041F-46B6-4877-AE70-AFDEA71C7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FAB3602-B2F9-43B6-AD9D-2E2251CF1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175C-AD1E-447D-AEBE-A7C7176589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1451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xmlns="" id="{54F6F046-76AD-408B-B717-D0BB03645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64516"/>
            <a:ext cx="9144000" cy="165576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„Apc I.-andezit”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védnévre tervezett bánya létesítésének</a:t>
            </a:r>
          </a:p>
          <a:p>
            <a:r>
              <a:rPr lang="hu-HU" sz="3600" b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Környezetvédelmi Hatásvizsgálata</a:t>
            </a:r>
            <a:endParaRPr lang="hu-HU" sz="3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34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198917A-7AA8-4134-AC43-E3063347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484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Bányászat okozta zajterhelés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60B0C07-1E92-4C0C-B2B2-E292A78D3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574"/>
            <a:ext cx="10515600" cy="1292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Robbantás zajhatása:</a:t>
            </a:r>
          </a:p>
          <a:p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Robbantás szeizmikus biztonsági távolsága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153 m</a:t>
            </a:r>
          </a:p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robbantás repeszhatás elleni biztonsági távolsága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300,7 m</a:t>
            </a:r>
          </a:p>
          <a:p>
            <a:pPr marL="0" indent="0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584C4B47-00EE-4848-80D2-5B9F38F26B4E}"/>
              </a:ext>
            </a:extLst>
          </p:cNvPr>
          <p:cNvSpPr txBox="1"/>
          <p:nvPr/>
        </p:nvSpPr>
        <p:spPr>
          <a:xfrm>
            <a:off x="838200" y="2435087"/>
            <a:ext cx="1069119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Bányagépek okozta zajterhelés:</a:t>
            </a:r>
          </a:p>
          <a:p>
            <a:pPr algn="just">
              <a:spcAft>
                <a:spcPts val="1000"/>
              </a:spcAft>
            </a:pPr>
            <a:r>
              <a:rPr lang="hu-H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legközelebbi védendő ingatlanok: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Apc, Táncsics Mihály u. 30. (Apc 738 hrsz.)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Molnár Tanya (Apc 021/1 hrsz.)</a:t>
            </a:r>
          </a:p>
          <a:p>
            <a:pPr lvl="0" algn="just">
              <a:spcAft>
                <a:spcPts val="1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Számított zajterhelés értéke: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Apc, Táncsics Mihály u. 30. (Apc 738 hrsz.): 51,79 dB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Molnár Tanya (Apc 021/1 hrsz.): 61,95</a:t>
            </a:r>
          </a:p>
          <a:p>
            <a:pPr lvl="0" algn="just">
              <a:spcAft>
                <a:spcPts val="1000"/>
              </a:spcAft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04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54A707E-67E4-41E8-938B-601FC4F8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957"/>
            <a:ext cx="10515600" cy="56800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Annak érdekében, hogy ezen ingatlanoknál is teljesüljenek a határértékek zajvédő fal építése szükséges ezen épületek irányába. A zajcsökkentésre két lehetőség kínálkozik melyek a következők:</a:t>
            </a:r>
          </a:p>
          <a:p>
            <a:pPr marL="1600200" lvl="3" indent="-228600" algn="just">
              <a:lnSpc>
                <a:spcPct val="150000"/>
              </a:lnSpc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Leier Durisol zajárnyékoló falrendszer alkalmazása</a:t>
            </a:r>
          </a:p>
          <a:p>
            <a:pPr marL="1600200" lvl="3" indent="-228600" algn="just">
              <a:lnSpc>
                <a:spcPct val="150000"/>
              </a:lnSpc>
              <a:spcAft>
                <a:spcPts val="1000"/>
              </a:spcAft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Zajvédelmi töltés építése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hu-H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Leier Durisol zajárnyékoló falrendszer</a:t>
            </a:r>
            <a:r>
              <a:rPr lang="hu-H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u-HU" sz="1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Leier Durisol zajárnyékoló falrendszer a zajcsillapítás mértéke (DLR): 40 dB.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hu-HU" sz="1800" b="1" u="sng" dirty="0">
                <a:latin typeface="Times New Roman" panose="02020603050405020304" pitchFamily="18" charset="0"/>
              </a:rPr>
              <a:t>Zajvédelmi töltés</a:t>
            </a:r>
            <a:r>
              <a:rPr lang="hu-HU" sz="1800" dirty="0">
                <a:latin typeface="Times New Roman" panose="02020603050405020304" pitchFamily="18" charset="0"/>
              </a:rPr>
              <a:t>: 10-15 dB zajcsökkentés.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jelentősebb zajcsökkentés miatt mindenképp a zajvédő fal alkalmazását javasoljuk.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xmlns="" val="127586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E1A57FD-4345-4162-A3A5-CAB8832ADE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4598" y="361121"/>
            <a:ext cx="8959298" cy="529553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D2511D9-EC29-4382-9D1F-2769237FD4A7}"/>
              </a:ext>
            </a:extLst>
          </p:cNvPr>
          <p:cNvSpPr txBox="1"/>
          <p:nvPr/>
        </p:nvSpPr>
        <p:spPr>
          <a:xfrm>
            <a:off x="3054626" y="5794513"/>
            <a:ext cx="633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Védendő ingatlanok és a tervezett zajvédő falak elhelyezkedése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88410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5297D76-C951-40E7-A0B9-BE327276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Szállítás okozta zajterhelés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F1264F5-DE20-4012-9B32-E0B4151CE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810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szállítási tevékenység nem érint lakott települést.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Hatásterület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s-I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2401. sz. és a 24102. sz utak</a:t>
            </a:r>
            <a:r>
              <a:rPr lang="is-I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összekötő útak, így nem tartoznak a rendelet 7.§(2) a) pontjába, míg a 21. számú út esetében az emelkedés mértéke nem haladja meg a rendeletben rögzített értéket</a:t>
            </a:r>
            <a:r>
              <a:rPr lang="is-I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6841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FCCDBFB-B127-4FEC-9B4C-F786E282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Összefoglalás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577CC0E-AD25-4F22-A9BF-D3BA2497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bányászati tevékenység hatásai nem érik el a védendő területeket. A levegőszennyezés mértéke csekély. A zajterhelés már jelentősebb mértékű, azonban szükségesek a javasolt környezetvédelmi intézkedések (zajvédő fal) alkalmazásai, így pedig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betarhatóak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jogszabályban előírt határértékek.</a:t>
            </a:r>
          </a:p>
        </p:txBody>
      </p:sp>
    </p:spTree>
    <p:extLst>
      <p:ext uri="{BB962C8B-B14F-4D97-AF65-F5344CB8AC3E}">
        <p14:creationId xmlns:p14="http://schemas.microsoft.com/office/powerpoint/2010/main" xmlns="" val="314211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F2A22F8-A996-4AB7-BA9C-FD782E07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/>
          <a:lstStyle/>
          <a:p>
            <a:pPr algn="ctr"/>
            <a:r>
              <a:rPr lang="hu-HU" b="1" dirty="0"/>
              <a:t>Általános 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050B5AD-F158-448C-9E8A-0123FD09A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454966"/>
            <a:ext cx="5897217" cy="31705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Kérelmező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RIO-Kőbánya Kft. (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8000 Székesfehérvár, Zsolnai u. 63.)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Bányatelek neve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Apc I.-andezit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Bányatelek nagysága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9,4085 ha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Tervezett éves kapacitás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875.000 tonna/év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Érintett helyrajzi számok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Apc 09/2 és 015/3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Tervezett életartam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év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C22D4C10-8395-4CCA-B9C8-1A7AAB9613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2497" y="1621085"/>
            <a:ext cx="5760720" cy="4450715"/>
          </a:xfrm>
          <a:prstGeom prst="rect">
            <a:avLst/>
          </a:prstGeom>
        </p:spPr>
      </p:pic>
      <p:sp>
        <p:nvSpPr>
          <p:cNvPr id="5" name="Szabadkézi sokszög: alakzat 4">
            <a:extLst>
              <a:ext uri="{FF2B5EF4-FFF2-40B4-BE49-F238E27FC236}">
                <a16:creationId xmlns:a16="http://schemas.microsoft.com/office/drawing/2014/main" xmlns="" id="{EDB63E3E-A579-4E3E-BB9A-FBD3C03B71BB}"/>
              </a:ext>
            </a:extLst>
          </p:cNvPr>
          <p:cNvSpPr/>
          <p:nvPr/>
        </p:nvSpPr>
        <p:spPr>
          <a:xfrm>
            <a:off x="7987251" y="3105771"/>
            <a:ext cx="1085850" cy="1362075"/>
          </a:xfrm>
          <a:custGeom>
            <a:avLst/>
            <a:gdLst>
              <a:gd name="connsiteX0" fmla="*/ 0 w 1432560"/>
              <a:gd name="connsiteY0" fmla="*/ 60960 h 1899920"/>
              <a:gd name="connsiteX1" fmla="*/ 960120 w 1432560"/>
              <a:gd name="connsiteY1" fmla="*/ 0 h 1899920"/>
              <a:gd name="connsiteX2" fmla="*/ 1143000 w 1432560"/>
              <a:gd name="connsiteY2" fmla="*/ 426720 h 1899920"/>
              <a:gd name="connsiteX3" fmla="*/ 1366520 w 1432560"/>
              <a:gd name="connsiteY3" fmla="*/ 680720 h 1899920"/>
              <a:gd name="connsiteX4" fmla="*/ 1432560 w 1432560"/>
              <a:gd name="connsiteY4" fmla="*/ 1630680 h 1899920"/>
              <a:gd name="connsiteX5" fmla="*/ 1346200 w 1432560"/>
              <a:gd name="connsiteY5" fmla="*/ 1899920 h 1899920"/>
              <a:gd name="connsiteX6" fmla="*/ 843280 w 1432560"/>
              <a:gd name="connsiteY6" fmla="*/ 1798320 h 1899920"/>
              <a:gd name="connsiteX7" fmla="*/ 817880 w 1432560"/>
              <a:gd name="connsiteY7" fmla="*/ 1711960 h 1899920"/>
              <a:gd name="connsiteX8" fmla="*/ 523240 w 1432560"/>
              <a:gd name="connsiteY8" fmla="*/ 1752600 h 1899920"/>
              <a:gd name="connsiteX9" fmla="*/ 447040 w 1432560"/>
              <a:gd name="connsiteY9" fmla="*/ 894080 h 1899920"/>
              <a:gd name="connsiteX10" fmla="*/ 40640 w 1432560"/>
              <a:gd name="connsiteY10" fmla="*/ 172720 h 1899920"/>
              <a:gd name="connsiteX11" fmla="*/ 0 w 1432560"/>
              <a:gd name="connsiteY11" fmla="*/ 6096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2560" h="1899920">
                <a:moveTo>
                  <a:pt x="0" y="60960"/>
                </a:moveTo>
                <a:lnTo>
                  <a:pt x="960120" y="0"/>
                </a:lnTo>
                <a:lnTo>
                  <a:pt x="1143000" y="426720"/>
                </a:lnTo>
                <a:lnTo>
                  <a:pt x="1366520" y="680720"/>
                </a:lnTo>
                <a:lnTo>
                  <a:pt x="1432560" y="1630680"/>
                </a:lnTo>
                <a:lnTo>
                  <a:pt x="1346200" y="1899920"/>
                </a:lnTo>
                <a:lnTo>
                  <a:pt x="843280" y="1798320"/>
                </a:lnTo>
                <a:lnTo>
                  <a:pt x="817880" y="1711960"/>
                </a:lnTo>
                <a:lnTo>
                  <a:pt x="523240" y="1752600"/>
                </a:lnTo>
                <a:lnTo>
                  <a:pt x="447040" y="894080"/>
                </a:lnTo>
                <a:lnTo>
                  <a:pt x="40640" y="172720"/>
                </a:lnTo>
                <a:lnTo>
                  <a:pt x="0" y="6096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4205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E64B91E-096F-4353-ADBA-AC8E6554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Termelési technológia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21E0A3F-2E38-4C41-A3F9-377B55F57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327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alkalmazott külszíni bányászati tevékenység az alábbi főbb technológiai lépésekből áll: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Feltárás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felső humuszréteg és a meddő réteg külön-külön való kitermelése, deponálása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Fejtés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kőzetjövesztés robbantással történik.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évi 350 ezer m</a:t>
            </a:r>
            <a:r>
              <a:rPr lang="hu-H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jövesztéséhez havi 3 robbantást terveznek.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Törés, osztályozás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meghatározott szemcseméret szerint történő válogatás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Tájrendezés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 bánya meddő MÜT szerint történő elhelyezése, visszatöltése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683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E4FE94D-945F-427A-AF5F-220432766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Termelés feltételei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A979325-3B25-4498-A836-39DF1616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bányavállalkozó az ásványvagyon kitermeléséhez a következő gépeket alkalmazza: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 950M típusú gumikerekes homlokrakodó (teljesítmény: 187 kW), mely kanálmérleggel van felszerelve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 320 típusú lánctalpas kotrógép (teljesítmény: 122 kW)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TEREX BISON 280 típusú mobil törő (törési teljesítmény: 200 tonna/óra)</a:t>
            </a:r>
            <a:endParaRPr lang="hu-H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TESAB TS1550 típusú mobil osztályozó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termelésre csak nappal kerül sor.</a:t>
            </a:r>
          </a:p>
        </p:txBody>
      </p:sp>
    </p:spTree>
    <p:extLst>
      <p:ext uri="{BB962C8B-B14F-4D97-AF65-F5344CB8AC3E}">
        <p14:creationId xmlns:p14="http://schemas.microsoft.com/office/powerpoint/2010/main" xmlns="" val="176127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9A15D00-870B-4647-8842-8C1E4205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72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Szállítási útvonal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9F0E73A-B4BF-4398-967B-BF529012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093304"/>
            <a:ext cx="11459818" cy="53995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haszonanyag elszállítása az az Apc-Petőfibánya közötti 024 hrsz-ú közúthoz vezető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Apc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022 hrsz-ú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(kivett út) javított földúton, onnan az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Apc 030/4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(kivett út),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Apc 028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(kivett út), majd a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Zagyvaszántó 0106 hrsz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-ú javított földúton történik a Zagyva folyó kezelő útjáig, mely szintén a Vízügyi Igazgatósággal történt megegyezés alapján szállításra alkalmas állapotba feljavításra kerül. Ez a földút párhuzamosan haladva a Zagyva folyóval, ahol a következő helyrajzi számokat érint még (mivel a Zagyva több település közigazgatási területét érinti):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Zagyvaszántó 0103 hrsz.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(kivett Zagyva folyó)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Petőfibánya 0111 hrsz.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(kivett út)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Lőrinci 097 hrsz.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(kivett Zagyva folyó)</a:t>
            </a:r>
          </a:p>
          <a:p>
            <a:pPr>
              <a:lnSpc>
                <a:spcPct val="150000"/>
              </a:lnSpc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Innen a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Petőfibánya 0336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hrsz-ú (kivett közút) és a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Petőfibánya 0313/b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hrsz-ú földúton keresztül történik a szállítás a 2401. számú úthoz, melyen tovább történik a szállítás a 24102. számú bekötő és a 21. számú főúton keresztül az M3-as autópályára.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xmlns="" val="209722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994CF29-8E67-4C59-B6DC-BCE1B99F3F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0662" y="176005"/>
            <a:ext cx="9521895" cy="580022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788744A4-7746-48E7-B682-60E9A3D6776F}"/>
              </a:ext>
            </a:extLst>
          </p:cNvPr>
          <p:cNvSpPr txBox="1"/>
          <p:nvPr/>
        </p:nvSpPr>
        <p:spPr>
          <a:xfrm>
            <a:off x="5128592" y="6072809"/>
            <a:ext cx="410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Szállítási útvonal 1. rész</a:t>
            </a:r>
          </a:p>
        </p:txBody>
      </p:sp>
    </p:spTree>
    <p:extLst>
      <p:ext uri="{BB962C8B-B14F-4D97-AF65-F5344CB8AC3E}">
        <p14:creationId xmlns:p14="http://schemas.microsoft.com/office/powerpoint/2010/main" xmlns="" val="403946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7B817D1-21C6-4FB8-8F1F-17AECB522F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897" y="240817"/>
            <a:ext cx="9348580" cy="571751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96EF32A-6FCA-41FF-95DB-1FA4365D3359}"/>
              </a:ext>
            </a:extLst>
          </p:cNvPr>
          <p:cNvSpPr txBox="1"/>
          <p:nvPr/>
        </p:nvSpPr>
        <p:spPr>
          <a:xfrm>
            <a:off x="4641574" y="6052931"/>
            <a:ext cx="410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Szállítási útvonal 2. rész</a:t>
            </a:r>
          </a:p>
        </p:txBody>
      </p:sp>
    </p:spTree>
    <p:extLst>
      <p:ext uri="{BB962C8B-B14F-4D97-AF65-F5344CB8AC3E}">
        <p14:creationId xmlns:p14="http://schemas.microsoft.com/office/powerpoint/2010/main" xmlns="" val="63874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FDE586-3E74-40F4-ABFE-210FDFD7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hu-HU" b="1" dirty="0"/>
              <a:t>Bányászat hatása a levegőre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177DA77-F001-4B26-B860-0FB62115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1" y="1142999"/>
            <a:ext cx="10515600" cy="50590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Robbantás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m-es szemcsék egy robbantás alatt keletkező tömege 0,3 m</a:t>
            </a:r>
            <a:r>
              <a:rPr lang="hu-H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Láthatjuk, hogy az andezit kőzetjövesztésére a porképződés nem jellemző. A keletkező kevés por természetes anyag, nem toxikus, ülepedő frakció. A robbantások okozta minimális porterheltség csak a bányatelken belül lesz kimutatható, a környező településre nem lesz hatással.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Bányagépek kibocsátása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NO</a:t>
            </a:r>
            <a:r>
              <a:rPr lang="hu-H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esetén 63 méteres hatásterület jelölhető ki, míg</a:t>
            </a:r>
            <a:r>
              <a:rPr lang="hu-H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PM10, a CO,</a:t>
            </a:r>
            <a:r>
              <a:rPr lang="hu-H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szénhidrogének, és a SO</a:t>
            </a:r>
            <a:r>
              <a:rPr lang="hu-H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immissziója a leggyakoribb meteorológiai feltételek mellett sem éri el az 1 órás határérték 10 %-át, így ezeknek a légszennyezőknek nincs hatásterülete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Törő- és osztályozó porkibocsátása: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levegőterhelési hatásterületének határa a tevékenység végzésének helyétől számított 53 m-es körön belül található.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6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E7DF80D-225D-419A-B109-C90FDA8E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718"/>
          </a:xfrm>
        </p:spPr>
        <p:txBody>
          <a:bodyPr/>
          <a:lstStyle/>
          <a:p>
            <a:pPr algn="ctr"/>
            <a:r>
              <a:rPr lang="hu-HU" b="1" dirty="0"/>
              <a:t>Szállítás okozta légszennyezés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BDE1315-B15E-4DFF-8589-1592247C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1252330"/>
            <a:ext cx="11479695" cy="492463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  <a:tabLst>
                <a:tab pos="270510" algn="l"/>
                <a:tab pos="431800" algn="r"/>
                <a:tab pos="630555" algn="l"/>
              </a:tabLs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Hatásterület 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70510" algn="l"/>
                <a:tab pos="431800" algn="r"/>
                <a:tab pos="630555" algn="l"/>
              </a:tabLs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2401. sz. út (3+366 – 9+273):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Hatásterületet nem jelölhetünk ki a beruházás nélküli forgalomra, míg a bánya nyitásával a NO</a:t>
            </a:r>
            <a:r>
              <a:rPr lang="hu-H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esetében 19 méteres lesz a hatásterület. A többi komponens esetében nem tudunk hatásterületet kijelölni.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70510" algn="l"/>
                <a:tab pos="431800" algn="r"/>
                <a:tab pos="630555" algn="l"/>
              </a:tabLs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24102. sz. út (0+000 – 0+1947):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Hatásterületet nem jelölhetünk ki a beruházás nélküli forgalomra, míg a bánya nyitásával a NO</a:t>
            </a:r>
            <a:r>
              <a:rPr lang="hu-H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esetében 19,5 méteres lesz a hatásterület. A többi komponens esetében nem tudunk hatásterületet kijelölni.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270510" algn="l"/>
                <a:tab pos="431800" algn="r"/>
                <a:tab pos="630555" algn="l"/>
              </a:tabLs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 sz. út (1+904 – 14+211):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</a:t>
            </a:r>
            <a:r>
              <a:rPr lang="hu-H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esetében 88 méteres hatásterületet jelölhetünk ki a 2019-es forgalomra. A maximális forgalom esetén 90 méter a hatásterület. CH esetében 25 méteres hatásterületet jelölhetünk ki a 2019-es forgalomra. A maximális forgalom esetén 26 méter a hatásterület. PM10 esetében 29,5 méter hatásterületet jelölhetünk ki a 2019-es forgalomra. A maximális forgalom esetén 30,5 méter a hatásterület. CO és SO</a:t>
            </a:r>
            <a:r>
              <a:rPr lang="hu-H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esetében nem tudunk hatásterületet kijelölni.</a:t>
            </a: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  <a:tabLst>
                <a:tab pos="270510" algn="l"/>
                <a:tab pos="431800" algn="r"/>
                <a:tab pos="630555" algn="l"/>
              </a:tabLs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Megállapítható, hogy a szállítási útvonalon mind a jelenlegi, mind a jövőbeni állapotban a kialakuló koncentrációk elmaradnak a vonatkozó légszennyezettségi határértékektől.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8717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937</Words>
  <Application>Microsoft Office PowerPoint</Application>
  <PresentationFormat>Egyéni</PresentationFormat>
  <Paragraphs>64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1. dia</vt:lpstr>
      <vt:lpstr>Általános adatok</vt:lpstr>
      <vt:lpstr>Termelési technológia</vt:lpstr>
      <vt:lpstr>Termelés feltételei</vt:lpstr>
      <vt:lpstr>Szállítási útvonal</vt:lpstr>
      <vt:lpstr>6. dia</vt:lpstr>
      <vt:lpstr>7. dia</vt:lpstr>
      <vt:lpstr>Bányászat hatása a levegőre</vt:lpstr>
      <vt:lpstr>Szállítás okozta légszennyezés</vt:lpstr>
      <vt:lpstr>Bányászat okozta zajterhelés</vt:lpstr>
      <vt:lpstr>11. dia</vt:lpstr>
      <vt:lpstr>12. dia</vt:lpstr>
      <vt:lpstr>Szállítás okozta zajterhelés</vt:lpstr>
      <vt:lpstr>Összefoglalás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Attila Kocski</dc:creator>
  <cp:lastModifiedBy>nagyfan</cp:lastModifiedBy>
  <cp:revision>10</cp:revision>
  <dcterms:created xsi:type="dcterms:W3CDTF">2021-04-14T14:52:52Z</dcterms:created>
  <dcterms:modified xsi:type="dcterms:W3CDTF">2021-04-15T06:42:47Z</dcterms:modified>
</cp:coreProperties>
</file>