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15"/>
  </p:notesMasterIdLst>
  <p:sldIdLst>
    <p:sldId id="256" r:id="rId2"/>
    <p:sldId id="270" r:id="rId3"/>
    <p:sldId id="271" r:id="rId4"/>
    <p:sldId id="272" r:id="rId5"/>
    <p:sldId id="273" r:id="rId6"/>
    <p:sldId id="269" r:id="rId7"/>
    <p:sldId id="262" r:id="rId8"/>
    <p:sldId id="263" r:id="rId9"/>
    <p:sldId id="264" r:id="rId10"/>
    <p:sldId id="265" r:id="rId11"/>
    <p:sldId id="266" r:id="rId12"/>
    <p:sldId id="267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rbász Réka" initials="H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napToObjects="1">
      <p:cViewPr>
        <p:scale>
          <a:sx n="90" d="100"/>
          <a:sy n="90" d="100"/>
        </p:scale>
        <p:origin x="-2160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0DD498-7FBE-49FE-8BE7-4B823B069848}" type="doc">
      <dgm:prSet loTypeId="urn:microsoft.com/office/officeart/2005/8/layout/radial5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06289D5D-93C3-4DAE-A31C-8C4B5A0C1495}">
      <dgm:prSet phldrT="[Szöveg]" custT="1"/>
      <dgm:spPr>
        <a:xfrm>
          <a:off x="1348256" y="1574337"/>
          <a:ext cx="1342086" cy="1377288"/>
        </a:xfrm>
        <a:solidFill>
          <a:srgbClr val="ED7D31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  <a:buNone/>
          </a:pPr>
          <a:r>
            <a:rPr lang="hu-HU" sz="900" b="1" dirty="0">
              <a:solidFill>
                <a:sysClr val="window" lastClr="FFFFFF"/>
              </a:solidFill>
              <a:latin typeface="Garamond" pitchFamily="18" charset="0"/>
              <a:ea typeface="+mn-ea"/>
              <a:cs typeface="+mn-cs"/>
            </a:rPr>
            <a:t>KÖFOP-1.0.0-VEKOP-15-2016-00041 </a:t>
          </a:r>
        </a:p>
        <a:p>
          <a:pPr algn="ctr">
            <a:lnSpc>
              <a:spcPct val="100000"/>
            </a:lnSpc>
            <a:spcAft>
              <a:spcPts val="0"/>
            </a:spcAft>
            <a:buNone/>
          </a:pPr>
          <a:r>
            <a:rPr lang="hu-HU" sz="900" b="1" dirty="0">
              <a:solidFill>
                <a:sysClr val="window" lastClr="FFFFFF"/>
              </a:solidFill>
              <a:latin typeface="Garamond" pitchFamily="18" charset="0"/>
              <a:ea typeface="+mn-ea"/>
              <a:cs typeface="+mn-cs"/>
            </a:rPr>
            <a:t>A szolgáltató kormányhivatali és közigazgatási modell bevezetése</a:t>
          </a:r>
        </a:p>
      </dgm:t>
    </dgm:pt>
    <dgm:pt modelId="{94F497AA-6FB6-4499-886D-6F865FE43724}" type="parTrans" cxnId="{F6C29545-EBCE-44E5-A4A7-EF13D1C8C0A7}">
      <dgm:prSet/>
      <dgm:spPr/>
      <dgm:t>
        <a:bodyPr/>
        <a:lstStyle/>
        <a:p>
          <a:pPr algn="ctr"/>
          <a:endParaRPr lang="hu-HU"/>
        </a:p>
      </dgm:t>
    </dgm:pt>
    <dgm:pt modelId="{5D2B720C-E7C2-43EA-84FC-A9711F46D3F1}" type="sibTrans" cxnId="{F6C29545-EBCE-44E5-A4A7-EF13D1C8C0A7}">
      <dgm:prSet/>
      <dgm:spPr/>
      <dgm:t>
        <a:bodyPr/>
        <a:lstStyle/>
        <a:p>
          <a:pPr algn="ctr"/>
          <a:endParaRPr lang="hu-HU"/>
        </a:p>
      </dgm:t>
    </dgm:pt>
    <dgm:pt modelId="{9EDA9FB4-BCA0-430F-A263-1A9024143E0F}">
      <dgm:prSet phldrT="[Szöveg]" custT="1"/>
      <dgm:spPr>
        <a:xfrm>
          <a:off x="1488839" y="240753"/>
          <a:ext cx="1060921" cy="1060921"/>
        </a:xfrm>
        <a:solidFill>
          <a:srgbClr val="F2A16A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 algn="ctr">
            <a:buNone/>
          </a:pPr>
          <a:r>
            <a:rPr lang="hu-HU" sz="800" b="1" dirty="0">
              <a:solidFill>
                <a:sysClr val="window" lastClr="FFFFFF"/>
              </a:solidFill>
              <a:latin typeface="+mj-lt"/>
              <a:ea typeface="+mn-ea"/>
              <a:cs typeface="+mn-cs"/>
            </a:rPr>
            <a:t>1. Központi hivatalok felülvizsgálata</a:t>
          </a:r>
        </a:p>
      </dgm:t>
    </dgm:pt>
    <dgm:pt modelId="{FBCD0527-DB18-411A-90A5-8C52F73F2B4F}" type="parTrans" cxnId="{73C9E266-71D9-4325-A74D-C647EF26F274}">
      <dgm:prSet/>
      <dgm:spPr>
        <a:xfrm rot="16200000">
          <a:off x="1947044" y="1261739"/>
          <a:ext cx="144511" cy="360713"/>
        </a:xfrm>
        <a:solidFill>
          <a:srgbClr val="5B9BD5">
            <a:lumMod val="40000"/>
            <a:lumOff val="60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 algn="ctr">
            <a:buNone/>
          </a:pPr>
          <a:endParaRPr lang="hu-H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0B4D6279-18ED-4896-A976-C144DCAAF42E}" type="sibTrans" cxnId="{73C9E266-71D9-4325-A74D-C647EF26F274}">
      <dgm:prSet/>
      <dgm:spPr/>
      <dgm:t>
        <a:bodyPr/>
        <a:lstStyle/>
        <a:p>
          <a:pPr algn="ctr"/>
          <a:endParaRPr lang="hu-HU"/>
        </a:p>
      </dgm:t>
    </dgm:pt>
    <dgm:pt modelId="{7E7593DF-9C26-4548-AE92-4FB3BE3055C2}">
      <dgm:prSet phldrT="[Szöveg]" custT="1"/>
      <dgm:spPr>
        <a:xfrm>
          <a:off x="2975359" y="1732520"/>
          <a:ext cx="1060921" cy="1060921"/>
        </a:xfrm>
        <a:solidFill>
          <a:srgbClr val="F2A16A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 algn="ctr">
            <a:buNone/>
          </a:pPr>
          <a:r>
            <a:rPr lang="hu-HU" sz="800" b="1" dirty="0">
              <a:solidFill>
                <a:sysClr val="window" lastClr="FFFFFF"/>
              </a:solidFill>
              <a:latin typeface="Garamond" pitchFamily="18" charset="0"/>
              <a:ea typeface="+mn-ea"/>
              <a:cs typeface="+mn-cs"/>
            </a:rPr>
            <a:t>2. Kormányhivatali labortevékenység fejlesztése</a:t>
          </a:r>
        </a:p>
      </dgm:t>
    </dgm:pt>
    <dgm:pt modelId="{090E17C4-7113-4A0E-8DAB-F116590F475B}" type="parTrans" cxnId="{3E61DE99-C02B-4E3B-BEE1-09075EA09DF0}">
      <dgm:prSet/>
      <dgm:spPr>
        <a:xfrm>
          <a:off x="2753046" y="2082624"/>
          <a:ext cx="151058" cy="360713"/>
        </a:xfrm>
        <a:solidFill>
          <a:srgbClr val="5B9BD5">
            <a:lumMod val="40000"/>
            <a:lumOff val="60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 algn="ctr">
            <a:buNone/>
          </a:pPr>
          <a:endParaRPr lang="hu-H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0B44DC1F-9CC4-4AA3-8AFB-E0C5F02EC8B2}" type="sibTrans" cxnId="{3E61DE99-C02B-4E3B-BEE1-09075EA09DF0}">
      <dgm:prSet/>
      <dgm:spPr/>
      <dgm:t>
        <a:bodyPr/>
        <a:lstStyle/>
        <a:p>
          <a:pPr algn="ctr"/>
          <a:endParaRPr lang="hu-HU"/>
        </a:p>
      </dgm:t>
    </dgm:pt>
    <dgm:pt modelId="{BF615CD2-5D63-49C2-8CF3-B3B48D83011C}">
      <dgm:prSet phldrT="[Szöveg]" custT="1"/>
      <dgm:spPr>
        <a:xfrm>
          <a:off x="1495657" y="3216408"/>
          <a:ext cx="1060921" cy="1060921"/>
        </a:xfrm>
        <a:solidFill>
          <a:srgbClr val="F2A16A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 algn="ctr">
            <a:buNone/>
          </a:pPr>
          <a:r>
            <a:rPr lang="hu-HU" sz="800" b="1" dirty="0">
              <a:solidFill>
                <a:sysClr val="window" lastClr="FFFFFF"/>
              </a:solidFill>
              <a:latin typeface="Garamond" pitchFamily="18" charset="0"/>
              <a:ea typeface="+mn-ea"/>
              <a:cs typeface="+mn-cs"/>
            </a:rPr>
            <a:t>3. Állami és önkormányzati közfeladat-kataszter továbbfejlesztése</a:t>
          </a:r>
        </a:p>
      </dgm:t>
    </dgm:pt>
    <dgm:pt modelId="{DB7ABBD5-6AA5-4EAE-A2DB-490DFFE12838}" type="parTrans" cxnId="{08987F8A-DA55-44E6-9FD1-F502A53480C4}">
      <dgm:prSet/>
      <dgm:spPr>
        <a:xfrm rot="5384205">
          <a:off x="1952882" y="2899687"/>
          <a:ext cx="140343" cy="360713"/>
        </a:xfrm>
        <a:solidFill>
          <a:srgbClr val="5B9BD5">
            <a:lumMod val="40000"/>
            <a:lumOff val="60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 algn="ctr">
            <a:buNone/>
          </a:pPr>
          <a:endParaRPr lang="hu-H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C0945B36-3295-4DA4-BD23-6FA01113457F}" type="sibTrans" cxnId="{08987F8A-DA55-44E6-9FD1-F502A53480C4}">
      <dgm:prSet/>
      <dgm:spPr/>
      <dgm:t>
        <a:bodyPr/>
        <a:lstStyle/>
        <a:p>
          <a:pPr algn="ctr"/>
          <a:endParaRPr lang="hu-HU"/>
        </a:p>
      </dgm:t>
    </dgm:pt>
    <dgm:pt modelId="{D1BABB11-D75E-4F88-BFEB-5A72BFA69F9F}">
      <dgm:prSet custT="1"/>
      <dgm:spPr>
        <a:xfrm>
          <a:off x="2319" y="1732520"/>
          <a:ext cx="1060921" cy="1060921"/>
        </a:xfrm>
        <a:solidFill>
          <a:srgbClr val="F2A16A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 algn="ctr">
            <a:buNone/>
          </a:pPr>
          <a:r>
            <a:rPr lang="hu-HU" sz="800" b="1" dirty="0">
              <a:solidFill>
                <a:sysClr val="window" lastClr="FFFFFF"/>
              </a:solidFill>
              <a:latin typeface="Garamond" pitchFamily="18" charset="0"/>
              <a:ea typeface="+mn-ea"/>
              <a:cs typeface="+mn-cs"/>
            </a:rPr>
            <a:t>4. A Szolgáltató Kormányhivatali Modell bevezetése</a:t>
          </a:r>
        </a:p>
      </dgm:t>
    </dgm:pt>
    <dgm:pt modelId="{5FB481B8-16E4-44CD-8507-569F49D80407}" type="parTrans" cxnId="{8ED4668A-D335-499B-AF0A-1FA57B6902AE}">
      <dgm:prSet/>
      <dgm:spPr>
        <a:xfrm rot="10800000">
          <a:off x="1134494" y="2082624"/>
          <a:ext cx="151058" cy="360713"/>
        </a:xfrm>
        <a:solidFill>
          <a:srgbClr val="5B9BD5">
            <a:lumMod val="40000"/>
            <a:lumOff val="60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 algn="ctr">
            <a:buNone/>
          </a:pPr>
          <a:endParaRPr lang="hu-HU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B2A6C63E-4512-4C56-8805-DF46912F70DF}" type="sibTrans" cxnId="{8ED4668A-D335-499B-AF0A-1FA57B6902AE}">
      <dgm:prSet/>
      <dgm:spPr/>
      <dgm:t>
        <a:bodyPr/>
        <a:lstStyle/>
        <a:p>
          <a:pPr algn="ctr"/>
          <a:endParaRPr lang="hu-HU"/>
        </a:p>
      </dgm:t>
    </dgm:pt>
    <dgm:pt modelId="{8B38C378-5B71-42F1-B2B6-787757F0C18C}" type="pres">
      <dgm:prSet presAssocID="{860DD498-7FBE-49FE-8BE7-4B823B06984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3AE24860-8817-44B0-918F-04E5E4760299}" type="pres">
      <dgm:prSet presAssocID="{06289D5D-93C3-4DAE-A31C-8C4B5A0C1495}" presName="centerShape" presStyleLbl="node0" presStyleIdx="0" presStyleCnt="1" custScaleX="126502" custScaleY="129820"/>
      <dgm:spPr>
        <a:prstGeom prst="ellipse">
          <a:avLst/>
        </a:prstGeom>
      </dgm:spPr>
      <dgm:t>
        <a:bodyPr/>
        <a:lstStyle/>
        <a:p>
          <a:endParaRPr lang="hu-HU"/>
        </a:p>
      </dgm:t>
    </dgm:pt>
    <dgm:pt modelId="{C083B5D9-77FE-4CB7-B1A8-01B73F91A82A}" type="pres">
      <dgm:prSet presAssocID="{FBCD0527-DB18-411A-90A5-8C52F73F2B4F}" presName="parTrans" presStyleLbl="sibTrans2D1" presStyleIdx="0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u-HU"/>
        </a:p>
      </dgm:t>
    </dgm:pt>
    <dgm:pt modelId="{2AF826FB-9F5A-4DA8-AC63-494ECC0DB77F}" type="pres">
      <dgm:prSet presAssocID="{FBCD0527-DB18-411A-90A5-8C52F73F2B4F}" presName="connectorText" presStyleLbl="sibTrans2D1" presStyleIdx="0" presStyleCnt="4"/>
      <dgm:spPr/>
      <dgm:t>
        <a:bodyPr/>
        <a:lstStyle/>
        <a:p>
          <a:endParaRPr lang="hu-HU"/>
        </a:p>
      </dgm:t>
    </dgm:pt>
    <dgm:pt modelId="{3352318B-5755-43E8-9F28-CF589B0A91DC}" type="pres">
      <dgm:prSet presAssocID="{9EDA9FB4-BCA0-430F-A263-1A9024143E0F}" presName="node" presStyleLbl="node1" presStyleIdx="0" presStyleCnt="4" custRadScaleRad="10035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u-HU"/>
        </a:p>
      </dgm:t>
    </dgm:pt>
    <dgm:pt modelId="{422EF23F-06CC-4727-8FC6-7241CFBD9D80}" type="pres">
      <dgm:prSet presAssocID="{090E17C4-7113-4A0E-8DAB-F116590F475B}" presName="parTrans" presStyleLbl="sibTrans2D1" presStyleIdx="1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u-HU"/>
        </a:p>
      </dgm:t>
    </dgm:pt>
    <dgm:pt modelId="{CDB3879D-942C-42A7-A799-A5F3B78AEC1F}" type="pres">
      <dgm:prSet presAssocID="{090E17C4-7113-4A0E-8DAB-F116590F475B}" presName="connectorText" presStyleLbl="sibTrans2D1" presStyleIdx="1" presStyleCnt="4"/>
      <dgm:spPr/>
      <dgm:t>
        <a:bodyPr/>
        <a:lstStyle/>
        <a:p>
          <a:endParaRPr lang="hu-HU"/>
        </a:p>
      </dgm:t>
    </dgm:pt>
    <dgm:pt modelId="{CDD5A412-71AF-49E1-90C1-5049EFB80F17}" type="pres">
      <dgm:prSet presAssocID="{7E7593DF-9C26-4548-AE92-4FB3BE3055C2}" presName="node" presStyleLbl="node1" presStyleIdx="1" presStyleCnt="4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u-HU"/>
        </a:p>
      </dgm:t>
    </dgm:pt>
    <dgm:pt modelId="{A51AD716-F533-4785-8194-A6234C1DAF15}" type="pres">
      <dgm:prSet presAssocID="{DB7ABBD5-6AA5-4EAE-A2DB-490DFFE12838}" presName="parTrans" presStyleLbl="sibTrans2D1" presStyleIdx="2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u-HU"/>
        </a:p>
      </dgm:t>
    </dgm:pt>
    <dgm:pt modelId="{9005D019-7262-46BF-9069-5F4C9E2D3197}" type="pres">
      <dgm:prSet presAssocID="{DB7ABBD5-6AA5-4EAE-A2DB-490DFFE12838}" presName="connectorText" presStyleLbl="sibTrans2D1" presStyleIdx="2" presStyleCnt="4"/>
      <dgm:spPr/>
      <dgm:t>
        <a:bodyPr/>
        <a:lstStyle/>
        <a:p>
          <a:endParaRPr lang="hu-HU"/>
        </a:p>
      </dgm:t>
    </dgm:pt>
    <dgm:pt modelId="{2C85942D-7AA7-40B8-9D1B-54E45D87170A}" type="pres">
      <dgm:prSet presAssocID="{BF615CD2-5D63-49C2-8CF3-B3B48D83011C}" presName="node" presStyleLbl="node1" presStyleIdx="2" presStyleCnt="4" custRadScaleRad="99824" custRadScaleInc="-58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u-HU"/>
        </a:p>
      </dgm:t>
    </dgm:pt>
    <dgm:pt modelId="{50837780-B07D-4689-BC88-DD156C8E96A5}" type="pres">
      <dgm:prSet presAssocID="{5FB481B8-16E4-44CD-8507-569F49D80407}" presName="parTrans" presStyleLbl="sibTrans2D1" presStyleIdx="3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hu-HU"/>
        </a:p>
      </dgm:t>
    </dgm:pt>
    <dgm:pt modelId="{DA1ABF41-5BBC-4F2B-9E44-20CEDFE43897}" type="pres">
      <dgm:prSet presAssocID="{5FB481B8-16E4-44CD-8507-569F49D80407}" presName="connectorText" presStyleLbl="sibTrans2D1" presStyleIdx="3" presStyleCnt="4"/>
      <dgm:spPr/>
      <dgm:t>
        <a:bodyPr/>
        <a:lstStyle/>
        <a:p>
          <a:endParaRPr lang="hu-HU"/>
        </a:p>
      </dgm:t>
    </dgm:pt>
    <dgm:pt modelId="{379742CC-9EEE-4A97-B93C-A877F778B87F}" type="pres">
      <dgm:prSet presAssocID="{D1BABB11-D75E-4F88-BFEB-5A72BFA69F9F}" presName="node" presStyleLbl="node1" presStyleIdx="3" presStyleCnt="4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hu-HU"/>
        </a:p>
      </dgm:t>
    </dgm:pt>
  </dgm:ptLst>
  <dgm:cxnLst>
    <dgm:cxn modelId="{73C9E266-71D9-4325-A74D-C647EF26F274}" srcId="{06289D5D-93C3-4DAE-A31C-8C4B5A0C1495}" destId="{9EDA9FB4-BCA0-430F-A263-1A9024143E0F}" srcOrd="0" destOrd="0" parTransId="{FBCD0527-DB18-411A-90A5-8C52F73F2B4F}" sibTransId="{0B4D6279-18ED-4896-A976-C144DCAAF42E}"/>
    <dgm:cxn modelId="{17653CA8-1FBB-420B-8FCB-0074318C777E}" type="presOf" srcId="{DB7ABBD5-6AA5-4EAE-A2DB-490DFFE12838}" destId="{9005D019-7262-46BF-9069-5F4C9E2D3197}" srcOrd="1" destOrd="0" presId="urn:microsoft.com/office/officeart/2005/8/layout/radial5"/>
    <dgm:cxn modelId="{0AA971C8-52F9-419A-8016-D5B37DA7FEB5}" type="presOf" srcId="{BF615CD2-5D63-49C2-8CF3-B3B48D83011C}" destId="{2C85942D-7AA7-40B8-9D1B-54E45D87170A}" srcOrd="0" destOrd="0" presId="urn:microsoft.com/office/officeart/2005/8/layout/radial5"/>
    <dgm:cxn modelId="{AE5E3897-3727-4549-81AA-2267893C1D5B}" type="presOf" srcId="{06289D5D-93C3-4DAE-A31C-8C4B5A0C1495}" destId="{3AE24860-8817-44B0-918F-04E5E4760299}" srcOrd="0" destOrd="0" presId="urn:microsoft.com/office/officeart/2005/8/layout/radial5"/>
    <dgm:cxn modelId="{5528F9D6-7224-49B9-B83E-CCE1EE03F127}" type="presOf" srcId="{FBCD0527-DB18-411A-90A5-8C52F73F2B4F}" destId="{C083B5D9-77FE-4CB7-B1A8-01B73F91A82A}" srcOrd="0" destOrd="0" presId="urn:microsoft.com/office/officeart/2005/8/layout/radial5"/>
    <dgm:cxn modelId="{8C3826AB-A831-44C6-9C35-70B9D9BA7BE9}" type="presOf" srcId="{090E17C4-7113-4A0E-8DAB-F116590F475B}" destId="{422EF23F-06CC-4727-8FC6-7241CFBD9D80}" srcOrd="0" destOrd="0" presId="urn:microsoft.com/office/officeart/2005/8/layout/radial5"/>
    <dgm:cxn modelId="{06BC863B-090D-4596-89AB-27C620AB634A}" type="presOf" srcId="{860DD498-7FBE-49FE-8BE7-4B823B069848}" destId="{8B38C378-5B71-42F1-B2B6-787757F0C18C}" srcOrd="0" destOrd="0" presId="urn:microsoft.com/office/officeart/2005/8/layout/radial5"/>
    <dgm:cxn modelId="{95C6246F-4618-4ACC-B5F5-718E8377B547}" type="presOf" srcId="{FBCD0527-DB18-411A-90A5-8C52F73F2B4F}" destId="{2AF826FB-9F5A-4DA8-AC63-494ECC0DB77F}" srcOrd="1" destOrd="0" presId="urn:microsoft.com/office/officeart/2005/8/layout/radial5"/>
    <dgm:cxn modelId="{627A62DC-CA87-4AD8-9BA8-0E2B36F7889F}" type="presOf" srcId="{5FB481B8-16E4-44CD-8507-569F49D80407}" destId="{50837780-B07D-4689-BC88-DD156C8E96A5}" srcOrd="0" destOrd="0" presId="urn:microsoft.com/office/officeart/2005/8/layout/radial5"/>
    <dgm:cxn modelId="{80725DB5-15CC-476B-9180-FC58BC7F3DFE}" type="presOf" srcId="{DB7ABBD5-6AA5-4EAE-A2DB-490DFFE12838}" destId="{A51AD716-F533-4785-8194-A6234C1DAF15}" srcOrd="0" destOrd="0" presId="urn:microsoft.com/office/officeart/2005/8/layout/radial5"/>
    <dgm:cxn modelId="{3052C0A9-73D4-47FE-939B-F0D9604261E2}" type="presOf" srcId="{9EDA9FB4-BCA0-430F-A263-1A9024143E0F}" destId="{3352318B-5755-43E8-9F28-CF589B0A91DC}" srcOrd="0" destOrd="0" presId="urn:microsoft.com/office/officeart/2005/8/layout/radial5"/>
    <dgm:cxn modelId="{3E61DE99-C02B-4E3B-BEE1-09075EA09DF0}" srcId="{06289D5D-93C3-4DAE-A31C-8C4B5A0C1495}" destId="{7E7593DF-9C26-4548-AE92-4FB3BE3055C2}" srcOrd="1" destOrd="0" parTransId="{090E17C4-7113-4A0E-8DAB-F116590F475B}" sibTransId="{0B44DC1F-9CC4-4AA3-8AFB-E0C5F02EC8B2}"/>
    <dgm:cxn modelId="{AC6558EB-5B91-4CD0-8E30-701A500B19EE}" type="presOf" srcId="{7E7593DF-9C26-4548-AE92-4FB3BE3055C2}" destId="{CDD5A412-71AF-49E1-90C1-5049EFB80F17}" srcOrd="0" destOrd="0" presId="urn:microsoft.com/office/officeart/2005/8/layout/radial5"/>
    <dgm:cxn modelId="{8ED4668A-D335-499B-AF0A-1FA57B6902AE}" srcId="{06289D5D-93C3-4DAE-A31C-8C4B5A0C1495}" destId="{D1BABB11-D75E-4F88-BFEB-5A72BFA69F9F}" srcOrd="3" destOrd="0" parTransId="{5FB481B8-16E4-44CD-8507-569F49D80407}" sibTransId="{B2A6C63E-4512-4C56-8805-DF46912F70DF}"/>
    <dgm:cxn modelId="{4B98A73D-A640-4924-AB10-DF8E8D354C87}" type="presOf" srcId="{090E17C4-7113-4A0E-8DAB-F116590F475B}" destId="{CDB3879D-942C-42A7-A799-A5F3B78AEC1F}" srcOrd="1" destOrd="0" presId="urn:microsoft.com/office/officeart/2005/8/layout/radial5"/>
    <dgm:cxn modelId="{C3FD23B7-D7EA-48C7-801E-8DB9F9D0BCD6}" type="presOf" srcId="{D1BABB11-D75E-4F88-BFEB-5A72BFA69F9F}" destId="{379742CC-9EEE-4A97-B93C-A877F778B87F}" srcOrd="0" destOrd="0" presId="urn:microsoft.com/office/officeart/2005/8/layout/radial5"/>
    <dgm:cxn modelId="{08987F8A-DA55-44E6-9FD1-F502A53480C4}" srcId="{06289D5D-93C3-4DAE-A31C-8C4B5A0C1495}" destId="{BF615CD2-5D63-49C2-8CF3-B3B48D83011C}" srcOrd="2" destOrd="0" parTransId="{DB7ABBD5-6AA5-4EAE-A2DB-490DFFE12838}" sibTransId="{C0945B36-3295-4DA4-BD23-6FA01113457F}"/>
    <dgm:cxn modelId="{F6C29545-EBCE-44E5-A4A7-EF13D1C8C0A7}" srcId="{860DD498-7FBE-49FE-8BE7-4B823B069848}" destId="{06289D5D-93C3-4DAE-A31C-8C4B5A0C1495}" srcOrd="0" destOrd="0" parTransId="{94F497AA-6FB6-4499-886D-6F865FE43724}" sibTransId="{5D2B720C-E7C2-43EA-84FC-A9711F46D3F1}"/>
    <dgm:cxn modelId="{239176C1-1876-4D58-A422-3984D92FF0D7}" type="presOf" srcId="{5FB481B8-16E4-44CD-8507-569F49D80407}" destId="{DA1ABF41-5BBC-4F2B-9E44-20CEDFE43897}" srcOrd="1" destOrd="0" presId="urn:microsoft.com/office/officeart/2005/8/layout/radial5"/>
    <dgm:cxn modelId="{50B8A1C4-D885-4F69-B77A-F5CDE6727FB7}" type="presParOf" srcId="{8B38C378-5B71-42F1-B2B6-787757F0C18C}" destId="{3AE24860-8817-44B0-918F-04E5E4760299}" srcOrd="0" destOrd="0" presId="urn:microsoft.com/office/officeart/2005/8/layout/radial5"/>
    <dgm:cxn modelId="{D5F39800-4070-40FB-95BD-8E5376C9A1C3}" type="presParOf" srcId="{8B38C378-5B71-42F1-B2B6-787757F0C18C}" destId="{C083B5D9-77FE-4CB7-B1A8-01B73F91A82A}" srcOrd="1" destOrd="0" presId="urn:microsoft.com/office/officeart/2005/8/layout/radial5"/>
    <dgm:cxn modelId="{2A5DBA70-68AB-4343-9459-C8DFE8AE696B}" type="presParOf" srcId="{C083B5D9-77FE-4CB7-B1A8-01B73F91A82A}" destId="{2AF826FB-9F5A-4DA8-AC63-494ECC0DB77F}" srcOrd="0" destOrd="0" presId="urn:microsoft.com/office/officeart/2005/8/layout/radial5"/>
    <dgm:cxn modelId="{196DC54B-A595-4D0A-84F1-1F8A4E1952FB}" type="presParOf" srcId="{8B38C378-5B71-42F1-B2B6-787757F0C18C}" destId="{3352318B-5755-43E8-9F28-CF589B0A91DC}" srcOrd="2" destOrd="0" presId="urn:microsoft.com/office/officeart/2005/8/layout/radial5"/>
    <dgm:cxn modelId="{D17D3496-E3FF-4FBC-8870-E62A0978B5E6}" type="presParOf" srcId="{8B38C378-5B71-42F1-B2B6-787757F0C18C}" destId="{422EF23F-06CC-4727-8FC6-7241CFBD9D80}" srcOrd="3" destOrd="0" presId="urn:microsoft.com/office/officeart/2005/8/layout/radial5"/>
    <dgm:cxn modelId="{39005BCA-DCF5-4881-8B9E-AD6C27653D0D}" type="presParOf" srcId="{422EF23F-06CC-4727-8FC6-7241CFBD9D80}" destId="{CDB3879D-942C-42A7-A799-A5F3B78AEC1F}" srcOrd="0" destOrd="0" presId="urn:microsoft.com/office/officeart/2005/8/layout/radial5"/>
    <dgm:cxn modelId="{537BE743-EB5B-42A7-A924-4A65CAA5C9C5}" type="presParOf" srcId="{8B38C378-5B71-42F1-B2B6-787757F0C18C}" destId="{CDD5A412-71AF-49E1-90C1-5049EFB80F17}" srcOrd="4" destOrd="0" presId="urn:microsoft.com/office/officeart/2005/8/layout/radial5"/>
    <dgm:cxn modelId="{66A4DF78-DEFE-45A2-AE1F-0A95140BA274}" type="presParOf" srcId="{8B38C378-5B71-42F1-B2B6-787757F0C18C}" destId="{A51AD716-F533-4785-8194-A6234C1DAF15}" srcOrd="5" destOrd="0" presId="urn:microsoft.com/office/officeart/2005/8/layout/radial5"/>
    <dgm:cxn modelId="{A9AF14EC-7EDD-4DE4-86ED-3E3D674600E7}" type="presParOf" srcId="{A51AD716-F533-4785-8194-A6234C1DAF15}" destId="{9005D019-7262-46BF-9069-5F4C9E2D3197}" srcOrd="0" destOrd="0" presId="urn:microsoft.com/office/officeart/2005/8/layout/radial5"/>
    <dgm:cxn modelId="{FBF64408-822D-4B1F-B9FD-AF44D4F44F3C}" type="presParOf" srcId="{8B38C378-5B71-42F1-B2B6-787757F0C18C}" destId="{2C85942D-7AA7-40B8-9D1B-54E45D87170A}" srcOrd="6" destOrd="0" presId="urn:microsoft.com/office/officeart/2005/8/layout/radial5"/>
    <dgm:cxn modelId="{8E41A6CF-6BDB-48C5-B4B7-4E108B9BA83D}" type="presParOf" srcId="{8B38C378-5B71-42F1-B2B6-787757F0C18C}" destId="{50837780-B07D-4689-BC88-DD156C8E96A5}" srcOrd="7" destOrd="0" presId="urn:microsoft.com/office/officeart/2005/8/layout/radial5"/>
    <dgm:cxn modelId="{89652799-8E9F-424E-A049-DB19BCC6906F}" type="presParOf" srcId="{50837780-B07D-4689-BC88-DD156C8E96A5}" destId="{DA1ABF41-5BBC-4F2B-9E44-20CEDFE43897}" srcOrd="0" destOrd="0" presId="urn:microsoft.com/office/officeart/2005/8/layout/radial5"/>
    <dgm:cxn modelId="{BB3C3E86-CF8A-4C25-817E-6EEFC560866E}" type="presParOf" srcId="{8B38C378-5B71-42F1-B2B6-787757F0C18C}" destId="{379742CC-9EEE-4A97-B93C-A877F778B87F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E24860-8817-44B0-918F-04E5E4760299}">
      <dsp:nvSpPr>
        <dsp:cNvPr id="0" name=""/>
        <dsp:cNvSpPr/>
      </dsp:nvSpPr>
      <dsp:spPr>
        <a:xfrm>
          <a:off x="1623290" y="1490258"/>
          <a:ext cx="1505946" cy="1545445"/>
        </a:xfrm>
        <a:prstGeom prst="ellipse">
          <a:avLst/>
        </a:prstGeom>
        <a:solidFill>
          <a:srgbClr val="ED7D31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b="1" kern="1200" dirty="0">
              <a:solidFill>
                <a:sysClr val="window" lastClr="FFFFFF"/>
              </a:solidFill>
              <a:latin typeface="Garamond" pitchFamily="18" charset="0"/>
              <a:ea typeface="+mn-ea"/>
              <a:cs typeface="+mn-cs"/>
            </a:rPr>
            <a:t>KÖFOP-1.0.0-VEKOP-15-2016-00041 </a:t>
          </a:r>
        </a:p>
        <a:p>
          <a:pPr lvl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u-HU" sz="900" b="1" kern="1200" dirty="0">
              <a:solidFill>
                <a:sysClr val="window" lastClr="FFFFFF"/>
              </a:solidFill>
              <a:latin typeface="Garamond" pitchFamily="18" charset="0"/>
              <a:ea typeface="+mn-ea"/>
              <a:cs typeface="+mn-cs"/>
            </a:rPr>
            <a:t>A szolgáltató kormányhivatali és közigazgatási modell bevezetése</a:t>
          </a:r>
        </a:p>
      </dsp:txBody>
      <dsp:txXfrm>
        <a:off x="1843831" y="1716583"/>
        <a:ext cx="1064864" cy="1092795"/>
      </dsp:txXfrm>
    </dsp:sp>
    <dsp:sp modelId="{C083B5D9-77FE-4CB7-B1A8-01B73F91A82A}">
      <dsp:nvSpPr>
        <dsp:cNvPr id="0" name=""/>
        <dsp:cNvSpPr/>
      </dsp:nvSpPr>
      <dsp:spPr>
        <a:xfrm rot="16200000">
          <a:off x="2296815" y="1142475"/>
          <a:ext cx="158897" cy="404753"/>
        </a:xfrm>
        <a:prstGeom prst="rightArrow">
          <a:avLst>
            <a:gd name="adj1" fmla="val 60000"/>
            <a:gd name="adj2" fmla="val 50000"/>
          </a:avLst>
        </a:prstGeom>
        <a:solidFill>
          <a:srgbClr val="5B9BD5">
            <a:lumMod val="40000"/>
            <a:lumOff val="60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320650" y="1247261"/>
        <a:ext cx="111228" cy="242851"/>
      </dsp:txXfrm>
    </dsp:sp>
    <dsp:sp modelId="{3352318B-5755-43E8-9F28-CF589B0A91DC}">
      <dsp:nvSpPr>
        <dsp:cNvPr id="0" name=""/>
        <dsp:cNvSpPr/>
      </dsp:nvSpPr>
      <dsp:spPr>
        <a:xfrm>
          <a:off x="1781037" y="0"/>
          <a:ext cx="1190452" cy="1190452"/>
        </a:xfrm>
        <a:prstGeom prst="ellipse">
          <a:avLst/>
        </a:prstGeom>
        <a:solidFill>
          <a:srgbClr val="F2A16A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800" b="1" kern="1200" dirty="0">
              <a:solidFill>
                <a:sysClr val="window" lastClr="FFFFFF"/>
              </a:solidFill>
              <a:latin typeface="+mj-lt"/>
              <a:ea typeface="+mn-ea"/>
              <a:cs typeface="+mn-cs"/>
            </a:rPr>
            <a:t>1. Központi hivatalok felülvizsgálata</a:t>
          </a:r>
        </a:p>
      </dsp:txBody>
      <dsp:txXfrm>
        <a:off x="1955375" y="174338"/>
        <a:ext cx="841776" cy="841776"/>
      </dsp:txXfrm>
    </dsp:sp>
    <dsp:sp modelId="{422EF23F-06CC-4727-8FC6-7241CFBD9D80}">
      <dsp:nvSpPr>
        <dsp:cNvPr id="0" name=""/>
        <dsp:cNvSpPr/>
      </dsp:nvSpPr>
      <dsp:spPr>
        <a:xfrm>
          <a:off x="3198988" y="2060604"/>
          <a:ext cx="168036" cy="404753"/>
        </a:xfrm>
        <a:prstGeom prst="rightArrow">
          <a:avLst>
            <a:gd name="adj1" fmla="val 60000"/>
            <a:gd name="adj2" fmla="val 50000"/>
          </a:avLst>
        </a:prstGeom>
        <a:solidFill>
          <a:srgbClr val="5B9BD5">
            <a:lumMod val="40000"/>
            <a:lumOff val="60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198988" y="2141555"/>
        <a:ext cx="117625" cy="242851"/>
      </dsp:txXfrm>
    </dsp:sp>
    <dsp:sp modelId="{CDD5A412-71AF-49E1-90C1-5049EFB80F17}">
      <dsp:nvSpPr>
        <dsp:cNvPr id="0" name=""/>
        <dsp:cNvSpPr/>
      </dsp:nvSpPr>
      <dsp:spPr>
        <a:xfrm>
          <a:off x="3446287" y="1667755"/>
          <a:ext cx="1190452" cy="1190452"/>
        </a:xfrm>
        <a:prstGeom prst="ellipse">
          <a:avLst/>
        </a:prstGeom>
        <a:solidFill>
          <a:srgbClr val="F2A16A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800" b="1" kern="1200" dirty="0">
              <a:solidFill>
                <a:sysClr val="window" lastClr="FFFFFF"/>
              </a:solidFill>
              <a:latin typeface="Garamond" pitchFamily="18" charset="0"/>
              <a:ea typeface="+mn-ea"/>
              <a:cs typeface="+mn-cs"/>
            </a:rPr>
            <a:t>2. Kormányhivatali labortevékenység fejlesztése</a:t>
          </a:r>
        </a:p>
      </dsp:txBody>
      <dsp:txXfrm>
        <a:off x="3620625" y="1842093"/>
        <a:ext cx="841776" cy="841776"/>
      </dsp:txXfrm>
    </dsp:sp>
    <dsp:sp modelId="{A51AD716-F533-4785-8194-A6234C1DAF15}">
      <dsp:nvSpPr>
        <dsp:cNvPr id="0" name=""/>
        <dsp:cNvSpPr/>
      </dsp:nvSpPr>
      <dsp:spPr>
        <a:xfrm rot="5384205">
          <a:off x="2302462" y="2976086"/>
          <a:ext cx="156016" cy="404753"/>
        </a:xfrm>
        <a:prstGeom prst="rightArrow">
          <a:avLst>
            <a:gd name="adj1" fmla="val 60000"/>
            <a:gd name="adj2" fmla="val 50000"/>
          </a:avLst>
        </a:prstGeom>
        <a:solidFill>
          <a:srgbClr val="5B9BD5">
            <a:lumMod val="40000"/>
            <a:lumOff val="60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325757" y="3033635"/>
        <a:ext cx="109211" cy="242851"/>
      </dsp:txXfrm>
    </dsp:sp>
    <dsp:sp modelId="{2C85942D-7AA7-40B8-9D1B-54E45D87170A}">
      <dsp:nvSpPr>
        <dsp:cNvPr id="0" name=""/>
        <dsp:cNvSpPr/>
      </dsp:nvSpPr>
      <dsp:spPr>
        <a:xfrm>
          <a:off x="1788675" y="3330056"/>
          <a:ext cx="1190452" cy="1190452"/>
        </a:xfrm>
        <a:prstGeom prst="ellipse">
          <a:avLst/>
        </a:prstGeom>
        <a:solidFill>
          <a:srgbClr val="F2A16A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800" b="1" kern="1200" dirty="0">
              <a:solidFill>
                <a:sysClr val="window" lastClr="FFFFFF"/>
              </a:solidFill>
              <a:latin typeface="Garamond" pitchFamily="18" charset="0"/>
              <a:ea typeface="+mn-ea"/>
              <a:cs typeface="+mn-cs"/>
            </a:rPr>
            <a:t>3. Állami és önkormányzati közfeladat-kataszter továbbfejlesztése</a:t>
          </a:r>
        </a:p>
      </dsp:txBody>
      <dsp:txXfrm>
        <a:off x="1963013" y="3504394"/>
        <a:ext cx="841776" cy="841776"/>
      </dsp:txXfrm>
    </dsp:sp>
    <dsp:sp modelId="{50837780-B07D-4689-BC88-DD156C8E96A5}">
      <dsp:nvSpPr>
        <dsp:cNvPr id="0" name=""/>
        <dsp:cNvSpPr/>
      </dsp:nvSpPr>
      <dsp:spPr>
        <a:xfrm rot="10800000">
          <a:off x="1385503" y="2060604"/>
          <a:ext cx="168036" cy="404753"/>
        </a:xfrm>
        <a:prstGeom prst="rightArrow">
          <a:avLst>
            <a:gd name="adj1" fmla="val 60000"/>
            <a:gd name="adj2" fmla="val 50000"/>
          </a:avLst>
        </a:prstGeom>
        <a:solidFill>
          <a:srgbClr val="5B9BD5">
            <a:lumMod val="40000"/>
            <a:lumOff val="60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7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1435914" y="2141555"/>
        <a:ext cx="117625" cy="242851"/>
      </dsp:txXfrm>
    </dsp:sp>
    <dsp:sp modelId="{379742CC-9EEE-4A97-B93C-A877F778B87F}">
      <dsp:nvSpPr>
        <dsp:cNvPr id="0" name=""/>
        <dsp:cNvSpPr/>
      </dsp:nvSpPr>
      <dsp:spPr>
        <a:xfrm>
          <a:off x="115788" y="1667755"/>
          <a:ext cx="1190452" cy="1190452"/>
        </a:xfrm>
        <a:prstGeom prst="ellipse">
          <a:avLst/>
        </a:prstGeom>
        <a:solidFill>
          <a:srgbClr val="F2A16A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800" b="1" kern="1200" dirty="0">
              <a:solidFill>
                <a:sysClr val="window" lastClr="FFFFFF"/>
              </a:solidFill>
              <a:latin typeface="Garamond" pitchFamily="18" charset="0"/>
              <a:ea typeface="+mn-ea"/>
              <a:cs typeface="+mn-cs"/>
            </a:rPr>
            <a:t>4. A Szolgáltató Kormányhivatali Modell bevezetése</a:t>
          </a:r>
        </a:p>
      </dsp:txBody>
      <dsp:txXfrm>
        <a:off x="290126" y="1842093"/>
        <a:ext cx="841776" cy="841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2021. 09. 20.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2021. 09. 20.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2021. 09. 20.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2021. 09. 20.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2021. 09. 20.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2021. 09. 20.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2021. 09. 20.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2021. 09. 20.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/>
              <a:t>Click to edit Alcím</a:t>
            </a:r>
          </a:p>
          <a:p>
            <a:pPr lvl="0"/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2021. 09. 20.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kfk.pest.gov.hu/kozfelada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124744"/>
            <a:ext cx="6984776" cy="1440160"/>
          </a:xfrm>
        </p:spPr>
        <p:txBody>
          <a:bodyPr/>
          <a:lstStyle/>
          <a:p>
            <a:pPr algn="ctr"/>
            <a:r>
              <a:rPr lang="hu-HU" sz="3000" dirty="0"/>
              <a:t>KÖFOP-1.0.0-VEKOP-15-2016-00041 </a:t>
            </a:r>
            <a:r>
              <a:rPr lang="hu-HU" sz="3000" dirty="0" smtClean="0"/>
              <a:t/>
            </a:r>
            <a:br>
              <a:rPr lang="hu-HU" sz="3000" dirty="0" smtClean="0"/>
            </a:br>
            <a:r>
              <a:rPr lang="hu-HU" sz="3000" dirty="0"/>
              <a:t/>
            </a:r>
            <a:br>
              <a:rPr lang="hu-HU" sz="3000" dirty="0"/>
            </a:br>
            <a:r>
              <a:rPr lang="hu-HU" sz="3000" dirty="0"/>
              <a:t>„A </a:t>
            </a:r>
            <a:r>
              <a:rPr lang="hu-HU" sz="3000" dirty="0" smtClean="0"/>
              <a:t>SZOLGÁLTATÓ KORMÁNYHIVATALI </a:t>
            </a:r>
            <a:r>
              <a:rPr lang="hu-HU" sz="3000" dirty="0"/>
              <a:t>ÉS KÖZIGAZGATÁSI MODELL BEVEZETÉSE”</a:t>
            </a:r>
          </a:p>
        </p:txBody>
      </p:sp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219CF9C0-7504-4E13-AF19-0D7E8CB13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989" y="44624"/>
            <a:ext cx="8372483" cy="936104"/>
          </a:xfrm>
        </p:spPr>
        <p:txBody>
          <a:bodyPr>
            <a:normAutofit/>
          </a:bodyPr>
          <a:lstStyle/>
          <a:p>
            <a:pPr marL="630238" indent="-630238"/>
            <a:r>
              <a:rPr lang="hu-HU" sz="2500" dirty="0" smtClean="0"/>
              <a:t>4.1. </a:t>
            </a:r>
            <a:r>
              <a:rPr lang="hu-HU" sz="2500" dirty="0"/>
              <a:t>A Szolgáltató Kormányhivatali Modell bevezetése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AC44CB5F-1F34-433B-91CD-7A220AE24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u-HU" sz="6800" b="1" u="sng" dirty="0"/>
              <a:t>Fejlesztés célja: </a:t>
            </a:r>
          </a:p>
          <a:p>
            <a:pPr marL="355600" lvl="1" indent="-177800">
              <a:buFont typeface="Arial" panose="020B0604020202020204" pitchFamily="34" charset="0"/>
              <a:buChar char="•"/>
            </a:pPr>
            <a:r>
              <a:rPr lang="hu-HU" sz="6000" dirty="0"/>
              <a:t>Az ügyintézést nehezítő tényezők visszaszorítása</a:t>
            </a:r>
          </a:p>
          <a:p>
            <a:pPr marL="355600" lvl="1" indent="-177800">
              <a:buFont typeface="Arial" panose="020B0604020202020204" pitchFamily="34" charset="0"/>
              <a:buChar char="•"/>
            </a:pPr>
            <a:r>
              <a:rPr lang="hu-HU" sz="6000" dirty="0" smtClean="0"/>
              <a:t>Kormányhivatalok </a:t>
            </a:r>
            <a:r>
              <a:rPr lang="hu-HU" sz="6000" dirty="0"/>
              <a:t>rugalmasságának </a:t>
            </a:r>
            <a:r>
              <a:rPr lang="hu-HU" sz="6000" dirty="0" smtClean="0"/>
              <a:t>növelése.</a:t>
            </a:r>
            <a:endParaRPr lang="hu-HU" sz="6000" dirty="0"/>
          </a:p>
          <a:p>
            <a:pPr marL="355600" lvl="1" indent="-177800">
              <a:buFont typeface="Arial" panose="020B0604020202020204" pitchFamily="34" charset="0"/>
              <a:buChar char="•"/>
            </a:pPr>
            <a:r>
              <a:rPr lang="hu-HU" sz="6000" dirty="0"/>
              <a:t>A kormányhivatal társadalmi beágyazottságának növelése</a:t>
            </a:r>
          </a:p>
          <a:p>
            <a:pPr marL="355600" lvl="1" indent="-177800">
              <a:buFont typeface="Arial" panose="020B0604020202020204" pitchFamily="34" charset="0"/>
              <a:buChar char="•"/>
            </a:pPr>
            <a:r>
              <a:rPr lang="hu-HU" sz="6000" dirty="0"/>
              <a:t>Az ügyfelek elvárásainak, igényeinek </a:t>
            </a:r>
            <a:r>
              <a:rPr lang="hu-HU" sz="6000" dirty="0" smtClean="0"/>
              <a:t>és </a:t>
            </a:r>
            <a:r>
              <a:rPr lang="hu-HU" sz="6000" dirty="0"/>
              <a:t>elégedettségének </a:t>
            </a:r>
            <a:endParaRPr lang="hu-HU" sz="6000" dirty="0" smtClean="0"/>
          </a:p>
          <a:p>
            <a:pPr marL="355600" lvl="1" indent="-177800">
              <a:buNone/>
            </a:pPr>
            <a:r>
              <a:rPr lang="hu-HU" sz="6000" dirty="0" smtClean="0"/>
              <a:t>	mérését </a:t>
            </a:r>
            <a:r>
              <a:rPr lang="hu-HU" sz="6000" dirty="0"/>
              <a:t>szolgáló módszerek, módszertanok megismertetése </a:t>
            </a:r>
            <a:endParaRPr lang="hu-HU" sz="6000" dirty="0" smtClean="0"/>
          </a:p>
          <a:p>
            <a:pPr marL="355600" lvl="1" indent="-177800">
              <a:buNone/>
            </a:pPr>
            <a:r>
              <a:rPr lang="hu-HU" sz="6000" dirty="0" smtClean="0"/>
              <a:t>	és </a:t>
            </a:r>
            <a:r>
              <a:rPr lang="hu-HU" sz="6000" dirty="0"/>
              <a:t>használatuknak </a:t>
            </a:r>
            <a:r>
              <a:rPr lang="hu-HU" sz="6000" dirty="0" smtClean="0"/>
              <a:t>elterjesztése.</a:t>
            </a:r>
            <a:endParaRPr lang="hu-HU" sz="6000" dirty="0"/>
          </a:p>
          <a:p>
            <a:pPr marL="355600" lvl="1" indent="-177800">
              <a:buFont typeface="Arial" panose="020B0604020202020204" pitchFamily="34" charset="0"/>
              <a:buChar char="•"/>
            </a:pPr>
            <a:r>
              <a:rPr lang="hu-HU" sz="6000" dirty="0"/>
              <a:t>A szolgáltató szemlélet erősítése a közigazgatáson </a:t>
            </a:r>
            <a:r>
              <a:rPr lang="hu-HU" sz="6000" dirty="0" smtClean="0"/>
              <a:t>belül.</a:t>
            </a:r>
            <a:endParaRPr lang="hu-HU" sz="6000" dirty="0"/>
          </a:p>
          <a:p>
            <a:pPr marL="355600" lvl="1" indent="-177800">
              <a:buFont typeface="Arial" panose="020B0604020202020204" pitchFamily="34" charset="0"/>
              <a:buChar char="•"/>
            </a:pPr>
            <a:r>
              <a:rPr lang="hu-HU" sz="6000" dirty="0"/>
              <a:t>A közigazgatási szolgáltatások megítélésének </a:t>
            </a:r>
            <a:r>
              <a:rPr lang="hu-HU" sz="6000" dirty="0" smtClean="0"/>
              <a:t>javítása.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hu-HU" sz="5600" u="sng" dirty="0"/>
          </a:p>
          <a:p>
            <a:pPr marL="0" indent="0">
              <a:buNone/>
            </a:pPr>
            <a:r>
              <a:rPr lang="hu-HU" sz="6800" b="1" u="sng" dirty="0"/>
              <a:t>Elért </a:t>
            </a:r>
            <a:r>
              <a:rPr lang="hu-HU" sz="6800" b="1" u="sng" dirty="0" smtClean="0"/>
              <a:t>eredmények: </a:t>
            </a:r>
            <a:endParaRPr lang="hu-HU" sz="6800" b="1" u="sng" dirty="0"/>
          </a:p>
          <a:p>
            <a:pPr indent="-165100" algn="just"/>
            <a:r>
              <a:rPr lang="hu-HU" sz="6000" dirty="0" smtClean="0"/>
              <a:t>15.000 </a:t>
            </a:r>
            <a:r>
              <a:rPr lang="hu-HU" sz="6000" dirty="0"/>
              <a:t>fő részvételével </a:t>
            </a:r>
            <a:r>
              <a:rPr lang="hu-HU" sz="6000" dirty="0" smtClean="0"/>
              <a:t>elvárás- </a:t>
            </a:r>
            <a:r>
              <a:rPr lang="hu-HU" sz="6000" dirty="0"/>
              <a:t>és elégedettségmérés a lakossági ügyfelek, valamint a kormányhivatali partnerszervezetek képviselőinek körében, </a:t>
            </a:r>
            <a:endParaRPr lang="hu-HU" sz="6000" dirty="0" smtClean="0"/>
          </a:p>
          <a:p>
            <a:pPr indent="-165100" algn="just"/>
            <a:r>
              <a:rPr lang="hu-HU" sz="6000" dirty="0" smtClean="0"/>
              <a:t>19 db szolgáltató stratégia,</a:t>
            </a:r>
          </a:p>
          <a:p>
            <a:pPr indent="-165100" algn="just"/>
            <a:r>
              <a:rPr lang="hu-HU" sz="6000" dirty="0" smtClean="0"/>
              <a:t>19 db cselekvési terv,</a:t>
            </a:r>
          </a:p>
          <a:p>
            <a:pPr indent="-165100" algn="just"/>
            <a:r>
              <a:rPr lang="hu-HU" sz="6000" dirty="0" smtClean="0"/>
              <a:t>9500 </a:t>
            </a:r>
            <a:r>
              <a:rPr lang="hu-HU" sz="6000" dirty="0"/>
              <a:t>fő </a:t>
            </a:r>
            <a:r>
              <a:rPr lang="hu-HU" sz="6000" dirty="0" smtClean="0"/>
              <a:t>szervezeti </a:t>
            </a:r>
            <a:r>
              <a:rPr lang="hu-HU" sz="6000" dirty="0"/>
              <a:t>kultúra és szolgáltatói attitűd vizsgálat </a:t>
            </a:r>
            <a:r>
              <a:rPr lang="hu-HU" sz="6000" dirty="0" smtClean="0"/>
              <a:t>a munkatársak </a:t>
            </a:r>
            <a:r>
              <a:rPr lang="hu-HU" sz="6000" dirty="0"/>
              <a:t>körében. </a:t>
            </a:r>
            <a:endParaRPr lang="hu-HU" sz="6000" dirty="0" smtClean="0"/>
          </a:p>
          <a:p>
            <a:pPr indent="-165100" algn="just"/>
            <a:r>
              <a:rPr lang="hu-HU" sz="6000" dirty="0"/>
              <a:t>A kidolgozott és végrehajtott szolgáltatói stratégiák és cselekvési tervek eredményeként 2017. és 2019. között a civil szervezetek, valamint a vállalkozások elégedettsége egyaránt 25 %-os, a hatósági ügyfelek esetében 3%-os, az önkormányzatok vonatkozásában 2,4%-os pozitív irányú elmozdulást eredményezett. </a:t>
            </a:r>
          </a:p>
          <a:p>
            <a:pPr indent="-165100" algn="just"/>
            <a:r>
              <a:rPr lang="hu-HU" sz="6000" dirty="0" smtClean="0"/>
              <a:t>15.000 </a:t>
            </a:r>
            <a:r>
              <a:rPr lang="hu-HU" sz="6000" dirty="0"/>
              <a:t>fő részvételével ismételten ügyfél-, partnerelvárás és elégedettségvizsgálat</a:t>
            </a:r>
          </a:p>
          <a:p>
            <a:pPr indent="-165100" algn="just"/>
            <a:r>
              <a:rPr lang="hu-HU" sz="6000" dirty="0" smtClean="0"/>
              <a:t>20 db stratégia </a:t>
            </a:r>
            <a:r>
              <a:rPr lang="hu-HU" sz="6000" dirty="0"/>
              <a:t>felülvizsgálata </a:t>
            </a:r>
            <a:endParaRPr lang="hu-HU" sz="6000" dirty="0" smtClean="0"/>
          </a:p>
          <a:p>
            <a:pPr indent="-165100" algn="just"/>
            <a:r>
              <a:rPr lang="hu-HU" sz="6000" dirty="0" smtClean="0"/>
              <a:t>20 db cselekvési terv felülvizsgálata </a:t>
            </a:r>
          </a:p>
        </p:txBody>
      </p:sp>
    </p:spTree>
    <p:extLst>
      <p:ext uri="{BB962C8B-B14F-4D97-AF65-F5344CB8AC3E}">
        <p14:creationId xmlns:p14="http://schemas.microsoft.com/office/powerpoint/2010/main" val="81388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8C4C4265-7D65-447F-9E9F-01CAAC1A9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989" y="44624"/>
            <a:ext cx="8516499" cy="936104"/>
          </a:xfrm>
        </p:spPr>
        <p:txBody>
          <a:bodyPr>
            <a:noAutofit/>
          </a:bodyPr>
          <a:lstStyle/>
          <a:p>
            <a:r>
              <a:rPr lang="hu-HU" sz="2200" dirty="0" smtClean="0"/>
              <a:t>4.2. A Szolgáltató Kormányhivatali Modell bevezetése - „Vállalkozói bürokráciacsökkentés”</a:t>
            </a:r>
            <a:endParaRPr lang="hu-HU" sz="22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4535D9D3-3756-4A44-82BE-274891BFC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u-HU" sz="6400" b="1" u="sng" dirty="0"/>
              <a:t>Fejlesztés célja</a:t>
            </a:r>
            <a:r>
              <a:rPr lang="hu-HU" sz="6400" b="1" u="sng" dirty="0" smtClean="0"/>
              <a:t>:</a:t>
            </a:r>
          </a:p>
          <a:p>
            <a:pPr indent="-254000" algn="just"/>
            <a:r>
              <a:rPr lang="hu-HU" sz="6400" dirty="0" smtClean="0"/>
              <a:t>A </a:t>
            </a:r>
            <a:r>
              <a:rPr lang="hu-HU" sz="6400" dirty="0"/>
              <a:t>vállalkozásokat érintő, de nem hatósági eljárási szabályon alapuló bürokratikus </a:t>
            </a:r>
            <a:r>
              <a:rPr lang="hu-HU" sz="6400" dirty="0" smtClean="0"/>
              <a:t>terhek </a:t>
            </a:r>
            <a:r>
              <a:rPr lang="hu-HU" sz="6400" dirty="0"/>
              <a:t>és azok </a:t>
            </a:r>
            <a:r>
              <a:rPr lang="hu-HU" sz="6400" dirty="0" smtClean="0"/>
              <a:t>hatásainak, hogy </a:t>
            </a:r>
            <a:r>
              <a:rPr lang="hu-HU" sz="6400" dirty="0"/>
              <a:t>azonosításra kerüljenek azok az adminisztratív terhek, vagy területek, amelyek a vállalkozások működése szempontjából jelentősek és versenyképességet befolyásoló hatásuk is </a:t>
            </a:r>
            <a:r>
              <a:rPr lang="hu-HU" sz="6400" dirty="0" smtClean="0"/>
              <a:t>lehet. </a:t>
            </a:r>
          </a:p>
          <a:p>
            <a:pPr indent="-254000" algn="just"/>
            <a:r>
              <a:rPr lang="hu-HU" sz="6400" dirty="0" smtClean="0"/>
              <a:t>A dokumentációs</a:t>
            </a:r>
            <a:r>
              <a:rPr lang="hu-HU" sz="6400" dirty="0"/>
              <a:t>, nyilvántartási, jelentési, </a:t>
            </a:r>
            <a:r>
              <a:rPr lang="hu-HU" sz="6400" dirty="0" smtClean="0"/>
              <a:t>adatszolgáltatási és </a:t>
            </a:r>
            <a:r>
              <a:rPr lang="hu-HU" sz="6400" dirty="0"/>
              <a:t>beszámolási kötelezettségek </a:t>
            </a:r>
            <a:r>
              <a:rPr lang="hu-HU" sz="6400" dirty="0" smtClean="0"/>
              <a:t>felülvizsgálata, </a:t>
            </a:r>
            <a:r>
              <a:rPr lang="hu-HU" sz="6400" dirty="0"/>
              <a:t>amelyek valamilyen anyagi jogi szabályon alapulnak</a:t>
            </a:r>
            <a:r>
              <a:rPr lang="hu-HU" sz="6400" dirty="0" smtClean="0"/>
              <a:t>.</a:t>
            </a:r>
          </a:p>
          <a:p>
            <a:pPr algn="just"/>
            <a:endParaRPr lang="hu-HU" sz="6400" u="sng" dirty="0"/>
          </a:p>
          <a:p>
            <a:pPr marL="0" indent="0">
              <a:buNone/>
            </a:pPr>
            <a:r>
              <a:rPr lang="hu-HU" sz="6400" b="1" u="sng" dirty="0"/>
              <a:t>Elért </a:t>
            </a:r>
            <a:r>
              <a:rPr lang="hu-HU" sz="6400" b="1" u="sng" dirty="0" smtClean="0"/>
              <a:t>eredmények: </a:t>
            </a:r>
            <a:endParaRPr lang="hu-HU" sz="6400" b="1" u="sng" dirty="0"/>
          </a:p>
          <a:p>
            <a:pPr indent="-254000" algn="just"/>
            <a:r>
              <a:rPr lang="hu-HU" sz="6400" dirty="0"/>
              <a:t>22 helyszínen </a:t>
            </a:r>
            <a:r>
              <a:rPr lang="hu-HU" sz="6400" dirty="0" smtClean="0"/>
              <a:t>lebonyolított országos konferenciasorozat,</a:t>
            </a:r>
          </a:p>
          <a:p>
            <a:pPr indent="-254000" algn="just"/>
            <a:r>
              <a:rPr lang="hu-HU" sz="6400" dirty="0" smtClean="0"/>
              <a:t>1 db </a:t>
            </a:r>
            <a:r>
              <a:rPr lang="hu-HU" sz="6400" dirty="0"/>
              <a:t>összefoglaló tanulmány </a:t>
            </a:r>
            <a:r>
              <a:rPr lang="hu-HU" sz="6400" dirty="0" smtClean="0"/>
              <a:t>készült,</a:t>
            </a:r>
          </a:p>
          <a:p>
            <a:pPr indent="-254000" algn="just"/>
            <a:r>
              <a:rPr lang="hu-HU" sz="6400" dirty="0"/>
              <a:t>e</a:t>
            </a:r>
            <a:r>
              <a:rPr lang="hu-HU" sz="6400" dirty="0" smtClean="0"/>
              <a:t>nergetikai </a:t>
            </a:r>
            <a:r>
              <a:rPr lang="hu-HU" sz="6400" dirty="0"/>
              <a:t>adatokat nyilvántartó és lekérdezési rendszer (ENYIL</a:t>
            </a:r>
            <a:r>
              <a:rPr lang="hu-HU" sz="6400" dirty="0" smtClean="0"/>
              <a:t>)</a:t>
            </a:r>
            <a:r>
              <a:rPr lang="hu-HU" sz="6400" dirty="0"/>
              <a:t> </a:t>
            </a:r>
            <a:r>
              <a:rPr lang="hu-HU" sz="6400" dirty="0" smtClean="0"/>
              <a:t>került létrehozásra,</a:t>
            </a:r>
            <a:endParaRPr lang="hu-HU" sz="6400" dirty="0"/>
          </a:p>
          <a:p>
            <a:pPr indent="-254000" algn="just"/>
            <a:r>
              <a:rPr lang="hu-HU" sz="6400" dirty="0" smtClean="0"/>
              <a:t>4823 kérdőív és 332 </a:t>
            </a:r>
            <a:r>
              <a:rPr lang="hu-HU" sz="6400" dirty="0"/>
              <a:t>interjú </a:t>
            </a:r>
            <a:r>
              <a:rPr lang="hu-HU" sz="6400" dirty="0" smtClean="0"/>
              <a:t>vállalkozásokkal,</a:t>
            </a:r>
          </a:p>
          <a:p>
            <a:pPr indent="-254000" algn="just"/>
            <a:r>
              <a:rPr lang="hu-HU" sz="6400" dirty="0" smtClean="0"/>
              <a:t>1 db jogszabály-módosító </a:t>
            </a:r>
            <a:r>
              <a:rPr lang="hu-HU" sz="6400" dirty="0"/>
              <a:t>javaslatcsomag </a:t>
            </a:r>
            <a:r>
              <a:rPr lang="hu-HU" sz="6400" dirty="0" smtClean="0"/>
              <a:t>előkészítése,</a:t>
            </a:r>
          </a:p>
          <a:p>
            <a:pPr indent="-254000" algn="just"/>
            <a:r>
              <a:rPr lang="hu-HU" sz="6400" dirty="0" smtClean="0"/>
              <a:t>163 db „jó gyakorlat” összegyűjtése,</a:t>
            </a:r>
          </a:p>
          <a:p>
            <a:pPr indent="-254000" algn="just"/>
            <a:r>
              <a:rPr lang="hu-HU" sz="6400" dirty="0" smtClean="0"/>
              <a:t>1 db előterjesztés, mely 20 törvényt, </a:t>
            </a:r>
            <a:r>
              <a:rPr lang="hu-HU" sz="6400" dirty="0"/>
              <a:t>24 </a:t>
            </a:r>
            <a:r>
              <a:rPr lang="hu-HU" sz="6400" dirty="0" smtClean="0"/>
              <a:t>kormányrendeletet, 38 </a:t>
            </a:r>
            <a:r>
              <a:rPr lang="hu-HU" sz="6400" dirty="0"/>
              <a:t>miniszteri </a:t>
            </a:r>
            <a:r>
              <a:rPr lang="hu-HU" sz="6400" dirty="0" smtClean="0"/>
              <a:t>rendeletet tartalmazott,</a:t>
            </a:r>
          </a:p>
          <a:p>
            <a:pPr indent="-254000" algn="just"/>
            <a:r>
              <a:rPr lang="hu-HU" sz="6400" dirty="0" smtClean="0"/>
              <a:t>A </a:t>
            </a:r>
            <a:r>
              <a:rPr lang="hu-HU" sz="6400" dirty="0"/>
              <a:t>törvényi szintű módosítások jelenleg az Országgyűlés előtt T/13674. számon, „Az ügyfelek számára adminisztratív </a:t>
            </a:r>
            <a:r>
              <a:rPr lang="hu-HU" sz="6400" dirty="0" err="1"/>
              <a:t>terheket</a:t>
            </a:r>
            <a:r>
              <a:rPr lang="hu-HU" sz="6400" dirty="0"/>
              <a:t> tartalmazó egyes törvények módosításáról” címmel folyamatban vannak.</a:t>
            </a:r>
          </a:p>
          <a:p>
            <a:pPr marL="0" indent="0" algn="just">
              <a:buNone/>
            </a:pPr>
            <a:endParaRPr lang="hu-H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23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C3C8A255-45AC-457D-A561-B1DE9AAD1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500" dirty="0"/>
              <a:t>Eljárás egyszerűsítés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EC17E5D6-12A5-4AEF-BC14-52BCDC3E1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601"/>
              </a:spcAft>
              <a:buNone/>
            </a:pPr>
            <a:r>
              <a:rPr lang="hu-HU" b="0" strike="noStrike" spc="-1" dirty="0">
                <a:solidFill>
                  <a:srgbClr val="000000"/>
                </a:solidFill>
                <a:ea typeface="Arial"/>
              </a:rPr>
              <a:t>A projekt az államigazgatás működési hatékonyságának növeléséhez kapcsolódó fejlesztéseivel támogatja – többek között – Magyarország versenyképességének javítását, a költséghatékonyabb állami működés biztosítását, a felesleges, párhuzamos feladatellátások megszüntetését. Ennek érdekében a projekt </a:t>
            </a:r>
            <a:r>
              <a:rPr lang="hu-HU" b="1" strike="noStrike" spc="-1" dirty="0">
                <a:solidFill>
                  <a:srgbClr val="000000"/>
                </a:solidFill>
                <a:ea typeface="Arial"/>
              </a:rPr>
              <a:t>a jogszabályi környezet</a:t>
            </a:r>
            <a:r>
              <a:rPr lang="hu-HU" b="0" strike="noStrike" spc="-1" dirty="0">
                <a:solidFill>
                  <a:srgbClr val="000000"/>
                </a:solidFill>
                <a:ea typeface="Arial"/>
              </a:rPr>
              <a:t>, valamint </a:t>
            </a:r>
            <a:r>
              <a:rPr lang="hu-HU" b="1" strike="noStrike" spc="-1" dirty="0">
                <a:solidFill>
                  <a:srgbClr val="000000"/>
                </a:solidFill>
                <a:ea typeface="Arial"/>
              </a:rPr>
              <a:t>a belső munkaszervezési folyamatok felülvizsgálatára és egyszerűsítésére</a:t>
            </a:r>
            <a:r>
              <a:rPr lang="hu-HU" b="0" strike="noStrike" spc="-1" dirty="0">
                <a:solidFill>
                  <a:srgbClr val="000000"/>
                </a:solidFill>
                <a:ea typeface="Arial"/>
              </a:rPr>
              <a:t>, továbbá optimalizálására helyezi a hangsúlyt, kiemelten fókuszálva a vállalkozások adminisztratív terheire. A projekt során megvalósuló fejlesztések mindegyike a kormányhivatalok </a:t>
            </a:r>
            <a:r>
              <a:rPr lang="hu-HU" b="1" i="1" strike="noStrike" spc="-1" dirty="0">
                <a:solidFill>
                  <a:srgbClr val="000000"/>
                </a:solidFill>
                <a:ea typeface="Arial"/>
              </a:rPr>
              <a:t>szervezeti működési hatékonyságának növelésén keresztül szolgálja az állampolgárok és vállalkozások bürokratikus terheinek csökkentését.</a:t>
            </a:r>
            <a:r>
              <a:rPr lang="hu-HU" b="0" strike="noStrike" spc="-1" dirty="0">
                <a:solidFill>
                  <a:srgbClr val="000000"/>
                </a:solidFill>
                <a:ea typeface="Arial"/>
              </a:rPr>
              <a:t> Az eljárások kiválasztásának elsődleges szempontja volt, hogy olyan – ágazati szinten – jelentős ügyszámmal rendelkező eljárások </a:t>
            </a:r>
            <a:r>
              <a:rPr lang="hu-HU" b="0" strike="noStrike" spc="-1" dirty="0" err="1">
                <a:solidFill>
                  <a:srgbClr val="000000"/>
                </a:solidFill>
                <a:ea typeface="Arial"/>
              </a:rPr>
              <a:t>újraszervezésére</a:t>
            </a:r>
            <a:r>
              <a:rPr lang="hu-HU" b="0" strike="noStrike" spc="-1" dirty="0">
                <a:solidFill>
                  <a:srgbClr val="000000"/>
                </a:solidFill>
                <a:ea typeface="Arial"/>
              </a:rPr>
              <a:t> kerüljön sor, melyekhez laborvizsgálatok is kapcsolódnak, egyszerűsítésükkel pedig valamely gazdasági szektor adminisztratív környezete is egyszerűsödik.</a:t>
            </a:r>
            <a:endParaRPr lang="hu-HU" b="0" strike="noStrike" spc="-1" dirty="0"/>
          </a:p>
          <a:p>
            <a:pPr marL="0" indent="0" algn="just">
              <a:lnSpc>
                <a:spcPct val="115000"/>
              </a:lnSpc>
              <a:spcAft>
                <a:spcPts val="601"/>
              </a:spcAft>
              <a:buNone/>
            </a:pPr>
            <a:endParaRPr lang="hu-HU" b="1" strike="noStrike" spc="-1" dirty="0">
              <a:solidFill>
                <a:srgbClr val="000000"/>
              </a:solidFill>
              <a:ea typeface="Arial"/>
            </a:endParaRPr>
          </a:p>
          <a:p>
            <a:pPr marL="0" indent="0" algn="just">
              <a:lnSpc>
                <a:spcPct val="115000"/>
              </a:lnSpc>
              <a:spcAft>
                <a:spcPts val="601"/>
              </a:spcAft>
              <a:buNone/>
            </a:pPr>
            <a:r>
              <a:rPr lang="hu-HU" b="1" strike="noStrike" spc="-1" dirty="0">
                <a:solidFill>
                  <a:srgbClr val="000000"/>
                </a:solidFill>
                <a:ea typeface="Arial"/>
              </a:rPr>
              <a:t>A projekt </a:t>
            </a:r>
            <a:r>
              <a:rPr lang="hu-HU" b="1" strike="noStrike" spc="-1" dirty="0" smtClean="0">
                <a:solidFill>
                  <a:srgbClr val="000000"/>
                </a:solidFill>
                <a:ea typeface="Arial"/>
              </a:rPr>
              <a:t>, az </a:t>
            </a:r>
            <a:r>
              <a:rPr lang="hu-HU" b="1" strike="noStrike" spc="-1" dirty="0">
                <a:solidFill>
                  <a:srgbClr val="000000"/>
                </a:solidFill>
                <a:ea typeface="Arial"/>
              </a:rPr>
              <a:t>alábbi 4 eljárás egyszerűsítését vállalta:</a:t>
            </a:r>
            <a:endParaRPr lang="hu-HU" b="0" strike="noStrike" spc="-1" dirty="0"/>
          </a:p>
          <a:p>
            <a:pPr algn="just">
              <a:lnSpc>
                <a:spcPct val="115000"/>
              </a:lnSpc>
              <a:spcAft>
                <a:spcPts val="601"/>
              </a:spcAft>
              <a:buClr>
                <a:srgbClr val="000000"/>
              </a:buClr>
            </a:pPr>
            <a:r>
              <a:rPr lang="hu-HU" b="0" strike="noStrike" spc="-1" dirty="0">
                <a:solidFill>
                  <a:srgbClr val="000000"/>
                </a:solidFill>
                <a:ea typeface="Arial"/>
              </a:rPr>
              <a:t>Sertés </a:t>
            </a:r>
            <a:r>
              <a:rPr lang="hu-HU" b="0" strike="noStrike" spc="-1" dirty="0" err="1">
                <a:solidFill>
                  <a:srgbClr val="000000"/>
                </a:solidFill>
                <a:ea typeface="Arial"/>
              </a:rPr>
              <a:t>trichinellózis</a:t>
            </a:r>
            <a:r>
              <a:rPr lang="hu-HU" b="0" strike="noStrike" spc="-1" dirty="0">
                <a:solidFill>
                  <a:srgbClr val="000000"/>
                </a:solidFill>
                <a:ea typeface="Arial"/>
              </a:rPr>
              <a:t> vizsgálata</a:t>
            </a:r>
            <a:endParaRPr lang="hu-HU" b="0" strike="noStrike" spc="-1" dirty="0"/>
          </a:p>
          <a:p>
            <a:pPr algn="just">
              <a:lnSpc>
                <a:spcPct val="115000"/>
              </a:lnSpc>
              <a:spcAft>
                <a:spcPts val="601"/>
              </a:spcAft>
              <a:buClr>
                <a:srgbClr val="000000"/>
              </a:buClr>
            </a:pPr>
            <a:r>
              <a:rPr lang="hu-HU" b="0" strike="noStrike" spc="-1" dirty="0">
                <a:solidFill>
                  <a:srgbClr val="000000"/>
                </a:solidFill>
                <a:ea typeface="Arial"/>
              </a:rPr>
              <a:t>Veszettség elleni védekezés hatékonyságára irányuló hatósági ellenőrzés</a:t>
            </a:r>
            <a:endParaRPr lang="hu-HU" b="0" strike="noStrike" spc="-1" dirty="0"/>
          </a:p>
          <a:p>
            <a:pPr algn="just">
              <a:lnSpc>
                <a:spcPct val="115000"/>
              </a:lnSpc>
              <a:spcAft>
                <a:spcPts val="601"/>
              </a:spcAft>
              <a:buClr>
                <a:srgbClr val="000000"/>
              </a:buClr>
            </a:pPr>
            <a:r>
              <a:rPr lang="hu-HU" b="0" strike="noStrike" spc="-1" dirty="0">
                <a:solidFill>
                  <a:srgbClr val="000000"/>
                </a:solidFill>
                <a:ea typeface="Arial"/>
              </a:rPr>
              <a:t>Húsvizsgálatok, szarvasmarha </a:t>
            </a:r>
            <a:r>
              <a:rPr lang="hu-HU" b="0" strike="noStrike" spc="-1" dirty="0" err="1">
                <a:solidFill>
                  <a:srgbClr val="000000"/>
                </a:solidFill>
                <a:ea typeface="Arial"/>
              </a:rPr>
              <a:t>brucellosis</a:t>
            </a:r>
            <a:r>
              <a:rPr lang="hu-HU" b="0" strike="noStrike" spc="-1" dirty="0">
                <a:solidFill>
                  <a:srgbClr val="000000"/>
                </a:solidFill>
                <a:ea typeface="Arial"/>
              </a:rPr>
              <a:t> szerológiai vérvizsgálat</a:t>
            </a:r>
            <a:endParaRPr lang="hu-HU" b="0" strike="noStrike" spc="-1" dirty="0"/>
          </a:p>
          <a:p>
            <a:pPr algn="just">
              <a:lnSpc>
                <a:spcPct val="115000"/>
              </a:lnSpc>
              <a:spcAft>
                <a:spcPts val="601"/>
              </a:spcAft>
              <a:buClr>
                <a:srgbClr val="000000"/>
              </a:buClr>
            </a:pPr>
            <a:r>
              <a:rPr lang="hu-HU" b="0" strike="noStrike" spc="-1" dirty="0">
                <a:solidFill>
                  <a:srgbClr val="000000"/>
                </a:solidFill>
                <a:ea typeface="Arial"/>
              </a:rPr>
              <a:t>A fürdővíz minőségellenőrzését szolgáló mintavételi ütemtervhez tartozó mintavételek és laboratóriumi vizsgálatok</a:t>
            </a:r>
            <a:endParaRPr lang="hu-HU" b="0" strike="noStrike" spc="-1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2814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/>
              <a:t>KÖSZÖNÖM </a:t>
            </a:r>
            <a:br>
              <a:rPr lang="hu-HU" dirty="0"/>
            </a:br>
            <a:r>
              <a:rPr lang="hu-HU" dirty="0"/>
              <a:t>A FIGYELMET!</a:t>
            </a:r>
          </a:p>
        </p:txBody>
      </p:sp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hu-HU" sz="2500" dirty="0"/>
              <a:t>A projekt alapadatai: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b="1" dirty="0"/>
              <a:t>A projekt </a:t>
            </a:r>
            <a:r>
              <a:rPr lang="hu-HU" sz="2000" b="1" dirty="0" smtClean="0"/>
              <a:t>azonosító száma</a:t>
            </a:r>
            <a:r>
              <a:rPr lang="hu-HU" sz="2000" b="1" dirty="0"/>
              <a:t>: </a:t>
            </a:r>
            <a:endParaRPr lang="hu-HU" sz="2000" b="1" dirty="0" smtClean="0"/>
          </a:p>
          <a:p>
            <a:pPr marL="0" indent="0">
              <a:buNone/>
            </a:pPr>
            <a:r>
              <a:rPr lang="hu-HU" sz="2000" dirty="0"/>
              <a:t> </a:t>
            </a:r>
            <a:r>
              <a:rPr lang="hu-HU" sz="2000" dirty="0" smtClean="0"/>
              <a:t>   KÖFOP-1.0.0-VEKOP-15-2016-00041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b="1" dirty="0"/>
              <a:t>A projekt elnevezése: </a:t>
            </a:r>
            <a:endParaRPr lang="hu-HU" sz="2000" b="1" dirty="0" smtClean="0"/>
          </a:p>
          <a:p>
            <a:pPr marL="266700" indent="-266700">
              <a:buNone/>
            </a:pPr>
            <a:r>
              <a:rPr lang="hu-HU" sz="2000" dirty="0" smtClean="0"/>
              <a:t>    „</a:t>
            </a:r>
            <a:r>
              <a:rPr lang="hu-HU" sz="2000" dirty="0"/>
              <a:t>A szolgáltató kormányhivatali és közigazgatási </a:t>
            </a:r>
            <a:r>
              <a:rPr lang="hu-HU" sz="2000" dirty="0" smtClean="0"/>
              <a:t>modell </a:t>
            </a:r>
            <a:r>
              <a:rPr lang="hu-HU" sz="2000" dirty="0"/>
              <a:t>bevezetése</a:t>
            </a:r>
            <a:r>
              <a:rPr lang="hu-HU" sz="2000" dirty="0" smtClean="0"/>
              <a:t>”</a:t>
            </a:r>
          </a:p>
          <a:p>
            <a:pPr marL="266700" indent="-26670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b="1" dirty="0"/>
              <a:t>A projektben részvevő konzorciumi tagok: </a:t>
            </a:r>
            <a:endParaRPr lang="hu-HU" sz="2000" dirty="0"/>
          </a:p>
          <a:p>
            <a:pPr marL="444500" lvl="0" indent="-177800"/>
            <a:r>
              <a:rPr lang="hu-HU" sz="2000" dirty="0"/>
              <a:t>Pest Megyei Kormányhivatal (konzorcium </a:t>
            </a:r>
            <a:r>
              <a:rPr lang="hu-HU" sz="2000" dirty="0" smtClean="0"/>
              <a:t>vezető), </a:t>
            </a:r>
            <a:endParaRPr lang="hu-HU" sz="2000" dirty="0"/>
          </a:p>
          <a:p>
            <a:pPr marL="444500" lvl="0" indent="-177800"/>
            <a:r>
              <a:rPr lang="hu-HU" sz="2000" dirty="0"/>
              <a:t>Miniszterelnökség, </a:t>
            </a:r>
          </a:p>
          <a:p>
            <a:pPr marL="444500" lvl="0" indent="-177800"/>
            <a:r>
              <a:rPr lang="hu-HU" sz="2000" dirty="0"/>
              <a:t>Győr-Moson-Sopron Megyei Kormányhivatal, </a:t>
            </a:r>
          </a:p>
          <a:p>
            <a:pPr marL="444500" lvl="0" indent="-177800"/>
            <a:r>
              <a:rPr lang="hu-HU" sz="2000" dirty="0"/>
              <a:t>Jász-Nagykun-Szolnok Megyei Kormányhivatal, </a:t>
            </a:r>
          </a:p>
          <a:p>
            <a:pPr marL="444500" lvl="0" indent="-177800"/>
            <a:r>
              <a:rPr lang="hu-HU" sz="2000" dirty="0"/>
              <a:t>Kormányzati Informatikai Fejlesztési </a:t>
            </a:r>
            <a:r>
              <a:rPr lang="hu-HU" sz="2000" dirty="0" smtClean="0"/>
              <a:t>Ügynökség.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25686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buNone/>
            </a:pPr>
            <a:endParaRPr lang="hu-HU" sz="2000" b="1" dirty="0" smtClean="0"/>
          </a:p>
          <a:p>
            <a:pPr marL="0" indent="0">
              <a:buNone/>
            </a:pPr>
            <a:r>
              <a:rPr lang="hu-HU" sz="1900" b="1" dirty="0" smtClean="0"/>
              <a:t>A projekt megvalósítási időszaka: 2016.október 26. - 2021.március 29.</a:t>
            </a:r>
          </a:p>
          <a:p>
            <a:pPr marL="0" indent="0">
              <a:buNone/>
            </a:pPr>
            <a:endParaRPr lang="hu-HU" sz="2000" b="1" dirty="0"/>
          </a:p>
          <a:p>
            <a:pPr marL="0" indent="0">
              <a:buNone/>
            </a:pPr>
            <a:r>
              <a:rPr lang="hu-HU" sz="2000" b="1" dirty="0" smtClean="0"/>
              <a:t>A </a:t>
            </a:r>
            <a:r>
              <a:rPr lang="hu-HU" sz="2000" b="1" dirty="0"/>
              <a:t>projekt megvalósítására megítélt </a:t>
            </a:r>
            <a:r>
              <a:rPr lang="hu-HU" sz="2000" b="1" dirty="0" smtClean="0"/>
              <a:t>támogatás:</a:t>
            </a:r>
            <a:r>
              <a:rPr lang="hu-HU" sz="2000" dirty="0"/>
              <a:t> </a:t>
            </a:r>
            <a:r>
              <a:rPr lang="hu-HU" sz="2000" dirty="0" smtClean="0"/>
              <a:t>   </a:t>
            </a:r>
            <a:r>
              <a:rPr lang="hu-HU" sz="2200" b="1" dirty="0" smtClean="0"/>
              <a:t>2</a:t>
            </a:r>
            <a:r>
              <a:rPr lang="hu-HU" sz="2200" b="1" dirty="0"/>
              <a:t> </a:t>
            </a:r>
            <a:r>
              <a:rPr lang="hu-HU" sz="2200" b="1" dirty="0" smtClean="0"/>
              <a:t>579 046 213 Ft</a:t>
            </a:r>
            <a:endParaRPr lang="hu-HU" sz="2200" b="1" dirty="0" smtClean="0"/>
          </a:p>
          <a:p>
            <a:pPr marL="0" indent="0" algn="r">
              <a:buNone/>
            </a:pPr>
            <a:endParaRPr lang="hu-HU" sz="2200" dirty="0"/>
          </a:p>
          <a:p>
            <a:pPr lvl="0" algn="just" defTabSz="523875">
              <a:tabLst>
                <a:tab pos="5557838" algn="l"/>
              </a:tabLst>
            </a:pPr>
            <a:r>
              <a:rPr lang="hu-HU" sz="2000" dirty="0"/>
              <a:t>Pest Megyei Kormányhivatal 		</a:t>
            </a:r>
            <a:r>
              <a:rPr lang="hu-HU" sz="2000" dirty="0" smtClean="0"/>
              <a:t>     1</a:t>
            </a:r>
            <a:r>
              <a:rPr lang="hu-HU" sz="2000" dirty="0"/>
              <a:t> 560 159 459 </a:t>
            </a:r>
            <a:r>
              <a:rPr lang="hu-HU" sz="2000" dirty="0" smtClean="0"/>
              <a:t>Ft </a:t>
            </a:r>
            <a:endParaRPr lang="hu-HU" sz="2000" dirty="0"/>
          </a:p>
          <a:p>
            <a:pPr lvl="0"/>
            <a:r>
              <a:rPr lang="hu-HU" sz="2000" dirty="0"/>
              <a:t>Győr-Moson-Sopron Megyei Kormányhivatal 	    </a:t>
            </a:r>
            <a:r>
              <a:rPr lang="hu-HU" sz="2000" dirty="0" smtClean="0"/>
              <a:t>        208</a:t>
            </a:r>
            <a:r>
              <a:rPr lang="hu-HU" sz="2000" dirty="0"/>
              <a:t> 681 286 </a:t>
            </a:r>
            <a:r>
              <a:rPr lang="hu-HU" sz="2000" dirty="0" smtClean="0"/>
              <a:t>Ft </a:t>
            </a:r>
            <a:endParaRPr lang="hu-HU" sz="2000" dirty="0"/>
          </a:p>
          <a:p>
            <a:pPr lvl="0"/>
            <a:r>
              <a:rPr lang="hu-HU" sz="2000" dirty="0"/>
              <a:t>Jász-Nagykun-Szolnok Megyei Kormányhivatal  </a:t>
            </a:r>
            <a:r>
              <a:rPr lang="hu-HU" sz="2000" dirty="0" smtClean="0"/>
              <a:t>       784</a:t>
            </a:r>
            <a:r>
              <a:rPr lang="hu-HU" sz="2000" dirty="0"/>
              <a:t> 415 </a:t>
            </a:r>
            <a:r>
              <a:rPr lang="hu-HU" sz="2000"/>
              <a:t>006 </a:t>
            </a:r>
            <a:r>
              <a:rPr lang="hu-HU" sz="2000" smtClean="0"/>
              <a:t>Ft </a:t>
            </a:r>
            <a:endParaRPr lang="hu-HU" sz="2000" dirty="0"/>
          </a:p>
          <a:p>
            <a:pPr lvl="0"/>
            <a:r>
              <a:rPr lang="hu-HU" sz="2000" dirty="0"/>
              <a:t>Kormányzati Informatikai Fejlesztési Ügynökség 	 </a:t>
            </a:r>
            <a:r>
              <a:rPr lang="hu-HU" sz="2000" dirty="0" smtClean="0"/>
              <a:t>24 790 462 Ft </a:t>
            </a:r>
            <a:endParaRPr lang="hu-HU" sz="2000" dirty="0"/>
          </a:p>
          <a:p>
            <a:pPr lvl="0"/>
            <a:r>
              <a:rPr lang="hu-HU" sz="2000" dirty="0"/>
              <a:t>Miniszterelnökség 			                    	      </a:t>
            </a:r>
            <a:r>
              <a:rPr lang="hu-HU" sz="2000" dirty="0" smtClean="0"/>
              <a:t>	    0 Ft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78654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hu-HU" sz="2500" dirty="0"/>
              <a:t>A projekt célja: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/>
              <a:t>A projekt az </a:t>
            </a:r>
            <a:r>
              <a:rPr lang="hu-HU" sz="2000" b="1" dirty="0" smtClean="0"/>
              <a:t>államigazgatás szervezetrendszerének </a:t>
            </a:r>
            <a:r>
              <a:rPr lang="hu-HU" sz="2000" b="1" dirty="0"/>
              <a:t>további egyszerűsítéséhez, működési hatékonyságának növeléséhez kapcsolódó fejlesztéseivel </a:t>
            </a:r>
            <a:r>
              <a:rPr lang="hu-HU" sz="2000" dirty="0"/>
              <a:t>az alábbi általános kormányzati célok elérését támogatja</a:t>
            </a:r>
            <a:r>
              <a:rPr lang="hu-HU" sz="2000" dirty="0" smtClean="0"/>
              <a:t>:</a:t>
            </a:r>
          </a:p>
          <a:p>
            <a:pPr marL="0" indent="0">
              <a:buNone/>
            </a:pPr>
            <a:endParaRPr lang="hu-HU" sz="2000" dirty="0"/>
          </a:p>
          <a:p>
            <a:pPr lvl="0"/>
            <a:r>
              <a:rPr lang="hu-HU" sz="2000" dirty="0"/>
              <a:t>Magyarország </a:t>
            </a:r>
            <a:r>
              <a:rPr lang="hu-HU" sz="2000" b="1" dirty="0"/>
              <a:t>versenyképesség</a:t>
            </a:r>
            <a:r>
              <a:rPr lang="hu-HU" sz="2000" dirty="0"/>
              <a:t>ének javítása;</a:t>
            </a:r>
          </a:p>
          <a:p>
            <a:pPr lvl="0"/>
            <a:r>
              <a:rPr lang="hu-HU" sz="2000" dirty="0"/>
              <a:t>a szervezeti </a:t>
            </a:r>
            <a:r>
              <a:rPr lang="hu-HU" sz="2000" b="1" dirty="0"/>
              <a:t>bürokrácia leépítése</a:t>
            </a:r>
            <a:r>
              <a:rPr lang="hu-HU" sz="2000" dirty="0"/>
              <a:t>;</a:t>
            </a:r>
          </a:p>
          <a:p>
            <a:pPr lvl="0"/>
            <a:r>
              <a:rPr lang="hu-HU" sz="2000" b="1" dirty="0"/>
              <a:t>az állampolgárokhoz közelebbi ügyintézés </a:t>
            </a:r>
            <a:r>
              <a:rPr lang="hu-HU" sz="2000" dirty="0"/>
              <a:t>biztosítása;</a:t>
            </a:r>
          </a:p>
          <a:p>
            <a:pPr lvl="0"/>
            <a:r>
              <a:rPr lang="hu-HU" sz="2000" b="1" dirty="0"/>
              <a:t>költséghatékonyabb</a:t>
            </a:r>
            <a:r>
              <a:rPr lang="hu-HU" sz="2000" dirty="0"/>
              <a:t> állami működés biztosítása;</a:t>
            </a:r>
          </a:p>
          <a:p>
            <a:r>
              <a:rPr lang="hu-HU" sz="2000" b="1" dirty="0"/>
              <a:t>a párhuzamos feladatellátások megszüntetése</a:t>
            </a:r>
            <a:r>
              <a:rPr lang="hu-H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048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hu-HU" sz="2500" dirty="0"/>
              <a:t>Projektelemek: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endParaRPr lang="hu-HU" sz="2000" b="1" dirty="0" smtClean="0"/>
          </a:p>
          <a:p>
            <a:pPr marL="0" lv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4" name="Tartalom helye 4">
            <a:extLst>
              <a:ext uri="{FF2B5EF4-FFF2-40B4-BE49-F238E27FC236}">
                <a16:creationId xmlns:a16="http://schemas.microsoft.com/office/drawing/2014/main" xmlns="" id="{298D9360-AA64-418D-A228-6F2CBC5EC8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2909647"/>
              </p:ext>
            </p:extLst>
          </p:nvPr>
        </p:nvGraphicFramePr>
        <p:xfrm>
          <a:off x="1907704" y="1783357"/>
          <a:ext cx="475252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723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76B1007E-CDAF-4F78-BF4E-56C3089EE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1108720"/>
          </a:xfrm>
        </p:spPr>
        <p:txBody>
          <a:bodyPr/>
          <a:lstStyle/>
          <a:p>
            <a:pPr marL="0" indent="0" algn="ctr">
              <a:buNone/>
            </a:pPr>
            <a:r>
              <a:rPr lang="hu-HU" b="1" dirty="0"/>
              <a:t>A FEJLESZTÉS CÉLJA ÉS EREDMÉNYEI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030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A355E00C-158D-4CF9-A2FE-F2232C11B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989" y="44624"/>
            <a:ext cx="7364371" cy="936104"/>
          </a:xfrm>
        </p:spPr>
        <p:txBody>
          <a:bodyPr>
            <a:normAutofit/>
          </a:bodyPr>
          <a:lstStyle/>
          <a:p>
            <a:r>
              <a:rPr lang="hu-HU" sz="2500" dirty="0"/>
              <a:t>1. Központi hivatalok felülvizsgálata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858C031F-D363-4A69-9C03-49DCD51DF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000" b="1" u="sng" dirty="0"/>
              <a:t>Fejlesztés célja: </a:t>
            </a:r>
          </a:p>
          <a:p>
            <a:pPr marL="444500" lvl="1" indent="-266700">
              <a:buFont typeface="Arial" panose="020B0604020202020204" pitchFamily="34" charset="0"/>
              <a:buChar char="•"/>
            </a:pPr>
            <a:r>
              <a:rPr lang="hu-HU" sz="2000" dirty="0"/>
              <a:t>Egyszerűbb és áttekinthetőbb államigazgatási szervezetrendszer, hivatali szervezet </a:t>
            </a:r>
            <a:r>
              <a:rPr lang="hu-HU" sz="2000" dirty="0" smtClean="0"/>
              <a:t>kialakítása.</a:t>
            </a:r>
            <a:endParaRPr lang="hu-HU" sz="2000" dirty="0"/>
          </a:p>
          <a:p>
            <a:pPr marL="444500" lvl="1" indent="-266700">
              <a:buFont typeface="Arial" panose="020B0604020202020204" pitchFamily="34" charset="0"/>
              <a:buChar char="•"/>
            </a:pPr>
            <a:r>
              <a:rPr lang="hu-HU" sz="2000" dirty="0"/>
              <a:t>Bürokrácia és adminisztratív terhek </a:t>
            </a:r>
            <a:r>
              <a:rPr lang="hu-HU" sz="2000" dirty="0" smtClean="0"/>
              <a:t>csökkentése.</a:t>
            </a:r>
            <a:endParaRPr lang="hu-HU" sz="2000" dirty="0"/>
          </a:p>
          <a:p>
            <a:pPr marL="444500" lvl="1" indent="-266700">
              <a:buFont typeface="Arial" panose="020B0604020202020204" pitchFamily="34" charset="0"/>
              <a:buChar char="•"/>
            </a:pPr>
            <a:r>
              <a:rPr lang="hu-HU" sz="2000" dirty="0"/>
              <a:t>Központi hivatalok jogutóddal, vagy jogutód nélküli </a:t>
            </a:r>
            <a:r>
              <a:rPr lang="hu-HU" sz="2000" dirty="0" smtClean="0"/>
              <a:t>megszűntetése.</a:t>
            </a:r>
            <a:endParaRPr lang="hu-HU" sz="2000" dirty="0"/>
          </a:p>
          <a:p>
            <a:pPr marL="444500" lvl="1" indent="-266700">
              <a:buFont typeface="Arial" panose="020B0604020202020204" pitchFamily="34" charset="0"/>
              <a:buChar char="•"/>
            </a:pPr>
            <a:r>
              <a:rPr lang="hu-HU" sz="2000" dirty="0"/>
              <a:t>Hatósági feladatok az állampolgárokhoz közelebbi szintre </a:t>
            </a:r>
            <a:r>
              <a:rPr lang="hu-HU" sz="2000" dirty="0" smtClean="0"/>
              <a:t>emelése.</a:t>
            </a:r>
            <a:endParaRPr lang="hu-HU" sz="2000" dirty="0"/>
          </a:p>
          <a:p>
            <a:pPr marL="0" indent="0">
              <a:buNone/>
            </a:pPr>
            <a:endParaRPr lang="hu-HU" sz="2200" b="1" u="sng" dirty="0" smtClean="0"/>
          </a:p>
          <a:p>
            <a:pPr marL="0" indent="0">
              <a:buNone/>
            </a:pPr>
            <a:r>
              <a:rPr lang="hu-HU" sz="2000" b="1" u="sng" dirty="0" smtClean="0"/>
              <a:t>Elért eredmények: </a:t>
            </a:r>
          </a:p>
          <a:p>
            <a:pPr marL="444500" indent="-266700"/>
            <a:r>
              <a:rPr lang="hu-HU" sz="2000" dirty="0" smtClean="0"/>
              <a:t>1 </a:t>
            </a:r>
            <a:r>
              <a:rPr lang="hu-HU" sz="2000" dirty="0"/>
              <a:t>db jogszabály-módosító </a:t>
            </a:r>
            <a:r>
              <a:rPr lang="hu-HU" sz="2000" dirty="0" smtClean="0"/>
              <a:t>csomag kidolgozása,</a:t>
            </a:r>
          </a:p>
          <a:p>
            <a:pPr marL="444500" indent="-266700"/>
            <a:r>
              <a:rPr lang="hu-HU" sz="2000" dirty="0"/>
              <a:t>1266 db hatáskör racionalizálással kapcsolatos </a:t>
            </a:r>
            <a:r>
              <a:rPr lang="hu-HU" sz="2000" dirty="0" smtClean="0"/>
              <a:t>intézkedés született,</a:t>
            </a:r>
          </a:p>
          <a:p>
            <a:pPr marL="444500" indent="-266700"/>
            <a:r>
              <a:rPr lang="hu-HU" sz="2000" dirty="0"/>
              <a:t>44 szerv szűnt </a:t>
            </a:r>
            <a:r>
              <a:rPr lang="hu-HU" sz="2000" dirty="0" smtClean="0"/>
              <a:t>meg,</a:t>
            </a:r>
          </a:p>
          <a:p>
            <a:pPr marL="444500" indent="-266700"/>
            <a:r>
              <a:rPr lang="hu-HU" sz="2000" dirty="0"/>
              <a:t>1 db hatástanulmány </a:t>
            </a:r>
            <a:r>
              <a:rPr lang="hu-HU" sz="2000" dirty="0" smtClean="0"/>
              <a:t>készült.</a:t>
            </a:r>
            <a:endParaRPr lang="hu-HU" sz="2000" dirty="0"/>
          </a:p>
          <a:p>
            <a:pPr marL="0" indent="0">
              <a:buNone/>
            </a:pPr>
            <a:endParaRPr lang="hu-HU" sz="2200" u="sng" dirty="0"/>
          </a:p>
        </p:txBody>
      </p:sp>
    </p:spTree>
    <p:extLst>
      <p:ext uri="{BB962C8B-B14F-4D97-AF65-F5344CB8AC3E}">
        <p14:creationId xmlns:p14="http://schemas.microsoft.com/office/powerpoint/2010/main" val="124100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AF8B2AFE-EC3F-4BAE-B4E9-E6FF10B89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989" y="44624"/>
            <a:ext cx="7940435" cy="936104"/>
          </a:xfrm>
        </p:spPr>
        <p:txBody>
          <a:bodyPr>
            <a:normAutofit/>
          </a:bodyPr>
          <a:lstStyle/>
          <a:p>
            <a:r>
              <a:rPr lang="hu-HU" sz="2500" dirty="0"/>
              <a:t>2. Kormányhivatali labortevékenység fejlesztése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E456C513-2EBC-40F7-9383-CD9205DB1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Fejlesztés célja: </a:t>
            </a:r>
          </a:p>
          <a:p>
            <a:pPr marL="444500" lvl="1" indent="-266700">
              <a:buFont typeface="Arial" panose="020B0604020202020204" pitchFamily="34" charset="0"/>
              <a:buChar char="•"/>
            </a:pPr>
            <a:r>
              <a:rPr lang="hu-HU" sz="2000" dirty="0"/>
              <a:t>Hatékonyabb és egységesebb munkaszervezés megteremtése, folyamatok </a:t>
            </a:r>
            <a:r>
              <a:rPr lang="hu-HU" sz="2000" dirty="0" smtClean="0"/>
              <a:t>racionalizálása.</a:t>
            </a:r>
            <a:endParaRPr lang="hu-HU" sz="2000" dirty="0"/>
          </a:p>
          <a:p>
            <a:pPr marL="444500" lvl="1" indent="-266700">
              <a:buFont typeface="Arial" panose="020B0604020202020204" pitchFamily="34" charset="0"/>
              <a:buChar char="•"/>
            </a:pPr>
            <a:r>
              <a:rPr lang="hu-HU" sz="2000" dirty="0"/>
              <a:t>Korszerű eszközpark működtetése, amely lehetővé teszi a vizsgálati folyamatok időszükségletének </a:t>
            </a:r>
            <a:r>
              <a:rPr lang="hu-HU" sz="2000" dirty="0" smtClean="0"/>
              <a:t>csökkenését.</a:t>
            </a:r>
            <a:endParaRPr lang="hu-HU" sz="2000" dirty="0"/>
          </a:p>
          <a:p>
            <a:pPr marL="444500" lvl="1" indent="-266700">
              <a:buFont typeface="Arial" panose="020B0604020202020204" pitchFamily="34" charset="0"/>
              <a:buChar char="•"/>
            </a:pPr>
            <a:r>
              <a:rPr lang="hu-HU" sz="2000" dirty="0"/>
              <a:t>A vizsgálatok sorban állási idejének </a:t>
            </a:r>
            <a:r>
              <a:rPr lang="hu-HU" sz="2000" dirty="0" smtClean="0"/>
              <a:t>rövidítése.</a:t>
            </a:r>
          </a:p>
          <a:p>
            <a:pPr marL="177800" lvl="1" indent="0">
              <a:buNone/>
            </a:pPr>
            <a:endParaRPr lang="hu-HU" sz="20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sz="20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Elért eredmények: </a:t>
            </a:r>
          </a:p>
          <a:p>
            <a:pPr marL="444500" lvl="0" indent="-266700">
              <a:defRPr/>
            </a:pPr>
            <a:r>
              <a:rPr lang="hu-HU" sz="2000" dirty="0" smtClean="0"/>
              <a:t>1 db </a:t>
            </a:r>
            <a:r>
              <a:rPr lang="hu-HU" sz="2000" dirty="0"/>
              <a:t>laborfejlesztési </a:t>
            </a:r>
            <a:r>
              <a:rPr lang="hu-HU" sz="2000" dirty="0" smtClean="0"/>
              <a:t>koncepció készült,</a:t>
            </a:r>
          </a:p>
          <a:p>
            <a:pPr marL="444500" lvl="0" indent="-266700">
              <a:defRPr/>
            </a:pPr>
            <a:r>
              <a:rPr lang="hu-HU" sz="2000" dirty="0" smtClean="0"/>
              <a:t>1 db </a:t>
            </a:r>
            <a:r>
              <a:rPr lang="hu-HU" sz="2000" dirty="0"/>
              <a:t>fejlesztési elemzés </a:t>
            </a:r>
            <a:r>
              <a:rPr lang="hu-HU" sz="2000" dirty="0" smtClean="0"/>
              <a:t>készült,</a:t>
            </a:r>
          </a:p>
          <a:p>
            <a:pPr marL="444500" lvl="0" indent="-266700">
              <a:defRPr/>
            </a:pPr>
            <a:r>
              <a:rPr lang="hu-HU" sz="2000" dirty="0"/>
              <a:t>115 db laboreszköz beszerzésre került </a:t>
            </a:r>
            <a:r>
              <a:rPr lang="hu-HU" sz="2000" dirty="0" smtClean="0"/>
              <a:t>sor,</a:t>
            </a:r>
            <a:r>
              <a:rPr lang="hu-HU" sz="2000" dirty="0"/>
              <a:t> </a:t>
            </a:r>
            <a:r>
              <a:rPr lang="hu-HU" sz="2000" dirty="0" smtClean="0"/>
              <a:t>2020</a:t>
            </a:r>
            <a:r>
              <a:rPr lang="hu-HU" sz="2000" dirty="0"/>
              <a:t>. szeptember 30-ig javult, illetve megszűnt az </a:t>
            </a:r>
            <a:r>
              <a:rPr lang="hu-HU" sz="2000" dirty="0" smtClean="0"/>
              <a:t>adathiány</a:t>
            </a:r>
            <a:r>
              <a:rPr lang="hu-HU" sz="2000" dirty="0"/>
              <a:t>, 65 elemben meghatározott vizsgálati spektrum az eszközbeszerzést követően </a:t>
            </a:r>
            <a:r>
              <a:rPr lang="hu-HU" sz="2000" dirty="0" smtClean="0"/>
              <a:t>megduplázódott</a:t>
            </a:r>
          </a:p>
          <a:p>
            <a:pPr marL="444500" lvl="0" indent="-266700">
              <a:defRPr/>
            </a:pPr>
            <a:r>
              <a:rPr lang="hu-HU" sz="2000" dirty="0" smtClean="0"/>
              <a:t>18 db ingyenes használati megállapodás került megkötésre.</a:t>
            </a:r>
          </a:p>
          <a:p>
            <a:pPr marL="0" lvl="0" indent="0">
              <a:buNone/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0694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2321E4BD-9AFD-4B44-9C98-2F8440891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989" y="44624"/>
            <a:ext cx="7868427" cy="936104"/>
          </a:xfrm>
        </p:spPr>
        <p:txBody>
          <a:bodyPr>
            <a:normAutofit/>
          </a:bodyPr>
          <a:lstStyle/>
          <a:p>
            <a:r>
              <a:rPr lang="hu-HU" sz="2500" dirty="0"/>
              <a:t>3. Állami és önkormányzati közfeladat-kataszter továbbfejlesztése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54AC1F8D-7C4A-4531-B0E5-3862D460D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000" b="1" u="sng" dirty="0"/>
              <a:t>Fejlesztés célja: </a:t>
            </a:r>
          </a:p>
          <a:p>
            <a:pPr marL="444500" lvl="1" indent="-266700">
              <a:buFont typeface="Arial" panose="020B0604020202020204" pitchFamily="34" charset="0"/>
              <a:buChar char="•"/>
            </a:pPr>
            <a:r>
              <a:rPr lang="hu-HU" sz="1800" dirty="0"/>
              <a:t>Az állami és önkormányzati feladatok rendszerének áttekinthető </a:t>
            </a:r>
            <a:r>
              <a:rPr lang="hu-HU" sz="1800" dirty="0" smtClean="0"/>
              <a:t>megjelenítése.</a:t>
            </a:r>
            <a:endParaRPr lang="hu-HU" sz="1800" dirty="0"/>
          </a:p>
          <a:p>
            <a:pPr marL="444500" lvl="1" indent="-266700">
              <a:buFont typeface="Arial" panose="020B0604020202020204" pitchFamily="34" charset="0"/>
              <a:buChar char="•"/>
            </a:pPr>
            <a:r>
              <a:rPr lang="hu-HU" sz="1800" dirty="0"/>
              <a:t>A feladatkataszter használatának elterjesztésén keresztül egyes jogszabály-előkészítési, stratégiai tervezési feladatok megkönnyítése és </a:t>
            </a:r>
            <a:r>
              <a:rPr lang="hu-HU" sz="1800" dirty="0" smtClean="0"/>
              <a:t>felgyorsítása.</a:t>
            </a:r>
            <a:endParaRPr lang="hu-HU" sz="1800" dirty="0"/>
          </a:p>
          <a:p>
            <a:pPr marL="444500" lvl="1" indent="-266700">
              <a:buFont typeface="Arial" panose="020B0604020202020204" pitchFamily="34" charset="0"/>
              <a:buChar char="•"/>
            </a:pPr>
            <a:r>
              <a:rPr lang="hu-HU" sz="1800" dirty="0"/>
              <a:t>Az állami és önkormányzati működéssel kapcsolatos ismeretek </a:t>
            </a:r>
            <a:r>
              <a:rPr lang="hu-HU" sz="1800" dirty="0" smtClean="0"/>
              <a:t>bővítése.</a:t>
            </a:r>
            <a:endParaRPr lang="hu-HU" sz="1800" dirty="0"/>
          </a:p>
          <a:p>
            <a:pPr marL="444500" lvl="1" indent="-266700">
              <a:buFont typeface="Arial" panose="020B0604020202020204" pitchFamily="34" charset="0"/>
              <a:buChar char="•"/>
            </a:pPr>
            <a:r>
              <a:rPr lang="hu-HU" sz="1800" dirty="0"/>
              <a:t>Az állami és önkormányzati feladatellátással kapcsolatos ismeretekhez való hozzáférés </a:t>
            </a:r>
            <a:r>
              <a:rPr lang="hu-HU" sz="1800" dirty="0" smtClean="0"/>
              <a:t>javítása.</a:t>
            </a:r>
          </a:p>
          <a:p>
            <a:pPr marL="444500" lvl="1" indent="-266700">
              <a:buFont typeface="Arial" panose="020B0604020202020204" pitchFamily="34" charset="0"/>
              <a:buChar char="•"/>
            </a:pPr>
            <a:endParaRPr lang="hu-HU" sz="2000" dirty="0"/>
          </a:p>
          <a:p>
            <a:pPr marL="0" indent="0">
              <a:buNone/>
            </a:pPr>
            <a:r>
              <a:rPr lang="hu-HU" sz="2000" b="1" u="sng" dirty="0" smtClean="0"/>
              <a:t>Elért eredmények: </a:t>
            </a:r>
          </a:p>
          <a:p>
            <a:pPr marL="444500" indent="-266700"/>
            <a:r>
              <a:rPr lang="hu-HU" sz="1800" dirty="0" smtClean="0"/>
              <a:t>1 db </a:t>
            </a:r>
            <a:r>
              <a:rPr lang="hu-HU" sz="1800" dirty="0"/>
              <a:t>fejlesztési </a:t>
            </a:r>
            <a:r>
              <a:rPr lang="hu-HU" sz="1800" dirty="0" smtClean="0"/>
              <a:t>módszertan elkészítése,</a:t>
            </a:r>
          </a:p>
          <a:p>
            <a:pPr marL="444500" indent="-266700"/>
            <a:r>
              <a:rPr lang="hu-HU" sz="1800" dirty="0"/>
              <a:t>„ősfeltöltés</a:t>
            </a:r>
            <a:r>
              <a:rPr lang="hu-HU" sz="1800" dirty="0" smtClean="0"/>
              <a:t>”,</a:t>
            </a:r>
          </a:p>
          <a:p>
            <a:pPr marL="444500" indent="-266700"/>
            <a:r>
              <a:rPr lang="hu-HU" sz="1800" dirty="0"/>
              <a:t>útmutató és tájékoztató anyag </a:t>
            </a:r>
            <a:r>
              <a:rPr lang="hu-HU" sz="1800" dirty="0" smtClean="0"/>
              <a:t>készült.</a:t>
            </a:r>
          </a:p>
          <a:p>
            <a:pPr marL="444500" indent="-266700"/>
            <a:r>
              <a:rPr lang="hu-HU" sz="1800" u="sng">
                <a:hlinkClick r:id="rId2"/>
              </a:rPr>
              <a:t>https://kfk.pest.gov.hu/kozfeladat</a:t>
            </a:r>
            <a:endParaRPr lang="hu-HU" sz="1800" dirty="0" smtClean="0"/>
          </a:p>
          <a:p>
            <a:pPr marL="444500" indent="-266700"/>
            <a:endParaRPr lang="hu-HU" sz="1800" u="sng" dirty="0"/>
          </a:p>
        </p:txBody>
      </p:sp>
    </p:spTree>
    <p:extLst>
      <p:ext uri="{BB962C8B-B14F-4D97-AF65-F5344CB8AC3E}">
        <p14:creationId xmlns:p14="http://schemas.microsoft.com/office/powerpoint/2010/main" val="270929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</TotalTime>
  <Words>750</Words>
  <Application>Microsoft Office PowerPoint</Application>
  <PresentationFormat>Diavetítés a képernyőre (4:3 oldalarány)</PresentationFormat>
  <Paragraphs>121</Paragraphs>
  <Slides>13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Office-téma</vt:lpstr>
      <vt:lpstr>KÖFOP-1.0.0-VEKOP-15-2016-00041   „A SZOLGÁLTATÓ KORMÁNYHIVATALI ÉS KÖZIGAZGATÁSI MODELL BEVEZETÉSE”</vt:lpstr>
      <vt:lpstr>A projekt alapadatai:</vt:lpstr>
      <vt:lpstr>PowerPoint bemutató</vt:lpstr>
      <vt:lpstr>A projekt célja:</vt:lpstr>
      <vt:lpstr>Projektelemek:</vt:lpstr>
      <vt:lpstr>PowerPoint bemutató</vt:lpstr>
      <vt:lpstr>1. Központi hivatalok felülvizsgálata</vt:lpstr>
      <vt:lpstr>2. Kormányhivatali labortevékenység fejlesztése</vt:lpstr>
      <vt:lpstr>3. Állami és önkormányzati közfeladat-kataszter továbbfejlesztése</vt:lpstr>
      <vt:lpstr>4.1. A Szolgáltató Kormányhivatali Modell bevezetése</vt:lpstr>
      <vt:lpstr>4.2. A Szolgáltató Kormányhivatali Modell bevezetése - „Vállalkozói bürokráciacsökkentés”</vt:lpstr>
      <vt:lpstr>Eljárás egyszerűsítés</vt:lpstr>
      <vt:lpstr>KÖSZÖNÖM  A FIGYELMET!</vt:lpstr>
    </vt:vector>
  </TitlesOfParts>
  <Company>novak.adam@gmail.com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Alapy Kata</cp:lastModifiedBy>
  <cp:revision>81</cp:revision>
  <dcterms:created xsi:type="dcterms:W3CDTF">2014-03-03T11:13:53Z</dcterms:created>
  <dcterms:modified xsi:type="dcterms:W3CDTF">2021-09-20T16:20:13Z</dcterms:modified>
</cp:coreProperties>
</file>